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45"/>
  </p:notesMasterIdLst>
  <p:handoutMasterIdLst>
    <p:handoutMasterId r:id="rId46"/>
  </p:handoutMasterIdLst>
  <p:sldIdLst>
    <p:sldId id="262" r:id="rId2"/>
    <p:sldId id="551" r:id="rId3"/>
    <p:sldId id="537" r:id="rId4"/>
    <p:sldId id="550" r:id="rId5"/>
    <p:sldId id="560" r:id="rId6"/>
    <p:sldId id="547" r:id="rId7"/>
    <p:sldId id="552" r:id="rId8"/>
    <p:sldId id="553" r:id="rId9"/>
    <p:sldId id="535" r:id="rId10"/>
    <p:sldId id="559" r:id="rId11"/>
    <p:sldId id="554" r:id="rId12"/>
    <p:sldId id="555" r:id="rId13"/>
    <p:sldId id="499" r:id="rId14"/>
    <p:sldId id="557" r:id="rId15"/>
    <p:sldId id="558" r:id="rId16"/>
    <p:sldId id="561" r:id="rId17"/>
    <p:sldId id="556" r:id="rId18"/>
    <p:sldId id="522" r:id="rId19"/>
    <p:sldId id="517" r:id="rId20"/>
    <p:sldId id="515" r:id="rId21"/>
    <p:sldId id="523" r:id="rId22"/>
    <p:sldId id="528" r:id="rId23"/>
    <p:sldId id="526" r:id="rId24"/>
    <p:sldId id="527" r:id="rId25"/>
    <p:sldId id="531" r:id="rId26"/>
    <p:sldId id="546" r:id="rId27"/>
    <p:sldId id="530" r:id="rId28"/>
    <p:sldId id="533" r:id="rId29"/>
    <p:sldId id="534" r:id="rId30"/>
    <p:sldId id="538" r:id="rId31"/>
    <p:sldId id="525" r:id="rId32"/>
    <p:sldId id="541" r:id="rId33"/>
    <p:sldId id="545" r:id="rId34"/>
    <p:sldId id="542" r:id="rId35"/>
    <p:sldId id="544" r:id="rId36"/>
    <p:sldId id="536" r:id="rId37"/>
    <p:sldId id="543" r:id="rId38"/>
    <p:sldId id="549" r:id="rId39"/>
    <p:sldId id="562" r:id="rId40"/>
    <p:sldId id="563" r:id="rId41"/>
    <p:sldId id="548" r:id="rId42"/>
    <p:sldId id="521" r:id="rId43"/>
    <p:sldId id="478" r:id="rId4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400" autoAdjust="0"/>
  </p:normalViewPr>
  <p:slideViewPr>
    <p:cSldViewPr>
      <p:cViewPr varScale="1">
        <p:scale>
          <a:sx n="75" d="100"/>
          <a:sy n="75" d="100"/>
        </p:scale>
        <p:origin x="13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defTabSz="93155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defTabSz="93155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defTabSz="93155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defTabSz="93155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CB6F6BF-0146-424B-AEBC-641B4E4D8C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1411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8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97877E9-76E1-48C1-B02F-0FE9188919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7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0007" indent="-28340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9925" indent="-22672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98100" indent="-22672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4700" indent="-22672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08151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61602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15053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68504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AE168403-E658-48C5-84FC-BA80F9C142C6}" type="slidenum">
              <a:rPr lang="en-US" altLang="en-US" smtClean="0">
                <a:latin typeface="Arial" charset="0"/>
              </a:rPr>
              <a:pPr eaLnBrk="1" hangingPunct="1">
                <a:defRPr/>
              </a:pPr>
              <a:t>1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0007" indent="-28340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9925" indent="-22672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98100" indent="-22672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4700" indent="-22672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08151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61602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15053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68504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AE168403-E658-48C5-84FC-BA80F9C142C6}" type="slidenum">
              <a:rPr lang="en-US" altLang="en-US" smtClean="0">
                <a:latin typeface="Arial" charset="0"/>
              </a:rPr>
              <a:pPr eaLnBrk="1" hangingPunct="1">
                <a:defRPr/>
              </a:pPr>
              <a:t>2</a:t>
            </a:fld>
            <a:endParaRPr lang="en-US" altLang="en-US" dirty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453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06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30BD6-31C1-409B-8E94-404D91897B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2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5FCBA-FBF6-47A0-AA9F-520C1D8E1B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0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324E4-24EC-4222-B508-D2AF842BF7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7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453A-B69E-424D-9074-43BCE89A6B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B1DD5-849D-4C38-B5D1-50FE0A5D7B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3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6FFA2-9E85-4E1C-A7C8-7CF03D4338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2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B521D-F502-41D8-8879-EE7478464D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4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EB372-43CF-42CF-8934-FD4411EA50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4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A4938-E2EF-42D7-89AC-2343DA1074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7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C96C3-9CD3-4040-9C6C-5DDE9F8FBB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42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90A31-FA4F-4BD6-AAF3-B6AD7253D6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7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A09F998A-FB8A-4BB7-8F34-B6F4628054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92" r:id="rId1"/>
    <p:sldLayoutId id="2147484384" r:id="rId2"/>
    <p:sldLayoutId id="2147484393" r:id="rId3"/>
    <p:sldLayoutId id="2147484385" r:id="rId4"/>
    <p:sldLayoutId id="2147484394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leap.com/the-importance-of-marketing-strategy-for-creating-and-maintaining-goodwill-for-construction-companies/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7.gif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57200" y="4800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2023 P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ROJECTS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PDATE</a:t>
            </a:r>
          </a:p>
        </p:txBody>
      </p:sp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053C0450-254F-4AE6-ACDA-C51D9BD77D32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2" name="Picture 5" descr="L:\PAS\Logos\Parks Color Logo 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37" y="1295400"/>
            <a:ext cx="30622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00B890-C185-426D-B05B-658EB26C4D69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Hanna Homestead Master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559BF-9F9C-47FD-9167-3D448D6EA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990600"/>
            <a:ext cx="85724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6571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11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00B890-C185-426D-B05B-658EB26C4D69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Moody Park Master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559BF-9F9C-47FD-9167-3D448D6EA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905045"/>
            <a:ext cx="8496300" cy="56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890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053C0450-254F-4AE6-ACDA-C51D9BD77D32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12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2" name="Picture 5" descr="L:\PAS\Logos\Parks Color Logo 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0064"/>
            <a:ext cx="700063" cy="73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7A88F2-DB06-4AE7-9636-FA235C260A58}"/>
              </a:ext>
            </a:extLst>
          </p:cNvPr>
          <p:cNvSpPr/>
          <p:nvPr/>
        </p:nvSpPr>
        <p:spPr>
          <a:xfrm>
            <a:off x="304800" y="2209800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Finally, some exciting news… 2023 brought the expansion of the Parks Department by three parks this year with the addition of 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McKinnie Commons Park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Powell Park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Sheldon Park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Thus bringing the total number of parks to 89.</a:t>
            </a:r>
          </a:p>
        </p:txBody>
      </p:sp>
    </p:spTree>
    <p:extLst>
      <p:ext uri="{BB962C8B-B14F-4D97-AF65-F5344CB8AC3E}">
        <p14:creationId xmlns:p14="http://schemas.microsoft.com/office/powerpoint/2010/main" val="51661455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DCCF5E9-4DD3-4512-A0BB-0D4AC1688606}"/>
              </a:ext>
            </a:extLst>
          </p:cNvPr>
          <p:cNvSpPr txBox="1">
            <a:spLocks noChangeArrowheads="1"/>
          </p:cNvSpPr>
          <p:nvPr/>
        </p:nvSpPr>
        <p:spPr>
          <a:xfrm>
            <a:off x="380999" y="73772"/>
            <a:ext cx="8639175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McKinnie Commons Park – McKinnie Ave &amp; Anthony Blvd.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169DD-C971-4C79-A85B-62569EE85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8" y="863048"/>
            <a:ext cx="3251752" cy="3251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F58251-A58F-44BF-A566-E254D78A6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3773247" cy="277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8F68E5-91F2-4442-B916-DFE6923D0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91462"/>
            <a:ext cx="4169618" cy="2779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7F8EE9-DA7A-480D-B0BD-30E5EB458C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83981"/>
            <a:ext cx="3609975" cy="2707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2D372D-2A87-4690-A9ED-A2ACEAA0950C}"/>
              </a:ext>
            </a:extLst>
          </p:cNvPr>
          <p:cNvSpPr txBox="1"/>
          <p:nvPr/>
        </p:nvSpPr>
        <p:spPr>
          <a:xfrm>
            <a:off x="3862386" y="12192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Includes a new outdoor performance stage, seating areas, and walking paths</a:t>
            </a:r>
          </a:p>
        </p:txBody>
      </p:sp>
    </p:spTree>
    <p:extLst>
      <p:ext uri="{BB962C8B-B14F-4D97-AF65-F5344CB8AC3E}">
        <p14:creationId xmlns:p14="http://schemas.microsoft.com/office/powerpoint/2010/main" val="90066037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14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DCCF5E9-4DD3-4512-A0BB-0D4AC1688606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81534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Powell Park </a:t>
            </a:r>
            <a:r>
              <a:rPr lang="en-US" altLang="en-US" sz="3600" dirty="0" err="1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Park</a:t>
            </a: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 – Pontiac Ave &amp; Weisser Park Ave.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169DD-C971-4C79-A85B-62569EE85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6" y="911972"/>
            <a:ext cx="3894341" cy="3894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2CF280-BEA7-4C0D-9719-7292E5F80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60" y="3640870"/>
            <a:ext cx="2971800" cy="297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D8D03-3C83-42B7-9B8B-F28D8632A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0"/>
            <a:ext cx="2858944" cy="2858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434F3E-3C5D-4A38-8990-CB39C7650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11972"/>
            <a:ext cx="2971800" cy="2971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C70B9A-7309-4406-BBFD-4E81A3199A0F}"/>
              </a:ext>
            </a:extLst>
          </p:cNvPr>
          <p:cNvSpPr txBox="1"/>
          <p:nvPr/>
        </p:nvSpPr>
        <p:spPr>
          <a:xfrm>
            <a:off x="3239944" y="5257800"/>
            <a:ext cx="1179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New basketball court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03918-3A87-446E-AE70-ECC05CA25DBE}"/>
              </a:ext>
            </a:extLst>
          </p:cNvPr>
          <p:cNvSpPr txBox="1"/>
          <p:nvPr/>
        </p:nvSpPr>
        <p:spPr>
          <a:xfrm>
            <a:off x="7658819" y="184605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Picnic areas</a:t>
            </a:r>
          </a:p>
        </p:txBody>
      </p:sp>
    </p:spTree>
    <p:extLst>
      <p:ext uri="{BB962C8B-B14F-4D97-AF65-F5344CB8AC3E}">
        <p14:creationId xmlns:p14="http://schemas.microsoft.com/office/powerpoint/2010/main" val="426072229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15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DCCF5E9-4DD3-4512-A0BB-0D4AC1688606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73772"/>
            <a:ext cx="90678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Sheldon Park - 7011 Sheldon Drive, in Maplewood Park Subdivision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169DD-C971-4C79-A85B-62569EE85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9" y="1066800"/>
            <a:ext cx="2844248" cy="2844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D8D03-3C83-42B7-9B8B-F28D8632A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7" y="3733800"/>
            <a:ext cx="2806812" cy="28068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434F3E-3C5D-4A38-8990-CB39C7650C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75913"/>
            <a:ext cx="5164699" cy="516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628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053C0450-254F-4AE6-ACDA-C51D9BD77D32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16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2" name="Picture 5" descr="L:\PAS\Logos\Parks Color Logo 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0064"/>
            <a:ext cx="700063" cy="73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7A88F2-DB06-4AE7-9636-FA235C260A58}"/>
              </a:ext>
            </a:extLst>
          </p:cNvPr>
          <p:cNvSpPr/>
          <p:nvPr/>
        </p:nvSpPr>
        <p:spPr>
          <a:xfrm>
            <a:off x="762000" y="2286000"/>
            <a:ext cx="7315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In 2023 our Project Administration department was busy managing more than forty projects throughout the year.  These ranged in size and scope.  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The following photos show some highlights from some of those projects. </a:t>
            </a:r>
          </a:p>
        </p:txBody>
      </p:sp>
    </p:spTree>
    <p:extLst>
      <p:ext uri="{BB962C8B-B14F-4D97-AF65-F5344CB8AC3E}">
        <p14:creationId xmlns:p14="http://schemas.microsoft.com/office/powerpoint/2010/main" val="385879081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17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DCCF5E9-4DD3-4512-A0BB-0D4AC1688606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Buckner Park Trail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169DD-C971-4C79-A85B-62569EE85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48448"/>
            <a:ext cx="3478696" cy="266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2CF280-BEA7-4C0D-9719-7292E5F80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58" y="3893948"/>
            <a:ext cx="2891485" cy="2168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D8D03-3C83-42B7-9B8B-F28D8632A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9" y="3893947"/>
            <a:ext cx="3489864" cy="2168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434F3E-3C5D-4A38-8990-CB39C7650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58" y="1059969"/>
            <a:ext cx="3549095" cy="2661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D691C-5FCD-4BE3-80E3-AEFDF9E23A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39" y="3083267"/>
            <a:ext cx="2375461" cy="2784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956D2C-3023-4447-8488-328212A2BE38}"/>
              </a:ext>
            </a:extLst>
          </p:cNvPr>
          <p:cNvSpPr txBox="1"/>
          <p:nvPr/>
        </p:nvSpPr>
        <p:spPr>
          <a:xfrm>
            <a:off x="7287453" y="990600"/>
            <a:ext cx="17327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includes ¾ mile asphalt trail, a new shelter, picnic tables, and benches</a:t>
            </a:r>
          </a:p>
        </p:txBody>
      </p:sp>
    </p:spTree>
    <p:extLst>
      <p:ext uri="{BB962C8B-B14F-4D97-AF65-F5344CB8AC3E}">
        <p14:creationId xmlns:p14="http://schemas.microsoft.com/office/powerpoint/2010/main" val="133109011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193DF-798D-48DC-8612-5D74C401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4453A-B69E-424D-9074-43BCE89A6B4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96C4B-4A00-4703-ACFF-75523AF801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9" y="990600"/>
            <a:ext cx="4108882" cy="2653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E3101-D7DF-46B2-9207-BE1ADEF7F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999848"/>
            <a:ext cx="3238869" cy="2429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287C6C-6D4D-4A09-9EB0-7684F2E4D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2" y="3429000"/>
            <a:ext cx="6889888" cy="334775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DAC1351-10A6-43BC-B1DC-DFA671E5EED8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6807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Fort Wayne Daisies Plaza at Memorial Park</a:t>
            </a:r>
          </a:p>
        </p:txBody>
      </p:sp>
    </p:spTree>
    <p:extLst>
      <p:ext uri="{BB962C8B-B14F-4D97-AF65-F5344CB8AC3E}">
        <p14:creationId xmlns:p14="http://schemas.microsoft.com/office/powerpoint/2010/main" val="544489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19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2A1699-4BEF-4866-8980-B4366E7AA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1" y="1105054"/>
            <a:ext cx="3912785" cy="247634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F0F05E2-7C90-4297-A7E0-A502213A6E24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Pavilion Improvements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6BDCF4-95DE-484F-B27B-B87A58505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6986" y="1105054"/>
            <a:ext cx="2387395" cy="1790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4B9ED-05BD-45B6-A838-BCEC55822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07" y="1447800"/>
            <a:ext cx="1865616" cy="2274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B69CB1-8EA2-4334-8A6E-B57C1E6AA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1" y="4073380"/>
            <a:ext cx="7985899" cy="1840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A4050D-F6C3-456A-981F-00E8D36D0562}"/>
              </a:ext>
            </a:extLst>
          </p:cNvPr>
          <p:cNvSpPr txBox="1"/>
          <p:nvPr/>
        </p:nvSpPr>
        <p:spPr>
          <a:xfrm>
            <a:off x="6553200" y="3688638"/>
            <a:ext cx="1642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Foster Golf Course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CFC8A9-61E2-4955-83AA-EBC5B087F534}"/>
              </a:ext>
            </a:extLst>
          </p:cNvPr>
          <p:cNvSpPr txBox="1"/>
          <p:nvPr/>
        </p:nvSpPr>
        <p:spPr>
          <a:xfrm>
            <a:off x="440924" y="3562910"/>
            <a:ext cx="181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Bowser Park Pavilion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EA5DED-C624-4D8B-BBC4-C91B2B41014A}"/>
              </a:ext>
            </a:extLst>
          </p:cNvPr>
          <p:cNvSpPr txBox="1"/>
          <p:nvPr/>
        </p:nvSpPr>
        <p:spPr>
          <a:xfrm>
            <a:off x="4451136" y="2863304"/>
            <a:ext cx="111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Franke BMX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379127-313B-42A4-B985-CD86E1BEB31A}"/>
              </a:ext>
            </a:extLst>
          </p:cNvPr>
          <p:cNvSpPr txBox="1"/>
          <p:nvPr/>
        </p:nvSpPr>
        <p:spPr>
          <a:xfrm>
            <a:off x="457200" y="5864423"/>
            <a:ext cx="185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McMillen Pool House</a:t>
            </a:r>
          </a:p>
        </p:txBody>
      </p:sp>
    </p:spTree>
    <p:extLst>
      <p:ext uri="{BB962C8B-B14F-4D97-AF65-F5344CB8AC3E}">
        <p14:creationId xmlns:p14="http://schemas.microsoft.com/office/powerpoint/2010/main" val="413163293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85775" y="2667000"/>
            <a:ext cx="8229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2023 was an exciting year that saw the arrival of many long-awaited large projects that have been planned for many years.  Some of these include:</a:t>
            </a:r>
          </a:p>
          <a:p>
            <a:pPr algn="ctr">
              <a:defRPr/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The Franke Park Phase I Renaissance Project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Phase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IIa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 Riverfront Project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The Mechanic Street Bridge Improvement Project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053C0450-254F-4AE6-ACDA-C51D9BD77D32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2" name="Picture 5" descr="L:\PAS\Logos\Parks Color Logo 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0064"/>
            <a:ext cx="700063" cy="73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310714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20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419A3-79B0-45EC-9CEA-23EEF12C2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84" y="1647442"/>
            <a:ext cx="4837476" cy="3628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05124-CFF4-42F6-B98D-7638853A0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7" y="3612343"/>
            <a:ext cx="2974020" cy="2230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EA77F1-FE15-48F9-822A-99480747F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7" y="1046085"/>
            <a:ext cx="2974020" cy="22305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0F775C-43B1-46D2-A907-1FA6F7CDD976}"/>
              </a:ext>
            </a:extLst>
          </p:cNvPr>
          <p:cNvSpPr txBox="1"/>
          <p:nvPr/>
        </p:nvSpPr>
        <p:spPr>
          <a:xfrm>
            <a:off x="457200" y="3256824"/>
            <a:ext cx="1097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Kettler Park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B27FA6-9E54-4A55-8A61-0DE28DFEF21E}"/>
              </a:ext>
            </a:extLst>
          </p:cNvPr>
          <p:cNvSpPr txBox="1"/>
          <p:nvPr/>
        </p:nvSpPr>
        <p:spPr>
          <a:xfrm>
            <a:off x="457200" y="5811915"/>
            <a:ext cx="1477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Camp Allen Park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BDAFF-18E3-47B0-899C-54162F881292}"/>
              </a:ext>
            </a:extLst>
          </p:cNvPr>
          <p:cNvSpPr txBox="1"/>
          <p:nvPr/>
        </p:nvSpPr>
        <p:spPr>
          <a:xfrm>
            <a:off x="7739087" y="5231460"/>
            <a:ext cx="930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Klug Park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4EBFF03-F277-4444-B01A-B24FC41EDFA4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Basketball Courts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89DE7-BCAC-4D1D-A22C-639290436361}"/>
              </a:ext>
            </a:extLst>
          </p:cNvPr>
          <p:cNvSpPr txBox="1"/>
          <p:nvPr/>
        </p:nvSpPr>
        <p:spPr>
          <a:xfrm>
            <a:off x="3758284" y="911972"/>
            <a:ext cx="398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seal-coating and striping</a:t>
            </a:r>
          </a:p>
        </p:txBody>
      </p:sp>
    </p:spTree>
    <p:extLst>
      <p:ext uri="{BB962C8B-B14F-4D97-AF65-F5344CB8AC3E}">
        <p14:creationId xmlns:p14="http://schemas.microsoft.com/office/powerpoint/2010/main" val="123846013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21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0D564C-0D33-45FF-9862-63668B54A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500" y="1663700"/>
            <a:ext cx="4775200" cy="3581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623948-4ABE-4564-8389-CB586851C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13" y="3786088"/>
            <a:ext cx="2946400" cy="22098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677827E-8923-4F06-942E-5CAD1D2DA293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67818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Shoaff Golf Pro Shop – Interior improvements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47130-812D-420E-90CB-D44A8202A1D5}"/>
              </a:ext>
            </a:extLst>
          </p:cNvPr>
          <p:cNvSpPr txBox="1"/>
          <p:nvPr/>
        </p:nvSpPr>
        <p:spPr>
          <a:xfrm>
            <a:off x="419008" y="5795639"/>
            <a:ext cx="2613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Floor Leveling and New Carpet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38182-8037-4C97-88DC-C64DF6C7458A}"/>
              </a:ext>
            </a:extLst>
          </p:cNvPr>
          <p:cNvSpPr txBox="1"/>
          <p:nvPr/>
        </p:nvSpPr>
        <p:spPr>
          <a:xfrm>
            <a:off x="7219703" y="5842000"/>
            <a:ext cx="1610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New Storage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75AD8-6756-4091-947C-F3FFC733B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66800"/>
            <a:ext cx="3359648" cy="2519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60EAC-D74C-4F62-9527-1453AE6488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9768" y="2787448"/>
            <a:ext cx="2888036" cy="21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9312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22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7D0BD-E433-4F49-A049-4D5F97CD7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90" y="1397107"/>
            <a:ext cx="5331198" cy="3998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79F0AF-AAEF-4024-90FB-C6D602AB5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59279"/>
            <a:ext cx="2816599" cy="2112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ACB349-47D1-4FD7-9B90-82A94E071B51}"/>
              </a:ext>
            </a:extLst>
          </p:cNvPr>
          <p:cNvSpPr txBox="1"/>
          <p:nvPr/>
        </p:nvSpPr>
        <p:spPr>
          <a:xfrm>
            <a:off x="381000" y="5837494"/>
            <a:ext cx="15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Kitchen Upgrades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737FB-753A-413B-BB2C-AE1C7E4B91F0}"/>
              </a:ext>
            </a:extLst>
          </p:cNvPr>
          <p:cNvSpPr txBox="1"/>
          <p:nvPr/>
        </p:nvSpPr>
        <p:spPr>
          <a:xfrm>
            <a:off x="6832597" y="5395505"/>
            <a:ext cx="1987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New Playground Fence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3C823F-5740-4051-AD03-816A5E926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8" y="1020506"/>
            <a:ext cx="2816600" cy="2112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A434E6-193A-40D9-BA90-9A9C7A6D9D7B}"/>
              </a:ext>
            </a:extLst>
          </p:cNvPr>
          <p:cNvSpPr txBox="1"/>
          <p:nvPr/>
        </p:nvSpPr>
        <p:spPr>
          <a:xfrm>
            <a:off x="381000" y="3088529"/>
            <a:ext cx="1708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Boiler Replacement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EF783F1-88AC-469D-9CF6-D5F511B3770D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62484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Jennings Center Improvements</a:t>
            </a:r>
          </a:p>
        </p:txBody>
      </p:sp>
    </p:spTree>
    <p:extLst>
      <p:ext uri="{BB962C8B-B14F-4D97-AF65-F5344CB8AC3E}">
        <p14:creationId xmlns:p14="http://schemas.microsoft.com/office/powerpoint/2010/main" val="94352313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23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DF6C9-DA55-4641-A027-4D3445AFDE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210" y="2444411"/>
            <a:ext cx="44704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1E3C0-06EC-4168-8D1D-2DCA71C127CB}"/>
              </a:ext>
            </a:extLst>
          </p:cNvPr>
          <p:cNvSpPr txBox="1"/>
          <p:nvPr/>
        </p:nvSpPr>
        <p:spPr>
          <a:xfrm>
            <a:off x="5029200" y="2136634"/>
            <a:ext cx="376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Memorial Park World War Veterans Memorial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47ED9-7E71-4E0F-A676-857FE2DCF282}"/>
              </a:ext>
            </a:extLst>
          </p:cNvPr>
          <p:cNvSpPr txBox="1"/>
          <p:nvPr/>
        </p:nvSpPr>
        <p:spPr>
          <a:xfrm>
            <a:off x="438242" y="5788223"/>
            <a:ext cx="2541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Orff Park – Let’s Go </a:t>
            </a:r>
            <a:r>
              <a:rPr lang="en-US" sz="1400" dirty="0" err="1">
                <a:solidFill>
                  <a:schemeClr val="bg1"/>
                </a:solidFill>
              </a:rPr>
              <a:t>Swimmin</a:t>
            </a:r>
            <a:r>
              <a:rPr lang="en-US" sz="1400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A01E38B-8506-4900-A013-5C0355A0DD50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Monuments Restoration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43DEC-16E3-4341-BD63-523D7CCA4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22234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2300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24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0FCC4C-0921-4134-987B-D1BD52426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29" y="3352800"/>
            <a:ext cx="5700038" cy="2695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75818-8345-47DF-B414-E8F96934F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066800"/>
            <a:ext cx="5034145" cy="28194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0BAAD2E-F272-4070-B6A6-DABCEEBE74E3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60960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Franklin Park Splashpad Shade Canopies</a:t>
            </a:r>
          </a:p>
        </p:txBody>
      </p:sp>
    </p:spTree>
    <p:extLst>
      <p:ext uri="{BB962C8B-B14F-4D97-AF65-F5344CB8AC3E}">
        <p14:creationId xmlns:p14="http://schemas.microsoft.com/office/powerpoint/2010/main" val="403215200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25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420A196-E5CF-4FD8-A69E-202D48D16BBC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McMillen Community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10917-4E26-41E3-A3E3-B46B0D2B3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52600"/>
            <a:ext cx="4800600" cy="3600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06A4E-B698-4E5A-A35B-782CDA55E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04899"/>
            <a:ext cx="3124201" cy="2343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81F1FB-BD0F-4BBE-8119-5B516D0C0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00450"/>
            <a:ext cx="3124200" cy="2343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85D206-1FAB-4194-8F2F-2165D37491F5}"/>
              </a:ext>
            </a:extLst>
          </p:cNvPr>
          <p:cNvSpPr txBox="1"/>
          <p:nvPr/>
        </p:nvSpPr>
        <p:spPr>
          <a:xfrm>
            <a:off x="3962400" y="54102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Front Entrance Guest Services Area Upgrades</a:t>
            </a:r>
          </a:p>
        </p:txBody>
      </p:sp>
    </p:spTree>
    <p:extLst>
      <p:ext uri="{BB962C8B-B14F-4D97-AF65-F5344CB8AC3E}">
        <p14:creationId xmlns:p14="http://schemas.microsoft.com/office/powerpoint/2010/main" val="390047829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26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420A196-E5CF-4FD8-A69E-202D48D16BBC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Community Center Flooring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EDD86-9A16-4E0C-AB93-2FB146A9B7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3429000"/>
            <a:ext cx="3556000" cy="2667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0D207-76F8-4710-A597-CE8FC5B28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5025986" cy="3769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7D13B-ACFD-4633-B43E-E744EB7268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066800"/>
            <a:ext cx="1908214" cy="2544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B318C3-AA9E-440E-8B15-FF327B1FAF73}"/>
              </a:ext>
            </a:extLst>
          </p:cNvPr>
          <p:cNvSpPr txBox="1"/>
          <p:nvPr/>
        </p:nvSpPr>
        <p:spPr>
          <a:xfrm>
            <a:off x="228600" y="5181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carpeting throughout the building</a:t>
            </a:r>
          </a:p>
        </p:txBody>
      </p:sp>
    </p:spTree>
    <p:extLst>
      <p:ext uri="{BB962C8B-B14F-4D97-AF65-F5344CB8AC3E}">
        <p14:creationId xmlns:p14="http://schemas.microsoft.com/office/powerpoint/2010/main" val="1526947619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27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3F83F-10C9-451D-83D1-56FB39526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90620"/>
            <a:ext cx="5410200" cy="321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E0254-6944-410B-AC1D-990B695C4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165600" cy="31242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E0410D1-32B3-4CBF-BAA1-29449AF417AB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Salomon Farm Homestead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F2527-5494-4DC5-AE4D-0BDA2C91968D}"/>
              </a:ext>
            </a:extLst>
          </p:cNvPr>
          <p:cNvSpPr txBox="1"/>
          <p:nvPr/>
        </p:nvSpPr>
        <p:spPr>
          <a:xfrm>
            <a:off x="533400" y="4267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Front Porch Restoration</a:t>
            </a:r>
          </a:p>
        </p:txBody>
      </p:sp>
    </p:spTree>
    <p:extLst>
      <p:ext uri="{BB962C8B-B14F-4D97-AF65-F5344CB8AC3E}">
        <p14:creationId xmlns:p14="http://schemas.microsoft.com/office/powerpoint/2010/main" val="192060264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28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CF4AEFD-47B6-4596-9C9C-2DFBF9568CD2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Salomon Farm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8BB1B1-A234-4186-9970-2279C88CC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902755"/>
            <a:ext cx="4419600" cy="1971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7CBEC4-7571-4BD7-A444-318680C9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026944"/>
            <a:ext cx="3357979" cy="2518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58D85D-4A31-4CE6-9B58-42BBE14A0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2" y="3733799"/>
            <a:ext cx="3108794" cy="23315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D049D-BC4F-4AFB-A2F7-33D24BF44C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1" y="1026944"/>
            <a:ext cx="3357979" cy="2331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FBBEAA-ED18-4855-B9E8-F02712C51ED2}"/>
              </a:ext>
            </a:extLst>
          </p:cNvPr>
          <p:cNvSpPr txBox="1"/>
          <p:nvPr/>
        </p:nvSpPr>
        <p:spPr>
          <a:xfrm>
            <a:off x="4094309" y="3505200"/>
            <a:ext cx="2547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Flower Field Irrigation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2580DC-86A2-481F-AAD7-5D49E0145314}"/>
              </a:ext>
            </a:extLst>
          </p:cNvPr>
          <p:cNvSpPr txBox="1"/>
          <p:nvPr/>
        </p:nvSpPr>
        <p:spPr>
          <a:xfrm>
            <a:off x="411332" y="3318132"/>
            <a:ext cx="1871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Restroom Renovation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658F38-2052-4837-960A-8CC0028F8F82}"/>
              </a:ext>
            </a:extLst>
          </p:cNvPr>
          <p:cNvSpPr txBox="1"/>
          <p:nvPr/>
        </p:nvSpPr>
        <p:spPr>
          <a:xfrm>
            <a:off x="3635259" y="5830879"/>
            <a:ext cx="2075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Chicken Coup Enclosure</a:t>
            </a:r>
          </a:p>
        </p:txBody>
      </p:sp>
    </p:spTree>
    <p:extLst>
      <p:ext uri="{BB962C8B-B14F-4D97-AF65-F5344CB8AC3E}">
        <p14:creationId xmlns:p14="http://schemas.microsoft.com/office/powerpoint/2010/main" val="3521421072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29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BFB65D8-F4AA-4079-AF13-725448812A83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66294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Johnny Appleseed Campground – In progress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2959C-97A4-4AA3-B36E-C1B9278D4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819400"/>
            <a:ext cx="4064000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2FEDC-5103-4C5C-ABBC-64EEB8BE7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83" y="2057400"/>
            <a:ext cx="4368800" cy="327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D34CF-B350-4BDA-ADAA-3256E9E1F9FB}"/>
              </a:ext>
            </a:extLst>
          </p:cNvPr>
          <p:cNvSpPr txBox="1"/>
          <p:nvPr/>
        </p:nvSpPr>
        <p:spPr>
          <a:xfrm>
            <a:off x="330200" y="1371600"/>
            <a:ext cx="378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includes 6 new asphalt RV camp sites with electrical, water, and lighting upgrades</a:t>
            </a:r>
          </a:p>
        </p:txBody>
      </p:sp>
    </p:spTree>
    <p:extLst>
      <p:ext uri="{BB962C8B-B14F-4D97-AF65-F5344CB8AC3E}">
        <p14:creationId xmlns:p14="http://schemas.microsoft.com/office/powerpoint/2010/main" val="124881090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2C5EB25-ED48-48FA-BAE2-53A6DB7B0E81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Franke Renaissance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253C6-9FB6-4372-A7A5-2BA7B2790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3507628"/>
            <a:ext cx="5825796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C68D-E2DD-4AF0-839F-E72C4B0EE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" y="911972"/>
            <a:ext cx="6423190" cy="3612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A880F1-0CBE-4754-B145-0E0C03FF8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90" y="3709757"/>
            <a:ext cx="4335476" cy="243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AAE708-07A0-4F31-A8BA-4EF653565809}"/>
              </a:ext>
            </a:extLst>
          </p:cNvPr>
          <p:cNvSpPr txBox="1"/>
          <p:nvPr/>
        </p:nvSpPr>
        <p:spPr>
          <a:xfrm>
            <a:off x="6553200" y="1295400"/>
            <a:ext cx="2487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Includes new entrance off Goshen Road, new bridge over Spy Run Creek, new 400 capacity year-round rental pavilion, and lots of new trails and parking</a:t>
            </a:r>
          </a:p>
        </p:txBody>
      </p:sp>
    </p:spTree>
    <p:extLst>
      <p:ext uri="{BB962C8B-B14F-4D97-AF65-F5344CB8AC3E}">
        <p14:creationId xmlns:p14="http://schemas.microsoft.com/office/powerpoint/2010/main" val="218158549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30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56FF7D7-DF5A-4A12-AC14-D594C60018AD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Park Sidewalks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D3255-91E4-4A79-B284-1DC839D84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6483" y="1241767"/>
            <a:ext cx="2923735" cy="2192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8756D-3ECC-42D6-9F5C-41CD0978E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09000"/>
            <a:ext cx="3556000" cy="266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5E71C8-10E9-4DC2-B6BE-32FBD6CC5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46" y="1130607"/>
            <a:ext cx="2316329" cy="2669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94548B-5865-4E92-B7E6-7D5A767695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9" y="4400786"/>
            <a:ext cx="3995273" cy="2111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FD3C13-68E6-4576-B011-048774BE5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67200" y="4426664"/>
            <a:ext cx="2815336" cy="2111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32EC9D-A106-411E-81CA-B59AE037BA60}"/>
              </a:ext>
            </a:extLst>
          </p:cNvPr>
          <p:cNvSpPr txBox="1"/>
          <p:nvPr/>
        </p:nvSpPr>
        <p:spPr>
          <a:xfrm>
            <a:off x="304800" y="3876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Botanical Conservatory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C53E85-CEB1-422E-B12B-0D4D07803D98}"/>
              </a:ext>
            </a:extLst>
          </p:cNvPr>
          <p:cNvSpPr txBox="1"/>
          <p:nvPr/>
        </p:nvSpPr>
        <p:spPr>
          <a:xfrm>
            <a:off x="4171950" y="3849418"/>
            <a:ext cx="259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Headwaters Park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9B0C2-C3B6-4A2B-84D7-56A4AD7113E7}"/>
              </a:ext>
            </a:extLst>
          </p:cNvPr>
          <p:cNvSpPr txBox="1"/>
          <p:nvPr/>
        </p:nvSpPr>
        <p:spPr>
          <a:xfrm>
            <a:off x="6920944" y="3851455"/>
            <a:ext cx="221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Sheldon Park</a:t>
            </a:r>
          </a:p>
        </p:txBody>
      </p:sp>
    </p:spTree>
    <p:extLst>
      <p:ext uri="{BB962C8B-B14F-4D97-AF65-F5344CB8AC3E}">
        <p14:creationId xmlns:p14="http://schemas.microsoft.com/office/powerpoint/2010/main" val="411398760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31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C9665-73F5-4DFD-B523-E1F63C714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07" y="910947"/>
            <a:ext cx="3405995" cy="2518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6A3AE-0D5D-4186-9BAD-04874AF42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4" y="3853285"/>
            <a:ext cx="3418936" cy="235719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3AC3BF8-43C3-4204-9C76-11A7B51FA1A0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Pavement Restoration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CC975-6FAB-40B5-8354-5B0B9F15EEEE}"/>
              </a:ext>
            </a:extLst>
          </p:cNvPr>
          <p:cNvSpPr txBox="1"/>
          <p:nvPr/>
        </p:nvSpPr>
        <p:spPr>
          <a:xfrm>
            <a:off x="4290262" y="3472876"/>
            <a:ext cx="2643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Franke Playground Parking Lot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6EEBAA-F2FF-4486-A297-C199B9B17992}"/>
              </a:ext>
            </a:extLst>
          </p:cNvPr>
          <p:cNvSpPr txBox="1"/>
          <p:nvPr/>
        </p:nvSpPr>
        <p:spPr>
          <a:xfrm>
            <a:off x="4290262" y="6202493"/>
            <a:ext cx="248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Kreager Parking Lot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19B868-9DF3-4B49-A39A-9FE84539D211}"/>
              </a:ext>
            </a:extLst>
          </p:cNvPr>
          <p:cNvSpPr txBox="1"/>
          <p:nvPr/>
        </p:nvSpPr>
        <p:spPr>
          <a:xfrm>
            <a:off x="302223" y="3472876"/>
            <a:ext cx="1907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McMillen Golf Course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3785B-E143-4799-A013-A25896D4A9F5}"/>
              </a:ext>
            </a:extLst>
          </p:cNvPr>
          <p:cNvSpPr txBox="1"/>
          <p:nvPr/>
        </p:nvSpPr>
        <p:spPr>
          <a:xfrm>
            <a:off x="409241" y="6202494"/>
            <a:ext cx="248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Jennings Center Parking Lot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89406-588F-42D8-9E4A-9DC24826F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67" y="3824530"/>
            <a:ext cx="3418936" cy="2357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80348A-60E5-43A4-911E-BE9D8CAE12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4" y="884815"/>
            <a:ext cx="3418936" cy="25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06861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32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28FD76C-664A-4E31-A412-FC9AE45005E6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Parks Paving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F5068-4D14-41FC-B0DC-F1246249B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66799"/>
            <a:ext cx="3032711" cy="227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59A5A0-6797-4746-8C8B-B848EB121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032711" cy="2274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C2832-7B17-4161-B28E-A38026E261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57400"/>
            <a:ext cx="3149600" cy="236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5C26C2-B567-4DA0-A32C-A7D5D9DCF5A7}"/>
              </a:ext>
            </a:extLst>
          </p:cNvPr>
          <p:cNvSpPr txBox="1"/>
          <p:nvPr/>
        </p:nvSpPr>
        <p:spPr>
          <a:xfrm>
            <a:off x="355847" y="3275111"/>
            <a:ext cx="1316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Salomon Farm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1520C1-1C88-4B2D-AFBA-01B345DCEC90}"/>
              </a:ext>
            </a:extLst>
          </p:cNvPr>
          <p:cNvSpPr txBox="1"/>
          <p:nvPr/>
        </p:nvSpPr>
        <p:spPr>
          <a:xfrm>
            <a:off x="7029897" y="4389268"/>
            <a:ext cx="1733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Weisser Playground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F6FA01-FE43-46BE-8639-BEC46DF578E4}"/>
              </a:ext>
            </a:extLst>
          </p:cNvPr>
          <p:cNvSpPr txBox="1"/>
          <p:nvPr/>
        </p:nvSpPr>
        <p:spPr>
          <a:xfrm>
            <a:off x="3553948" y="3275111"/>
            <a:ext cx="1052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Foster Trail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9CF28E-9653-4D8F-9D93-BC5B9DF7DE58}"/>
              </a:ext>
            </a:extLst>
          </p:cNvPr>
          <p:cNvSpPr txBox="1"/>
          <p:nvPr/>
        </p:nvSpPr>
        <p:spPr>
          <a:xfrm>
            <a:off x="3547013" y="5887583"/>
            <a:ext cx="1098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Franke Trail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ED31F9-7234-4369-A5A1-CA5754D8853E}"/>
              </a:ext>
            </a:extLst>
          </p:cNvPr>
          <p:cNvSpPr txBox="1"/>
          <p:nvPr/>
        </p:nvSpPr>
        <p:spPr>
          <a:xfrm>
            <a:off x="355847" y="5875797"/>
            <a:ext cx="2243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Conservatory Parking Lots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F0283D-6167-4136-BA09-63D25792A0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682381"/>
            <a:ext cx="3275167" cy="22497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7B7914-E5C6-4D8B-82C5-C0429C3386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6" y="1057944"/>
            <a:ext cx="2963632" cy="22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5429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33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28FD76C-664A-4E31-A412-FC9AE45005E6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Kreager Park Houses Demolition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7EF3-7391-4D14-8AB9-816D26FB0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3733800" cy="2800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C36F4-2158-4643-98AF-917C74DC5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3124200"/>
            <a:ext cx="3962400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A31616-2D0B-4773-B95C-43DED6E73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943100"/>
            <a:ext cx="4165600" cy="3124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7CC92B-7CFA-48F5-A08F-BB9B2AC64F80}"/>
              </a:ext>
            </a:extLst>
          </p:cNvPr>
          <p:cNvSpPr txBox="1"/>
          <p:nvPr/>
        </p:nvSpPr>
        <p:spPr>
          <a:xfrm>
            <a:off x="6782923" y="5029200"/>
            <a:ext cx="19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Completed Demolition</a:t>
            </a:r>
          </a:p>
        </p:txBody>
      </p:sp>
    </p:spTree>
    <p:extLst>
      <p:ext uri="{BB962C8B-B14F-4D97-AF65-F5344CB8AC3E}">
        <p14:creationId xmlns:p14="http://schemas.microsoft.com/office/powerpoint/2010/main" val="634279107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34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F7BA89A-B2CA-422D-9A45-29098C538ED5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McMillen Park Tennis 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1D672-9BEC-4756-8CDE-1C9D57EAB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62200"/>
            <a:ext cx="48768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66C13-FC70-4152-B40D-0BB442B82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4572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9CFA57-DDEC-4A84-A9EA-6F2935222C17}"/>
              </a:ext>
            </a:extLst>
          </p:cNvPr>
          <p:cNvSpPr txBox="1"/>
          <p:nvPr/>
        </p:nvSpPr>
        <p:spPr>
          <a:xfrm>
            <a:off x="381000" y="465062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Tennis court resurfacing</a:t>
            </a:r>
          </a:p>
        </p:txBody>
      </p:sp>
    </p:spTree>
    <p:extLst>
      <p:ext uri="{BB962C8B-B14F-4D97-AF65-F5344CB8AC3E}">
        <p14:creationId xmlns:p14="http://schemas.microsoft.com/office/powerpoint/2010/main" val="762751924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35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F453791-B459-4FF1-9084-553FA351EC8D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Botanical Conservatory</a:t>
            </a:r>
          </a:p>
        </p:txBody>
      </p:sp>
      <p:pic>
        <p:nvPicPr>
          <p:cNvPr id="7" name="Picture 2" descr="L:\Active-Projects\2021 Project Photos\Photos Used\Conservatory Window Glass 2.jpg">
            <a:extLst>
              <a:ext uri="{FF2B5EF4-FFF2-40B4-BE49-F238E27FC236}">
                <a16:creationId xmlns:a16="http://schemas.microsoft.com/office/drawing/2014/main" id="{B0817208-FF40-4E56-832D-FD34873B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687234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A415E8-7C2F-4604-92EC-0F28DDA9F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40002" y="3352800"/>
            <a:ext cx="3860800" cy="289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39BA7-4CE5-45DC-B086-6D91C52C7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3100" y="1378697"/>
            <a:ext cx="3733800" cy="2800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7443DF-B483-40D1-ABF5-E68E77A119D4}"/>
              </a:ext>
            </a:extLst>
          </p:cNvPr>
          <p:cNvSpPr txBox="1"/>
          <p:nvPr/>
        </p:nvSpPr>
        <p:spPr>
          <a:xfrm>
            <a:off x="457200" y="3987053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ceiling glass panels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FAD49-187A-4EF1-BFC1-A98F427B45D8}"/>
              </a:ext>
            </a:extLst>
          </p:cNvPr>
          <p:cNvSpPr txBox="1"/>
          <p:nvPr/>
        </p:nvSpPr>
        <p:spPr>
          <a:xfrm>
            <a:off x="2476500" y="6273379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concrete patio at front entrance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AF67C-57D5-408F-8724-25BFE3A1B9D3}"/>
              </a:ext>
            </a:extLst>
          </p:cNvPr>
          <p:cNvSpPr txBox="1"/>
          <p:nvPr/>
        </p:nvSpPr>
        <p:spPr>
          <a:xfrm>
            <a:off x="6400802" y="4724400"/>
            <a:ext cx="2666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Roof improvements to house connection corridors</a:t>
            </a:r>
          </a:p>
        </p:txBody>
      </p:sp>
    </p:spTree>
    <p:extLst>
      <p:ext uri="{BB962C8B-B14F-4D97-AF65-F5344CB8AC3E}">
        <p14:creationId xmlns:p14="http://schemas.microsoft.com/office/powerpoint/2010/main" val="3310279891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8D5B34-9477-4BEC-9F8D-9AD47098AF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42" y="1219200"/>
            <a:ext cx="3518391" cy="4691188"/>
          </a:xfrm>
          <a:prstGeom prst="rect">
            <a:avLst/>
          </a:prstGeom>
        </p:spPr>
      </p:pic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36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02ACF-EF8A-4199-8A04-D4277A453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8" y="1066800"/>
            <a:ext cx="4159042" cy="3119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62B0CD-E9C6-4C55-B6B8-90A8998D6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301096"/>
            <a:ext cx="2343432" cy="1757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ECCE0E-15A9-4197-8CC0-553AAACC8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9" y="4301096"/>
            <a:ext cx="2343432" cy="1757573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12C28A81-327E-4CF9-BFEA-9D2F549C43C8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St. </a:t>
            </a:r>
            <a:r>
              <a:rPr lang="en-US" altLang="en-US" sz="3600" dirty="0" err="1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Marys</a:t>
            </a: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 Streambank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D4062-ECAB-4D04-81C9-859E8FE97DE6}"/>
              </a:ext>
            </a:extLst>
          </p:cNvPr>
          <p:cNvSpPr txBox="1"/>
          <p:nvPr/>
        </p:nvSpPr>
        <p:spPr>
          <a:xfrm>
            <a:off x="3047316" y="6068617"/>
            <a:ext cx="335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Erosion control improvements</a:t>
            </a:r>
          </a:p>
        </p:txBody>
      </p:sp>
    </p:spTree>
    <p:extLst>
      <p:ext uri="{BB962C8B-B14F-4D97-AF65-F5344CB8AC3E}">
        <p14:creationId xmlns:p14="http://schemas.microsoft.com/office/powerpoint/2010/main" val="442744719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37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3772"/>
            <a:ext cx="5410200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Playground Improvements</a:t>
            </a:r>
            <a:endParaRPr altLang="en-US" sz="3600" dirty="0">
              <a:solidFill>
                <a:srgbClr val="003399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C44C-E804-4BAB-8F8F-2F74F04BA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17493"/>
            <a:ext cx="3088725" cy="2316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DEF48B-1B27-4DD4-98A3-822D324FB380}"/>
              </a:ext>
            </a:extLst>
          </p:cNvPr>
          <p:cNvSpPr txBox="1"/>
          <p:nvPr/>
        </p:nvSpPr>
        <p:spPr>
          <a:xfrm>
            <a:off x="413945" y="5940623"/>
            <a:ext cx="1216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Sheldon Park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9CB64-3E1C-4DA7-9E0B-2FA154159AE2}"/>
              </a:ext>
            </a:extLst>
          </p:cNvPr>
          <p:cNvSpPr txBox="1"/>
          <p:nvPr/>
        </p:nvSpPr>
        <p:spPr>
          <a:xfrm>
            <a:off x="438266" y="3426023"/>
            <a:ext cx="1511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Casselwood Park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0885D-C70F-403B-8403-0D2A2AAD9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33800"/>
            <a:ext cx="2209800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5ADCD-11B3-45D7-9E98-F50F194FB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117862"/>
            <a:ext cx="3886200" cy="2316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870A0C-378E-4CDD-85ED-5512B19FF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42717"/>
            <a:ext cx="4660693" cy="22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18826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38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86239"/>
            <a:ext cx="7696200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Future Playgrounds -  $2 million – 10 parks </a:t>
            </a:r>
            <a:endParaRPr altLang="en-US" sz="3600" dirty="0">
              <a:solidFill>
                <a:srgbClr val="003399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9A2E-38C5-4D23-B2DE-6F7E68C82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9" y="985464"/>
            <a:ext cx="4247958" cy="25137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1B2D1C-5FF3-452B-85EC-3F0EECBFC098}"/>
              </a:ext>
            </a:extLst>
          </p:cNvPr>
          <p:cNvSpPr txBox="1"/>
          <p:nvPr/>
        </p:nvSpPr>
        <p:spPr>
          <a:xfrm>
            <a:off x="401128" y="6410325"/>
            <a:ext cx="200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Foster Park Playground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C026D-34E3-42A4-A862-22B44C1A0001}"/>
              </a:ext>
            </a:extLst>
          </p:cNvPr>
          <p:cNvSpPr txBox="1"/>
          <p:nvPr/>
        </p:nvSpPr>
        <p:spPr>
          <a:xfrm>
            <a:off x="227389" y="3465092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Lawton Park Playground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5BFAD-7367-4E68-9DC5-274D66322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87" y="3849709"/>
            <a:ext cx="4116011" cy="2663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42EEE3-12E9-4A04-9887-7D3ABB52C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64" y="985465"/>
            <a:ext cx="4239529" cy="25137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122900-E3E4-494F-8638-458A66DD2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9" y="3833894"/>
            <a:ext cx="4116011" cy="26633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A8C742-FBFD-4F35-AC76-066EFCE73320}"/>
              </a:ext>
            </a:extLst>
          </p:cNvPr>
          <p:cNvSpPr txBox="1"/>
          <p:nvPr/>
        </p:nvSpPr>
        <p:spPr>
          <a:xfrm>
            <a:off x="4724400" y="6463984"/>
            <a:ext cx="2035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Kettler Park Playground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7E971D-415C-4F5C-BE33-B77686C5ADC9}"/>
              </a:ext>
            </a:extLst>
          </p:cNvPr>
          <p:cNvSpPr txBox="1"/>
          <p:nvPr/>
        </p:nvSpPr>
        <p:spPr>
          <a:xfrm>
            <a:off x="4537019" y="3507881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McMillen Park Playground</a:t>
            </a:r>
          </a:p>
        </p:txBody>
      </p:sp>
    </p:spTree>
    <p:extLst>
      <p:ext uri="{BB962C8B-B14F-4D97-AF65-F5344CB8AC3E}">
        <p14:creationId xmlns:p14="http://schemas.microsoft.com/office/powerpoint/2010/main" val="2505938342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39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3772"/>
            <a:ext cx="5410200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Future Playgrounds</a:t>
            </a:r>
            <a:endParaRPr altLang="en-US" sz="3600" dirty="0">
              <a:solidFill>
                <a:srgbClr val="003399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9A2E-38C5-4D23-B2DE-6F7E68C82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8" y="891765"/>
            <a:ext cx="3802811" cy="2486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1B2D1C-5FF3-452B-85EC-3F0EECBFC098}"/>
              </a:ext>
            </a:extLst>
          </p:cNvPr>
          <p:cNvSpPr txBox="1"/>
          <p:nvPr/>
        </p:nvSpPr>
        <p:spPr>
          <a:xfrm>
            <a:off x="499411" y="6256436"/>
            <a:ext cx="2279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Northside Park Playground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C026D-34E3-42A4-A862-22B44C1A0001}"/>
              </a:ext>
            </a:extLst>
          </p:cNvPr>
          <p:cNvSpPr txBox="1"/>
          <p:nvPr/>
        </p:nvSpPr>
        <p:spPr>
          <a:xfrm>
            <a:off x="388189" y="3362566"/>
            <a:ext cx="2138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Kreager Park Playground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5BFAD-7367-4E68-9DC5-274D66322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66" y="3732069"/>
            <a:ext cx="4049373" cy="2620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42EEE3-12E9-4A04-9887-7D3ABB52C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34" y="899271"/>
            <a:ext cx="3934312" cy="2546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122900-E3E4-494F-8638-458A66DD2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8" y="3719975"/>
            <a:ext cx="3919984" cy="25364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A8C742-FBFD-4F35-AC76-066EFCE73320}"/>
              </a:ext>
            </a:extLst>
          </p:cNvPr>
          <p:cNvSpPr txBox="1"/>
          <p:nvPr/>
        </p:nvSpPr>
        <p:spPr>
          <a:xfrm>
            <a:off x="4744634" y="6352252"/>
            <a:ext cx="2097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Tillman Park Playground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7E971D-415C-4F5C-BE33-B77686C5ADC9}"/>
              </a:ext>
            </a:extLst>
          </p:cNvPr>
          <p:cNvSpPr txBox="1"/>
          <p:nvPr/>
        </p:nvSpPr>
        <p:spPr>
          <a:xfrm>
            <a:off x="4609381" y="3388561"/>
            <a:ext cx="1899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Gren Park Playground</a:t>
            </a:r>
          </a:p>
        </p:txBody>
      </p:sp>
    </p:spTree>
    <p:extLst>
      <p:ext uri="{BB962C8B-B14F-4D97-AF65-F5344CB8AC3E}">
        <p14:creationId xmlns:p14="http://schemas.microsoft.com/office/powerpoint/2010/main" val="66537643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7EBBC3-BF9D-42DE-B138-DF1E037B0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22" y="999022"/>
            <a:ext cx="2963378" cy="2963378"/>
          </a:xfrm>
          <a:prstGeom prst="rect">
            <a:avLst/>
          </a:prstGeom>
        </p:spPr>
      </p:pic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2C5EB25-ED48-48FA-BAE2-53A6DB7B0E81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Franke Renaissance – Work in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253C6-9FB6-4372-A7A5-2BA7B2790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" y="3469528"/>
            <a:ext cx="3276600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C68D-E2DD-4AF0-839F-E72C4B0EE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2" y="1035967"/>
            <a:ext cx="3185866" cy="3185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0D5263-05C6-433D-99AF-6C2B0AF4C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63" y="999022"/>
            <a:ext cx="3185866" cy="3185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A880F1-0CBE-4754-B145-0E0C03FF8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54" y="4032222"/>
            <a:ext cx="5558498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0371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40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3772"/>
            <a:ext cx="5410200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Future Playgrounds</a:t>
            </a:r>
            <a:endParaRPr altLang="en-US" sz="3600" dirty="0">
              <a:solidFill>
                <a:srgbClr val="003399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9A2E-38C5-4D23-B2DE-6F7E68C82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3" y="2362200"/>
            <a:ext cx="4423343" cy="2862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FC026D-34E3-42A4-A862-22B44C1A0001}"/>
              </a:ext>
            </a:extLst>
          </p:cNvPr>
          <p:cNvSpPr txBox="1"/>
          <p:nvPr/>
        </p:nvSpPr>
        <p:spPr>
          <a:xfrm>
            <a:off x="228600" y="5276528"/>
            <a:ext cx="2018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Boone Park Playground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42EEE3-12E9-4A04-9887-7D3ABB52C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68" y="2362200"/>
            <a:ext cx="4342253" cy="28096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7E971D-415C-4F5C-BE33-B77686C5ADC9}"/>
              </a:ext>
            </a:extLst>
          </p:cNvPr>
          <p:cNvSpPr txBox="1"/>
          <p:nvPr/>
        </p:nvSpPr>
        <p:spPr>
          <a:xfrm>
            <a:off x="4636698" y="5300900"/>
            <a:ext cx="2009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Turpie</a:t>
            </a:r>
            <a:r>
              <a:rPr lang="en-US" sz="1400" dirty="0">
                <a:solidFill>
                  <a:schemeClr val="bg1"/>
                </a:solidFill>
              </a:rPr>
              <a:t> Park Playground</a:t>
            </a:r>
          </a:p>
        </p:txBody>
      </p:sp>
    </p:spTree>
    <p:extLst>
      <p:ext uri="{BB962C8B-B14F-4D97-AF65-F5344CB8AC3E}">
        <p14:creationId xmlns:p14="http://schemas.microsoft.com/office/powerpoint/2010/main" val="2658571181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41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F453791-B459-4FF1-9084-553FA351EC8D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68580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Headwaters Park Fountain Improvement Project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49A14-F08E-4D45-BF8E-A1BA81145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865784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17856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5AA7FE-E59A-4D27-BE96-3349FD997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72443" y="2133600"/>
            <a:ext cx="5599113" cy="31495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BCC8D-3371-4558-9D95-6E3B48DF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4453A-B69E-424D-9074-43BCE89A6B4C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2B35A6D-038A-49CF-9F98-840676250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599" y="1281344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More to come in 2024</a:t>
            </a:r>
            <a:endParaRPr altLang="en-US" sz="4800" dirty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3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48428F9-87FD-4989-BD24-F8DA66E75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20" y="2266806"/>
            <a:ext cx="2328117" cy="15510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4931-1863-4BC8-91AD-CE36E0203E8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5548" y="520467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Thank You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76CBB-8647-47AD-8DA9-51A066CBF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15" y="3758953"/>
            <a:ext cx="2477485" cy="1651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8D7B8D-651B-4A95-9A4F-90B1ADDCB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69" y="996124"/>
            <a:ext cx="2406366" cy="1606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A587F-F67B-4774-A66B-AC293CADB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9" y="3548091"/>
            <a:ext cx="2479094" cy="18601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3F0899-21BF-4EF2-8554-B8D658D795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41" y="2394229"/>
            <a:ext cx="2328117" cy="15508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273C3F-8E47-4A5F-A26A-6E2EEC96B4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96124"/>
            <a:ext cx="2141665" cy="16062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E37A4C-D797-40C7-859B-6AA6A234B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64" y="984529"/>
            <a:ext cx="2133600" cy="1409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735BFE-B9D9-4D1C-8669-2E07131099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7" y="2292671"/>
            <a:ext cx="2283173" cy="1525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8F3839-F67D-486D-A9C0-51874CDC74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30" y="3894572"/>
            <a:ext cx="2879690" cy="15160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2C5EB25-ED48-48FA-BAE2-53A6DB7B0E81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Riverfront Phase </a:t>
            </a:r>
            <a:r>
              <a:rPr lang="en-US" altLang="en-US" sz="3600" dirty="0" err="1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IIa</a:t>
            </a:r>
            <a:endParaRPr lang="en-US" altLang="en-US" sz="3600" dirty="0">
              <a:solidFill>
                <a:srgbClr val="003399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DC68D-E2DD-4AF0-839F-E72C4B0EE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0" y="2638048"/>
            <a:ext cx="3917033" cy="3917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0D5263-05C6-433D-99AF-6C2B0AF4C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9" y="990600"/>
            <a:ext cx="5772846" cy="5772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1A078-CC0F-466B-BA38-B6DEBB440700}"/>
              </a:ext>
            </a:extLst>
          </p:cNvPr>
          <p:cNvSpPr txBox="1"/>
          <p:nvPr/>
        </p:nvSpPr>
        <p:spPr>
          <a:xfrm>
            <a:off x="8626" y="1041550"/>
            <a:ext cx="3344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Consists of new river overlook area, landscaping, and walking paths that connect Headwaters Park with Promenade Park</a:t>
            </a:r>
          </a:p>
        </p:txBody>
      </p:sp>
    </p:spTree>
    <p:extLst>
      <p:ext uri="{BB962C8B-B14F-4D97-AF65-F5344CB8AC3E}">
        <p14:creationId xmlns:p14="http://schemas.microsoft.com/office/powerpoint/2010/main" val="305762848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6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DCCF5E9-4DD3-4512-A0BB-0D4AC1688606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Mechanic Street Bridge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67FC7-BE2B-4536-98F2-0AA1CD899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5989"/>
            <a:ext cx="4904007" cy="3613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76640-DA00-4E98-8574-33FE06E20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55989"/>
            <a:ext cx="37433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7671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053C0450-254F-4AE6-ACDA-C51D9BD77D32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7</a:t>
            </a:fld>
            <a:endParaRPr lang="en-US" altLang="en-US" sz="1200" dirty="0">
              <a:latin typeface="Tahoma" pitchFamily="34" charset="0"/>
            </a:endParaRPr>
          </a:p>
        </p:txBody>
      </p:sp>
      <p:pic>
        <p:nvPicPr>
          <p:cNvPr id="2" name="Picture 5" descr="L:\PAS\Logos\Parks Color Logo 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0064"/>
            <a:ext cx="700063" cy="73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2D0708-5F1C-4D41-A8E3-B7C83CEEE39D}"/>
              </a:ext>
            </a:extLst>
          </p:cNvPr>
          <p:cNvSpPr/>
          <p:nvPr/>
        </p:nvSpPr>
        <p:spPr>
          <a:xfrm>
            <a:off x="304800" y="2551837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This year also began planning for multiple parks master plans. These include: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Brewer Park Master Plan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Foster Park Golf Master Plan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Hanna Homestead Master Plan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Moody Park Master Plan</a:t>
            </a:r>
          </a:p>
        </p:txBody>
      </p:sp>
    </p:spTree>
    <p:extLst>
      <p:ext uri="{BB962C8B-B14F-4D97-AF65-F5344CB8AC3E}">
        <p14:creationId xmlns:p14="http://schemas.microsoft.com/office/powerpoint/2010/main" val="271038028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8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00B890-C185-426D-B05B-658EB26C4D69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Brewer Park Master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559BF-9F9C-47FD-9167-3D448D6EA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33" y="911972"/>
            <a:ext cx="6365726" cy="3580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85069-E7B6-47B5-BAD6-6ED0BEB05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" y="4072777"/>
            <a:ext cx="4067175" cy="2711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7ED39F-7070-4825-838C-2D48DD855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91" y="4191001"/>
            <a:ext cx="4610184" cy="2593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B9B25-A095-4D37-8DC2-5E3596492100}"/>
              </a:ext>
            </a:extLst>
          </p:cNvPr>
          <p:cNvSpPr txBox="1"/>
          <p:nvPr/>
        </p:nvSpPr>
        <p:spPr>
          <a:xfrm>
            <a:off x="7418196" y="1274214"/>
            <a:ext cx="1633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Project includes a new restroom building with shelter, a picnic </a:t>
            </a:r>
            <a:r>
              <a:rPr lang="en-US" sz="1600" dirty="0" err="1">
                <a:solidFill>
                  <a:schemeClr val="bg1"/>
                </a:solidFill>
              </a:rPr>
              <a:t>area,a</a:t>
            </a:r>
            <a:r>
              <a:rPr lang="en-US" sz="1600" dirty="0">
                <a:solidFill>
                  <a:schemeClr val="bg1"/>
                </a:solidFill>
              </a:rPr>
              <a:t> new playground, a splashpad, two new basketball courts, and new walking paths.</a:t>
            </a:r>
          </a:p>
        </p:txBody>
      </p:sp>
    </p:spTree>
    <p:extLst>
      <p:ext uri="{BB962C8B-B14F-4D97-AF65-F5344CB8AC3E}">
        <p14:creationId xmlns:p14="http://schemas.microsoft.com/office/powerpoint/2010/main" val="416148890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9</a:t>
            </a:fld>
            <a:endParaRPr lang="en-US" altLang="en-US" sz="1200" dirty="0"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00B890-C185-426D-B05B-658EB26C4D69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73772"/>
            <a:ext cx="54102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003399"/>
                </a:solidFill>
                <a:latin typeface="Calibri" panose="020F0502020204030204" pitchFamily="34" charset="0"/>
                <a:cs typeface="Trebuchet MS" pitchFamily="34" charset="0"/>
              </a:rPr>
              <a:t>Foster Golf Master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559BF-9F9C-47FD-9167-3D448D6EA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49" y="2870587"/>
            <a:ext cx="7308902" cy="3768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CE77D-09A0-4BA9-8E86-85CBAEC39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877336"/>
            <a:ext cx="3669023" cy="2616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85069-E7B6-47B5-BAD6-6ED0BEB051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4" y="886572"/>
            <a:ext cx="3672117" cy="26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82146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101345</TotalTime>
  <Words>646</Words>
  <Application>Microsoft Office PowerPoint</Application>
  <PresentationFormat>On-screen Show (4:3)</PresentationFormat>
  <Paragraphs>160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Constantia</vt:lpstr>
      <vt:lpstr>Tahoma</vt:lpstr>
      <vt:lpstr>Trebuchet MS</vt:lpstr>
      <vt:lpstr>Wingdings 2</vt:lpstr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Playground Improvements</vt:lpstr>
      <vt:lpstr>Future Playgrounds -  $2 million – 10 parks </vt:lpstr>
      <vt:lpstr>Future Playgrounds</vt:lpstr>
      <vt:lpstr>Future Playgrounds</vt:lpstr>
      <vt:lpstr>PowerPoint Presentation</vt:lpstr>
      <vt:lpstr>More to come in 2024</vt:lpstr>
      <vt:lpstr>PowerPoint Presentation</vt:lpstr>
    </vt:vector>
  </TitlesOfParts>
  <Company>Allen County/Fort Wayne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samcfa</dc:creator>
  <cp:lastModifiedBy>Kathy Pargmann</cp:lastModifiedBy>
  <cp:revision>605</cp:revision>
  <cp:lastPrinted>2017-02-01T16:07:34Z</cp:lastPrinted>
  <dcterms:created xsi:type="dcterms:W3CDTF">2009-07-09T16:19:28Z</dcterms:created>
  <dcterms:modified xsi:type="dcterms:W3CDTF">2023-12-21T13:16:53Z</dcterms:modified>
</cp:coreProperties>
</file>