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87" r:id="rId6"/>
    <p:sldId id="288" r:id="rId7"/>
    <p:sldId id="300" r:id="rId8"/>
    <p:sldId id="267" r:id="rId9"/>
    <p:sldId id="269" r:id="rId10"/>
    <p:sldId id="271" r:id="rId11"/>
    <p:sldId id="296" r:id="rId12"/>
    <p:sldId id="301" r:id="rId13"/>
    <p:sldId id="303" r:id="rId14"/>
    <p:sldId id="304" r:id="rId15"/>
    <p:sldId id="290"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Schuhmacher" initials="SS" lastIdx="0" clrIdx="0">
    <p:extLst>
      <p:ext uri="{19B8F6BF-5375-455C-9EA6-DF929625EA0E}">
        <p15:presenceInfo xmlns:p15="http://schemas.microsoft.com/office/powerpoint/2012/main" userId="S-1-5-21-1344252222-1115834362-1720062969-1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2"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750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5CCEC623-5C32-4EDB-B857-151270B82BA2}"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61208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178329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5647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639483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5688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599898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3152302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18847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32102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357644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EC623-5C32-4EDB-B857-151270B82BA2}"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86510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EC623-5C32-4EDB-B857-151270B82BA2}"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31588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CEC623-5C32-4EDB-B857-151270B82BA2}"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30446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EC623-5C32-4EDB-B857-151270B82BA2}"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42098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CCEC623-5C32-4EDB-B857-151270B82BA2}"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91091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CCEC623-5C32-4EDB-B857-151270B82BA2}"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72992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CCEC623-5C32-4EDB-B857-151270B82BA2}" type="datetimeFigureOut">
              <a:rPr lang="en-US" smtClean="0"/>
              <a:t>2/9/2023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A1B360E-AD65-4814-B49B-0921AF7EDEC0}" type="slidenum">
              <a:rPr lang="en-US" smtClean="0"/>
              <a:t>‹#›</a:t>
            </a:fld>
            <a:endParaRPr lang="en-US"/>
          </a:p>
        </p:txBody>
      </p:sp>
    </p:spTree>
    <p:extLst>
      <p:ext uri="{BB962C8B-B14F-4D97-AF65-F5344CB8AC3E}">
        <p14:creationId xmlns:p14="http://schemas.microsoft.com/office/powerpoint/2010/main" val="35022701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gif"/><Relationship Id="rId1" Type="http://schemas.openxmlformats.org/officeDocument/2006/relationships/slideLayout" Target="../slideLayouts/slideLayout9.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9.xml"/><Relationship Id="rId6" Type="http://schemas.openxmlformats.org/officeDocument/2006/relationships/image" Target="../media/image32.gif"/><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G"/><Relationship Id="rId7" Type="http://schemas.openxmlformats.org/officeDocument/2006/relationships/image" Target="../media/image39.gif"/><Relationship Id="rId2" Type="http://schemas.openxmlformats.org/officeDocument/2006/relationships/image" Target="../media/image34.jpeg"/><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6F1B4C-EDCE-4C7D-9DA1-984900E0CC11}"/>
              </a:ext>
            </a:extLst>
          </p:cNvPr>
          <p:cNvSpPr>
            <a:spLocks noGrp="1"/>
          </p:cNvSpPr>
          <p:nvPr>
            <p:ph type="title"/>
          </p:nvPr>
        </p:nvSpPr>
        <p:spPr>
          <a:xfrm>
            <a:off x="1780674" y="188912"/>
            <a:ext cx="8913390" cy="629235"/>
          </a:xfrm>
        </p:spPr>
        <p:txBody>
          <a:bodyPr/>
          <a:lstStyle/>
          <a:p>
            <a:pPr algn="ctr"/>
            <a:r>
              <a:rPr lang="en-US" dirty="0"/>
              <a:t>Fort Wayne Board Of Park Commissioners</a:t>
            </a:r>
          </a:p>
        </p:txBody>
      </p:sp>
      <p:sp>
        <p:nvSpPr>
          <p:cNvPr id="6" name="Text Placeholder 5">
            <a:extLst>
              <a:ext uri="{FF2B5EF4-FFF2-40B4-BE49-F238E27FC236}">
                <a16:creationId xmlns:a16="http://schemas.microsoft.com/office/drawing/2014/main" id="{05891229-230A-4277-82BD-49ABB9C070E2}"/>
              </a:ext>
            </a:extLst>
          </p:cNvPr>
          <p:cNvSpPr>
            <a:spLocks noGrp="1"/>
          </p:cNvSpPr>
          <p:nvPr>
            <p:ph type="body" sz="half" idx="2"/>
          </p:nvPr>
        </p:nvSpPr>
        <p:spPr>
          <a:xfrm>
            <a:off x="4389121" y="1075166"/>
            <a:ext cx="3744226" cy="2069431"/>
          </a:xfrm>
        </p:spPr>
        <p:txBody>
          <a:bodyPr>
            <a:noAutofit/>
          </a:bodyPr>
          <a:lstStyle/>
          <a:p>
            <a:r>
              <a:rPr lang="en-US" dirty="0"/>
              <a:t>Parks History and Highlights: </a:t>
            </a:r>
          </a:p>
          <a:p>
            <a:endParaRPr lang="en-US" dirty="0"/>
          </a:p>
          <a:p>
            <a:pPr marL="285750" indent="-285750">
              <a:buFont typeface="Arial" panose="020B0604020202020204" pitchFamily="34" charset="0"/>
              <a:buChar char="•"/>
            </a:pPr>
            <a:r>
              <a:rPr lang="en-US" dirty="0" err="1"/>
              <a:t>Brookview</a:t>
            </a:r>
            <a:r>
              <a:rPr lang="en-US" dirty="0"/>
              <a:t> Parkway</a:t>
            </a:r>
          </a:p>
          <a:p>
            <a:pPr marL="285750" indent="-285750">
              <a:buFont typeface="Arial" panose="020B0604020202020204" pitchFamily="34" charset="0"/>
              <a:buChar char="•"/>
            </a:pPr>
            <a:r>
              <a:rPr lang="en-US" dirty="0" err="1"/>
              <a:t>Casselwood</a:t>
            </a:r>
            <a:r>
              <a:rPr lang="en-US" dirty="0"/>
              <a:t> Park</a:t>
            </a:r>
          </a:p>
          <a:p>
            <a:pPr marL="285750" indent="-285750">
              <a:buFont typeface="Arial" panose="020B0604020202020204" pitchFamily="34" charset="0"/>
              <a:buChar char="•"/>
            </a:pPr>
            <a:r>
              <a:rPr lang="en-US" dirty="0"/>
              <a:t>Foster Park</a:t>
            </a:r>
          </a:p>
        </p:txBody>
      </p:sp>
      <p:pic>
        <p:nvPicPr>
          <p:cNvPr id="8" name="Picture 7">
            <a:extLst>
              <a:ext uri="{FF2B5EF4-FFF2-40B4-BE49-F238E27FC236}">
                <a16:creationId xmlns:a16="http://schemas.microsoft.com/office/drawing/2014/main" id="{EDCABF7E-66A1-4BA1-8A15-3A83CC9B7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974" y="5424823"/>
            <a:ext cx="1189026" cy="1190503"/>
          </a:xfrm>
          <a:prstGeom prst="rect">
            <a:avLst/>
          </a:prstGeom>
        </p:spPr>
      </p:pic>
      <p:pic>
        <p:nvPicPr>
          <p:cNvPr id="3" name="Picture 2">
            <a:extLst>
              <a:ext uri="{FF2B5EF4-FFF2-40B4-BE49-F238E27FC236}">
                <a16:creationId xmlns:a16="http://schemas.microsoft.com/office/drawing/2014/main" id="{CB877120-799A-42E2-AA78-7AA575F0B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66" y="1075166"/>
            <a:ext cx="4252510" cy="4572000"/>
          </a:xfrm>
          <a:prstGeom prst="rect">
            <a:avLst/>
          </a:prstGeom>
        </p:spPr>
      </p:pic>
    </p:spTree>
    <p:extLst>
      <p:ext uri="{BB962C8B-B14F-4D97-AF65-F5344CB8AC3E}">
        <p14:creationId xmlns:p14="http://schemas.microsoft.com/office/powerpoint/2010/main" val="4249774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8000">
              <a:schemeClr val="bg2">
                <a:tint val="97000"/>
                <a:hueMod val="92000"/>
                <a:satMod val="169000"/>
                <a:lumMod val="164000"/>
              </a:schemeClr>
            </a:gs>
            <a:gs pos="33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78060" y="0"/>
            <a:ext cx="8119761" cy="677333"/>
          </a:xfrm>
        </p:spPr>
        <p:txBody>
          <a:bodyPr>
            <a:noAutofit/>
          </a:bodyPr>
          <a:lstStyle/>
          <a:p>
            <a:r>
              <a:rPr lang="en-US" sz="2000" cap="none" dirty="0"/>
              <a:t>FOSTER PARK HISTORY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78060" y="243339"/>
            <a:ext cx="12035880" cy="2031325"/>
          </a:xfrm>
          <a:prstGeom prst="rect">
            <a:avLst/>
          </a:prstGeom>
          <a:noFill/>
        </p:spPr>
        <p:txBody>
          <a:bodyPr wrap="square" rtlCol="0">
            <a:spAutoFit/>
          </a:bodyPr>
          <a:lstStyle/>
          <a:p>
            <a:r>
              <a:rPr lang="en-US" dirty="0"/>
              <a:t>Foster Park is named after brothers Samuel and David Foster.  Colonel David Foster, often referred to as the “Father of Fort Wayne Parks” served as the first president of the first Park Board.  In 1912 the brothers and their families donated 67 acres of land for Foster Park to Fort Wayne. This included wooded areas extending along the St. Marys River for some two miles. Shortly after the addition of that land, the Fosters donated another 40 acres. Then in the early 1920's the Park Board purchased 111 additional acres of land making the park an area of 218 acres, and bringing the park to four miles of river bank.  In subsequent years, additional land was added, making a total of 255 acres today.  </a:t>
            </a:r>
            <a:endParaRPr lang="en-US" sz="1600" dirty="0"/>
          </a:p>
        </p:txBody>
      </p:sp>
      <p:pic>
        <p:nvPicPr>
          <p:cNvPr id="18" name="Picture 17">
            <a:extLst>
              <a:ext uri="{FF2B5EF4-FFF2-40B4-BE49-F238E27FC236}">
                <a16:creationId xmlns:a16="http://schemas.microsoft.com/office/drawing/2014/main" id="{40EE3116-51D2-431A-A47E-57818547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204" y="2455552"/>
            <a:ext cx="2574434" cy="4159107"/>
          </a:xfrm>
          <a:prstGeom prst="rect">
            <a:avLst/>
          </a:prstGeom>
        </p:spPr>
      </p:pic>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090" y="2455552"/>
            <a:ext cx="3427835" cy="4159107"/>
          </a:xfrm>
          <a:prstGeom prst="rect">
            <a:avLst/>
          </a:prstGeom>
        </p:spPr>
      </p:pic>
    </p:spTree>
    <p:extLst>
      <p:ext uri="{BB962C8B-B14F-4D97-AF65-F5344CB8AC3E}">
        <p14:creationId xmlns:p14="http://schemas.microsoft.com/office/powerpoint/2010/main" val="279031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39030" y="12939"/>
            <a:ext cx="8040355" cy="677333"/>
          </a:xfrm>
        </p:spPr>
        <p:txBody>
          <a:bodyPr>
            <a:noAutofit/>
          </a:bodyPr>
          <a:lstStyle/>
          <a:p>
            <a:r>
              <a:rPr lang="en-US" sz="2200" cap="none" dirty="0"/>
              <a:t>FOSTER PARK TODAY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39030" y="351606"/>
            <a:ext cx="12113940" cy="923330"/>
          </a:xfrm>
          <a:prstGeom prst="rect">
            <a:avLst/>
          </a:prstGeom>
          <a:noFill/>
        </p:spPr>
        <p:txBody>
          <a:bodyPr wrap="square" rtlCol="0">
            <a:spAutoFit/>
          </a:bodyPr>
          <a:lstStyle/>
          <a:p>
            <a:r>
              <a:rPr lang="en-US" dirty="0"/>
              <a:t>The park is divided into two parts, separated by the St. Marys River.  The majority of land is on the east side where the Foster Park Golf Course exists.  To the west is the Foster Park soccer fields and the Pawster Park Dog Park.</a:t>
            </a:r>
          </a:p>
        </p:txBody>
      </p:sp>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717" y="2246641"/>
            <a:ext cx="4080142" cy="2720094"/>
          </a:xfrm>
          <a:prstGeom prst="rect">
            <a:avLst/>
          </a:prstGeom>
        </p:spPr>
      </p:pic>
      <p:pic>
        <p:nvPicPr>
          <p:cNvPr id="6" name="Picture 5">
            <a:extLst>
              <a:ext uri="{FF2B5EF4-FFF2-40B4-BE49-F238E27FC236}">
                <a16:creationId xmlns:a16="http://schemas.microsoft.com/office/drawing/2014/main" id="{36F593CE-A48E-4F2C-AC94-EBDDF3FAB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594" y="3635829"/>
            <a:ext cx="4585436" cy="2500048"/>
          </a:xfrm>
          <a:prstGeom prst="rect">
            <a:avLst/>
          </a:prstGeom>
        </p:spPr>
      </p:pic>
      <p:pic>
        <p:nvPicPr>
          <p:cNvPr id="15" name="Picture 14">
            <a:extLst>
              <a:ext uri="{FF2B5EF4-FFF2-40B4-BE49-F238E27FC236}">
                <a16:creationId xmlns:a16="http://schemas.microsoft.com/office/drawing/2014/main" id="{BC1BA8EB-FACC-4A80-812D-E7BDB67B7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70" y="5190206"/>
            <a:ext cx="7738789" cy="1609316"/>
          </a:xfrm>
          <a:prstGeom prst="rect">
            <a:avLst/>
          </a:prstGeom>
        </p:spPr>
      </p:pic>
      <p:pic>
        <p:nvPicPr>
          <p:cNvPr id="8" name="Picture 7">
            <a:extLst>
              <a:ext uri="{FF2B5EF4-FFF2-40B4-BE49-F238E27FC236}">
                <a16:creationId xmlns:a16="http://schemas.microsoft.com/office/drawing/2014/main" id="{B5BD7212-A9CB-44A0-9EDF-263355319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70" y="1591455"/>
            <a:ext cx="3750073" cy="2500048"/>
          </a:xfrm>
          <a:prstGeom prst="rect">
            <a:avLst/>
          </a:prstGeom>
        </p:spPr>
      </p:pic>
      <p:pic>
        <p:nvPicPr>
          <p:cNvPr id="10" name="Picture 9">
            <a:extLst>
              <a:ext uri="{FF2B5EF4-FFF2-40B4-BE49-F238E27FC236}">
                <a16:creationId xmlns:a16="http://schemas.microsoft.com/office/drawing/2014/main" id="{2B3AC380-1521-44DF-AE1F-AF5C38F140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4358" y="1445365"/>
            <a:ext cx="5406244" cy="1888327"/>
          </a:xfrm>
          <a:prstGeom prst="rect">
            <a:avLst/>
          </a:prstGeom>
        </p:spPr>
      </p:pic>
      <p:sp>
        <p:nvSpPr>
          <p:cNvPr id="4" name="TextBox 3">
            <a:extLst>
              <a:ext uri="{FF2B5EF4-FFF2-40B4-BE49-F238E27FC236}">
                <a16:creationId xmlns:a16="http://schemas.microsoft.com/office/drawing/2014/main" id="{DCB2ABAE-6A76-4731-A108-2D176B6269DE}"/>
              </a:ext>
            </a:extLst>
          </p:cNvPr>
          <p:cNvSpPr txBox="1"/>
          <p:nvPr/>
        </p:nvSpPr>
        <p:spPr>
          <a:xfrm>
            <a:off x="474133" y="4408022"/>
            <a:ext cx="1811867" cy="369332"/>
          </a:xfrm>
          <a:prstGeom prst="rect">
            <a:avLst/>
          </a:prstGeom>
          <a:noFill/>
        </p:spPr>
        <p:txBody>
          <a:bodyPr wrap="square" rtlCol="0">
            <a:spAutoFit/>
          </a:bodyPr>
          <a:lstStyle/>
          <a:p>
            <a:r>
              <a:rPr lang="en-US" dirty="0"/>
              <a:t>Golf Course</a:t>
            </a:r>
          </a:p>
        </p:txBody>
      </p:sp>
      <p:sp>
        <p:nvSpPr>
          <p:cNvPr id="9" name="TextBox 8">
            <a:extLst>
              <a:ext uri="{FF2B5EF4-FFF2-40B4-BE49-F238E27FC236}">
                <a16:creationId xmlns:a16="http://schemas.microsoft.com/office/drawing/2014/main" id="{91DEB020-FD0C-40CC-80A3-89BF939D8867}"/>
              </a:ext>
            </a:extLst>
          </p:cNvPr>
          <p:cNvSpPr txBox="1"/>
          <p:nvPr/>
        </p:nvSpPr>
        <p:spPr>
          <a:xfrm>
            <a:off x="7126926" y="1613603"/>
            <a:ext cx="1481666" cy="646331"/>
          </a:xfrm>
          <a:prstGeom prst="rect">
            <a:avLst/>
          </a:prstGeom>
          <a:noFill/>
        </p:spPr>
        <p:txBody>
          <a:bodyPr wrap="square" rtlCol="0">
            <a:spAutoFit/>
          </a:bodyPr>
          <a:lstStyle/>
          <a:p>
            <a:r>
              <a:rPr lang="en-US" dirty="0"/>
              <a:t>Pawster Park</a:t>
            </a:r>
          </a:p>
        </p:txBody>
      </p:sp>
      <p:sp>
        <p:nvSpPr>
          <p:cNvPr id="11" name="TextBox 10">
            <a:extLst>
              <a:ext uri="{FF2B5EF4-FFF2-40B4-BE49-F238E27FC236}">
                <a16:creationId xmlns:a16="http://schemas.microsoft.com/office/drawing/2014/main" id="{84CA60EF-972B-422B-B4A5-230D6D9C2547}"/>
              </a:ext>
            </a:extLst>
          </p:cNvPr>
          <p:cNvSpPr txBox="1"/>
          <p:nvPr/>
        </p:nvSpPr>
        <p:spPr>
          <a:xfrm>
            <a:off x="9407480" y="6135877"/>
            <a:ext cx="2023533" cy="369332"/>
          </a:xfrm>
          <a:prstGeom prst="rect">
            <a:avLst/>
          </a:prstGeom>
          <a:noFill/>
        </p:spPr>
        <p:txBody>
          <a:bodyPr wrap="square" rtlCol="0">
            <a:spAutoFit/>
          </a:bodyPr>
          <a:lstStyle/>
          <a:p>
            <a:r>
              <a:rPr lang="en-US" dirty="0"/>
              <a:t>Soccer</a:t>
            </a:r>
          </a:p>
        </p:txBody>
      </p:sp>
    </p:spTree>
    <p:extLst>
      <p:ext uri="{BB962C8B-B14F-4D97-AF65-F5344CB8AC3E}">
        <p14:creationId xmlns:p14="http://schemas.microsoft.com/office/powerpoint/2010/main" val="1741137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39030" y="12939"/>
            <a:ext cx="8040355" cy="677333"/>
          </a:xfrm>
        </p:spPr>
        <p:txBody>
          <a:bodyPr>
            <a:noAutofit/>
          </a:bodyPr>
          <a:lstStyle/>
          <a:p>
            <a:r>
              <a:rPr lang="en-US" sz="2200" cap="none" dirty="0"/>
              <a:t>FOSTER PARK TODAY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39030" y="351606"/>
            <a:ext cx="12113940" cy="646331"/>
          </a:xfrm>
          <a:prstGeom prst="rect">
            <a:avLst/>
          </a:prstGeom>
          <a:noFill/>
        </p:spPr>
        <p:txBody>
          <a:bodyPr wrap="square" rtlCol="0">
            <a:spAutoFit/>
          </a:bodyPr>
          <a:lstStyle/>
          <a:p>
            <a:r>
              <a:rPr lang="en-US" dirty="0"/>
              <a:t>Foster Park is often referred to as Fort Wayne’s most premier park, providing a diverse list of activities including tennis, pickleball, volleyball, baseball, and many walking trails.</a:t>
            </a:r>
          </a:p>
        </p:txBody>
      </p:sp>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313" y="1028939"/>
            <a:ext cx="4080142" cy="2718249"/>
          </a:xfrm>
          <a:prstGeom prst="rect">
            <a:avLst/>
          </a:prstGeom>
        </p:spPr>
      </p:pic>
      <p:pic>
        <p:nvPicPr>
          <p:cNvPr id="6" name="Picture 5">
            <a:extLst>
              <a:ext uri="{FF2B5EF4-FFF2-40B4-BE49-F238E27FC236}">
                <a16:creationId xmlns:a16="http://schemas.microsoft.com/office/drawing/2014/main" id="{36F593CE-A48E-4F2C-AC94-EBDDF3FAB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282" y="4170029"/>
            <a:ext cx="5637310" cy="2628758"/>
          </a:xfrm>
          <a:prstGeom prst="rect">
            <a:avLst/>
          </a:prstGeom>
        </p:spPr>
      </p:pic>
      <p:pic>
        <p:nvPicPr>
          <p:cNvPr id="8" name="Picture 7">
            <a:extLst>
              <a:ext uri="{FF2B5EF4-FFF2-40B4-BE49-F238E27FC236}">
                <a16:creationId xmlns:a16="http://schemas.microsoft.com/office/drawing/2014/main" id="{B5BD7212-A9CB-44A0-9EDF-263355319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11" y="1035614"/>
            <a:ext cx="2733050" cy="2733050"/>
          </a:xfrm>
          <a:prstGeom prst="rect">
            <a:avLst/>
          </a:prstGeom>
        </p:spPr>
      </p:pic>
      <p:pic>
        <p:nvPicPr>
          <p:cNvPr id="10" name="Picture 9">
            <a:extLst>
              <a:ext uri="{FF2B5EF4-FFF2-40B4-BE49-F238E27FC236}">
                <a16:creationId xmlns:a16="http://schemas.microsoft.com/office/drawing/2014/main" id="{2B3AC380-1521-44DF-AE1F-AF5C38F14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144" y="1021538"/>
            <a:ext cx="2733050" cy="2733050"/>
          </a:xfrm>
          <a:prstGeom prst="rect">
            <a:avLst/>
          </a:prstGeom>
        </p:spPr>
      </p:pic>
      <p:sp>
        <p:nvSpPr>
          <p:cNvPr id="4" name="TextBox 3">
            <a:extLst>
              <a:ext uri="{FF2B5EF4-FFF2-40B4-BE49-F238E27FC236}">
                <a16:creationId xmlns:a16="http://schemas.microsoft.com/office/drawing/2014/main" id="{DCB2ABAE-6A76-4731-A108-2D176B6269DE}"/>
              </a:ext>
            </a:extLst>
          </p:cNvPr>
          <p:cNvSpPr txBox="1"/>
          <p:nvPr/>
        </p:nvSpPr>
        <p:spPr>
          <a:xfrm>
            <a:off x="5078106" y="4246229"/>
            <a:ext cx="1811867" cy="369332"/>
          </a:xfrm>
          <a:prstGeom prst="rect">
            <a:avLst/>
          </a:prstGeom>
          <a:noFill/>
        </p:spPr>
        <p:txBody>
          <a:bodyPr wrap="square" rtlCol="0">
            <a:spAutoFit/>
          </a:bodyPr>
          <a:lstStyle/>
          <a:p>
            <a:r>
              <a:rPr lang="en-US" dirty="0"/>
              <a:t>Baseball</a:t>
            </a:r>
          </a:p>
        </p:txBody>
      </p:sp>
      <p:sp>
        <p:nvSpPr>
          <p:cNvPr id="9" name="TextBox 8">
            <a:extLst>
              <a:ext uri="{FF2B5EF4-FFF2-40B4-BE49-F238E27FC236}">
                <a16:creationId xmlns:a16="http://schemas.microsoft.com/office/drawing/2014/main" id="{91DEB020-FD0C-40CC-80A3-89BF939D8867}"/>
              </a:ext>
            </a:extLst>
          </p:cNvPr>
          <p:cNvSpPr txBox="1"/>
          <p:nvPr/>
        </p:nvSpPr>
        <p:spPr>
          <a:xfrm>
            <a:off x="1173705" y="3768664"/>
            <a:ext cx="1481666" cy="369332"/>
          </a:xfrm>
          <a:prstGeom prst="rect">
            <a:avLst/>
          </a:prstGeom>
          <a:noFill/>
        </p:spPr>
        <p:txBody>
          <a:bodyPr wrap="square" rtlCol="0">
            <a:spAutoFit/>
          </a:bodyPr>
          <a:lstStyle/>
          <a:p>
            <a:r>
              <a:rPr lang="en-US" dirty="0"/>
              <a:t>Trails</a:t>
            </a:r>
          </a:p>
        </p:txBody>
      </p:sp>
      <p:sp>
        <p:nvSpPr>
          <p:cNvPr id="11" name="TextBox 10">
            <a:extLst>
              <a:ext uri="{FF2B5EF4-FFF2-40B4-BE49-F238E27FC236}">
                <a16:creationId xmlns:a16="http://schemas.microsoft.com/office/drawing/2014/main" id="{84CA60EF-972B-422B-B4A5-230D6D9C2547}"/>
              </a:ext>
            </a:extLst>
          </p:cNvPr>
          <p:cNvSpPr txBox="1"/>
          <p:nvPr/>
        </p:nvSpPr>
        <p:spPr>
          <a:xfrm>
            <a:off x="9220718" y="3806341"/>
            <a:ext cx="2023533" cy="369332"/>
          </a:xfrm>
          <a:prstGeom prst="rect">
            <a:avLst/>
          </a:prstGeom>
          <a:noFill/>
        </p:spPr>
        <p:txBody>
          <a:bodyPr wrap="square" rtlCol="0">
            <a:spAutoFit/>
          </a:bodyPr>
          <a:lstStyle/>
          <a:p>
            <a:r>
              <a:rPr lang="en-US" dirty="0"/>
              <a:t>Volleyball</a:t>
            </a:r>
          </a:p>
        </p:txBody>
      </p:sp>
      <p:sp>
        <p:nvSpPr>
          <p:cNvPr id="12" name="TextBox 11">
            <a:extLst>
              <a:ext uri="{FF2B5EF4-FFF2-40B4-BE49-F238E27FC236}">
                <a16:creationId xmlns:a16="http://schemas.microsoft.com/office/drawing/2014/main" id="{F6A80B7C-65FB-408A-89D5-497DEA3F95A1}"/>
              </a:ext>
            </a:extLst>
          </p:cNvPr>
          <p:cNvSpPr txBox="1"/>
          <p:nvPr/>
        </p:nvSpPr>
        <p:spPr>
          <a:xfrm>
            <a:off x="4562270" y="3738684"/>
            <a:ext cx="2455334" cy="369332"/>
          </a:xfrm>
          <a:prstGeom prst="rect">
            <a:avLst/>
          </a:prstGeom>
          <a:noFill/>
        </p:spPr>
        <p:txBody>
          <a:bodyPr wrap="square" rtlCol="0">
            <a:spAutoFit/>
          </a:bodyPr>
          <a:lstStyle/>
          <a:p>
            <a:r>
              <a:rPr lang="en-US" dirty="0"/>
              <a:t>Tennis/Pickleball</a:t>
            </a:r>
          </a:p>
        </p:txBody>
      </p:sp>
    </p:spTree>
    <p:extLst>
      <p:ext uri="{BB962C8B-B14F-4D97-AF65-F5344CB8AC3E}">
        <p14:creationId xmlns:p14="http://schemas.microsoft.com/office/powerpoint/2010/main" val="1645557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39030" y="12939"/>
            <a:ext cx="8040355" cy="677333"/>
          </a:xfrm>
        </p:spPr>
        <p:txBody>
          <a:bodyPr>
            <a:noAutofit/>
          </a:bodyPr>
          <a:lstStyle/>
          <a:p>
            <a:r>
              <a:rPr lang="en-US" sz="2200" cap="none" dirty="0"/>
              <a:t>FOSTER PARK TODAY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39030" y="351606"/>
            <a:ext cx="12113940" cy="646331"/>
          </a:xfrm>
          <a:prstGeom prst="rect">
            <a:avLst/>
          </a:prstGeom>
          <a:noFill/>
        </p:spPr>
        <p:txBody>
          <a:bodyPr wrap="square" rtlCol="0">
            <a:spAutoFit/>
          </a:bodyPr>
          <a:lstStyle/>
          <a:p>
            <a:r>
              <a:rPr lang="en-US" dirty="0"/>
              <a:t>Foster Park is also home to some unique features including the Abraham Lincoln log cabin replica, the bridal glen, the community gardens, and three rental pavilions.  </a:t>
            </a:r>
          </a:p>
        </p:txBody>
      </p:sp>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509" y="1079659"/>
            <a:ext cx="4077373" cy="2718249"/>
          </a:xfrm>
          <a:prstGeom prst="rect">
            <a:avLst/>
          </a:prstGeom>
        </p:spPr>
      </p:pic>
      <p:pic>
        <p:nvPicPr>
          <p:cNvPr id="6" name="Picture 5">
            <a:extLst>
              <a:ext uri="{FF2B5EF4-FFF2-40B4-BE49-F238E27FC236}">
                <a16:creationId xmlns:a16="http://schemas.microsoft.com/office/drawing/2014/main" id="{36F593CE-A48E-4F2C-AC94-EBDDF3FAB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243" y="4152316"/>
            <a:ext cx="3324387" cy="2493291"/>
          </a:xfrm>
          <a:prstGeom prst="rect">
            <a:avLst/>
          </a:prstGeom>
        </p:spPr>
      </p:pic>
      <p:pic>
        <p:nvPicPr>
          <p:cNvPr id="8" name="Picture 7">
            <a:extLst>
              <a:ext uri="{FF2B5EF4-FFF2-40B4-BE49-F238E27FC236}">
                <a16:creationId xmlns:a16="http://schemas.microsoft.com/office/drawing/2014/main" id="{B5BD7212-A9CB-44A0-9EDF-263355319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29" y="1129790"/>
            <a:ext cx="3556706" cy="2667529"/>
          </a:xfrm>
          <a:prstGeom prst="rect">
            <a:avLst/>
          </a:prstGeom>
        </p:spPr>
      </p:pic>
      <p:pic>
        <p:nvPicPr>
          <p:cNvPr id="10" name="Picture 9">
            <a:extLst>
              <a:ext uri="{FF2B5EF4-FFF2-40B4-BE49-F238E27FC236}">
                <a16:creationId xmlns:a16="http://schemas.microsoft.com/office/drawing/2014/main" id="{2B3AC380-1521-44DF-AE1F-AF5C38F14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9385" y="1050373"/>
            <a:ext cx="3702431" cy="2776823"/>
          </a:xfrm>
          <a:prstGeom prst="rect">
            <a:avLst/>
          </a:prstGeom>
        </p:spPr>
      </p:pic>
      <p:sp>
        <p:nvSpPr>
          <p:cNvPr id="4" name="TextBox 3">
            <a:extLst>
              <a:ext uri="{FF2B5EF4-FFF2-40B4-BE49-F238E27FC236}">
                <a16:creationId xmlns:a16="http://schemas.microsoft.com/office/drawing/2014/main" id="{DCB2ABAE-6A76-4731-A108-2D176B6269DE}"/>
              </a:ext>
            </a:extLst>
          </p:cNvPr>
          <p:cNvSpPr txBox="1"/>
          <p:nvPr/>
        </p:nvSpPr>
        <p:spPr>
          <a:xfrm>
            <a:off x="5237238" y="6241417"/>
            <a:ext cx="1759173" cy="369332"/>
          </a:xfrm>
          <a:prstGeom prst="rect">
            <a:avLst/>
          </a:prstGeom>
          <a:noFill/>
        </p:spPr>
        <p:txBody>
          <a:bodyPr wrap="square" rtlCol="0">
            <a:spAutoFit/>
          </a:bodyPr>
          <a:lstStyle/>
          <a:p>
            <a:r>
              <a:rPr lang="en-US" dirty="0"/>
              <a:t>Pavilion #2</a:t>
            </a:r>
          </a:p>
        </p:txBody>
      </p:sp>
      <p:sp>
        <p:nvSpPr>
          <p:cNvPr id="9" name="TextBox 8">
            <a:extLst>
              <a:ext uri="{FF2B5EF4-FFF2-40B4-BE49-F238E27FC236}">
                <a16:creationId xmlns:a16="http://schemas.microsoft.com/office/drawing/2014/main" id="{91DEB020-FD0C-40CC-80A3-89BF939D8867}"/>
              </a:ext>
            </a:extLst>
          </p:cNvPr>
          <p:cNvSpPr txBox="1"/>
          <p:nvPr/>
        </p:nvSpPr>
        <p:spPr>
          <a:xfrm>
            <a:off x="1173705" y="3768664"/>
            <a:ext cx="1481666" cy="369332"/>
          </a:xfrm>
          <a:prstGeom prst="rect">
            <a:avLst/>
          </a:prstGeom>
          <a:noFill/>
        </p:spPr>
        <p:txBody>
          <a:bodyPr wrap="square" rtlCol="0">
            <a:spAutoFit/>
          </a:bodyPr>
          <a:lstStyle/>
          <a:p>
            <a:r>
              <a:rPr lang="en-US" dirty="0"/>
              <a:t>Log Cabin</a:t>
            </a:r>
          </a:p>
        </p:txBody>
      </p:sp>
      <p:sp>
        <p:nvSpPr>
          <p:cNvPr id="11" name="TextBox 10">
            <a:extLst>
              <a:ext uri="{FF2B5EF4-FFF2-40B4-BE49-F238E27FC236}">
                <a16:creationId xmlns:a16="http://schemas.microsoft.com/office/drawing/2014/main" id="{84CA60EF-972B-422B-B4A5-230D6D9C2547}"/>
              </a:ext>
            </a:extLst>
          </p:cNvPr>
          <p:cNvSpPr txBox="1"/>
          <p:nvPr/>
        </p:nvSpPr>
        <p:spPr>
          <a:xfrm>
            <a:off x="8655294" y="3782984"/>
            <a:ext cx="2602575" cy="369332"/>
          </a:xfrm>
          <a:prstGeom prst="rect">
            <a:avLst/>
          </a:prstGeom>
          <a:noFill/>
        </p:spPr>
        <p:txBody>
          <a:bodyPr wrap="square" rtlCol="0">
            <a:spAutoFit/>
          </a:bodyPr>
          <a:lstStyle/>
          <a:p>
            <a:r>
              <a:rPr lang="en-US" dirty="0"/>
              <a:t>Community Gardens</a:t>
            </a:r>
          </a:p>
        </p:txBody>
      </p:sp>
      <p:sp>
        <p:nvSpPr>
          <p:cNvPr id="12" name="TextBox 11">
            <a:extLst>
              <a:ext uri="{FF2B5EF4-FFF2-40B4-BE49-F238E27FC236}">
                <a16:creationId xmlns:a16="http://schemas.microsoft.com/office/drawing/2014/main" id="{F6A80B7C-65FB-408A-89D5-497DEA3F95A1}"/>
              </a:ext>
            </a:extLst>
          </p:cNvPr>
          <p:cNvSpPr txBox="1"/>
          <p:nvPr/>
        </p:nvSpPr>
        <p:spPr>
          <a:xfrm>
            <a:off x="5237238" y="3741556"/>
            <a:ext cx="2455334" cy="369332"/>
          </a:xfrm>
          <a:prstGeom prst="rect">
            <a:avLst/>
          </a:prstGeom>
          <a:noFill/>
        </p:spPr>
        <p:txBody>
          <a:bodyPr wrap="square" rtlCol="0">
            <a:spAutoFit/>
          </a:bodyPr>
          <a:lstStyle/>
          <a:p>
            <a:r>
              <a:rPr lang="en-US" dirty="0"/>
              <a:t>Bridal Glen</a:t>
            </a:r>
          </a:p>
        </p:txBody>
      </p:sp>
      <p:pic>
        <p:nvPicPr>
          <p:cNvPr id="14" name="Picture 13">
            <a:extLst>
              <a:ext uri="{FF2B5EF4-FFF2-40B4-BE49-F238E27FC236}">
                <a16:creationId xmlns:a16="http://schemas.microsoft.com/office/drawing/2014/main" id="{3046250A-A13E-4DC3-A375-29499B9A9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365" y="4137996"/>
            <a:ext cx="3702431" cy="2466613"/>
          </a:xfrm>
          <a:prstGeom prst="rect">
            <a:avLst/>
          </a:prstGeom>
        </p:spPr>
      </p:pic>
      <p:sp>
        <p:nvSpPr>
          <p:cNvPr id="15" name="TextBox 14">
            <a:extLst>
              <a:ext uri="{FF2B5EF4-FFF2-40B4-BE49-F238E27FC236}">
                <a16:creationId xmlns:a16="http://schemas.microsoft.com/office/drawing/2014/main" id="{8C461B03-177A-4E97-81CF-DCDAC55031A7}"/>
              </a:ext>
            </a:extLst>
          </p:cNvPr>
          <p:cNvSpPr txBox="1"/>
          <p:nvPr/>
        </p:nvSpPr>
        <p:spPr>
          <a:xfrm>
            <a:off x="9347200" y="6241417"/>
            <a:ext cx="2099734" cy="369332"/>
          </a:xfrm>
          <a:prstGeom prst="rect">
            <a:avLst/>
          </a:prstGeom>
          <a:noFill/>
        </p:spPr>
        <p:txBody>
          <a:bodyPr wrap="square" rtlCol="0">
            <a:spAutoFit/>
          </a:bodyPr>
          <a:lstStyle/>
          <a:p>
            <a:r>
              <a:rPr lang="en-US" dirty="0"/>
              <a:t>Pavilion #3</a:t>
            </a:r>
          </a:p>
        </p:txBody>
      </p:sp>
      <p:pic>
        <p:nvPicPr>
          <p:cNvPr id="17" name="Picture 16">
            <a:extLst>
              <a:ext uri="{FF2B5EF4-FFF2-40B4-BE49-F238E27FC236}">
                <a16:creationId xmlns:a16="http://schemas.microsoft.com/office/drawing/2014/main" id="{DC07D0EC-6E50-47A1-B973-5837746F04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571" y="4137996"/>
            <a:ext cx="3739938" cy="2493292"/>
          </a:xfrm>
          <a:prstGeom prst="rect">
            <a:avLst/>
          </a:prstGeom>
        </p:spPr>
      </p:pic>
      <p:sp>
        <p:nvSpPr>
          <p:cNvPr id="18" name="TextBox 17">
            <a:extLst>
              <a:ext uri="{FF2B5EF4-FFF2-40B4-BE49-F238E27FC236}">
                <a16:creationId xmlns:a16="http://schemas.microsoft.com/office/drawing/2014/main" id="{DE789539-C9A1-40B7-827A-F314F6B4A72F}"/>
              </a:ext>
            </a:extLst>
          </p:cNvPr>
          <p:cNvSpPr txBox="1"/>
          <p:nvPr/>
        </p:nvSpPr>
        <p:spPr>
          <a:xfrm>
            <a:off x="1280318" y="6241417"/>
            <a:ext cx="1938867" cy="369332"/>
          </a:xfrm>
          <a:prstGeom prst="rect">
            <a:avLst/>
          </a:prstGeom>
          <a:noFill/>
        </p:spPr>
        <p:txBody>
          <a:bodyPr wrap="square" rtlCol="0">
            <a:spAutoFit/>
          </a:bodyPr>
          <a:lstStyle/>
          <a:p>
            <a:r>
              <a:rPr lang="en-US" dirty="0"/>
              <a:t>Pavilion #1</a:t>
            </a:r>
          </a:p>
        </p:txBody>
      </p:sp>
    </p:spTree>
    <p:extLst>
      <p:ext uri="{BB962C8B-B14F-4D97-AF65-F5344CB8AC3E}">
        <p14:creationId xmlns:p14="http://schemas.microsoft.com/office/powerpoint/2010/main" val="384243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39030" y="12939"/>
            <a:ext cx="8040355" cy="677333"/>
          </a:xfrm>
        </p:spPr>
        <p:txBody>
          <a:bodyPr>
            <a:noAutofit/>
          </a:bodyPr>
          <a:lstStyle/>
          <a:p>
            <a:r>
              <a:rPr lang="en-US" sz="2200" cap="none" dirty="0"/>
              <a:t>FOSTER PARK TODAY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39030" y="351606"/>
            <a:ext cx="12113940" cy="369332"/>
          </a:xfrm>
          <a:prstGeom prst="rect">
            <a:avLst/>
          </a:prstGeom>
          <a:noFill/>
        </p:spPr>
        <p:txBody>
          <a:bodyPr wrap="square" rtlCol="0">
            <a:spAutoFit/>
          </a:bodyPr>
          <a:lstStyle/>
          <a:p>
            <a:r>
              <a:rPr lang="en-US" dirty="0"/>
              <a:t>More unique items in the park.</a:t>
            </a:r>
          </a:p>
        </p:txBody>
      </p:sp>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989" y="1006791"/>
            <a:ext cx="1812166" cy="2718249"/>
          </a:xfrm>
          <a:prstGeom prst="rect">
            <a:avLst/>
          </a:prstGeom>
        </p:spPr>
      </p:pic>
      <p:pic>
        <p:nvPicPr>
          <p:cNvPr id="6" name="Picture 5">
            <a:extLst>
              <a:ext uri="{FF2B5EF4-FFF2-40B4-BE49-F238E27FC236}">
                <a16:creationId xmlns:a16="http://schemas.microsoft.com/office/drawing/2014/main" id="{36F593CE-A48E-4F2C-AC94-EBDDF3FAB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027" y="4091171"/>
            <a:ext cx="3532161" cy="2354774"/>
          </a:xfrm>
          <a:prstGeom prst="rect">
            <a:avLst/>
          </a:prstGeom>
        </p:spPr>
      </p:pic>
      <p:pic>
        <p:nvPicPr>
          <p:cNvPr id="8" name="Picture 7">
            <a:extLst>
              <a:ext uri="{FF2B5EF4-FFF2-40B4-BE49-F238E27FC236}">
                <a16:creationId xmlns:a16="http://schemas.microsoft.com/office/drawing/2014/main" id="{B5BD7212-A9CB-44A0-9EDF-263355319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28" y="1006792"/>
            <a:ext cx="3963499" cy="2642332"/>
          </a:xfrm>
          <a:prstGeom prst="rect">
            <a:avLst/>
          </a:prstGeom>
        </p:spPr>
      </p:pic>
      <p:pic>
        <p:nvPicPr>
          <p:cNvPr id="10" name="Picture 9">
            <a:extLst>
              <a:ext uri="{FF2B5EF4-FFF2-40B4-BE49-F238E27FC236}">
                <a16:creationId xmlns:a16="http://schemas.microsoft.com/office/drawing/2014/main" id="{2B3AC380-1521-44DF-AE1F-AF5C38F14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9385" y="1050373"/>
            <a:ext cx="3702430" cy="2776823"/>
          </a:xfrm>
          <a:prstGeom prst="rect">
            <a:avLst/>
          </a:prstGeom>
        </p:spPr>
      </p:pic>
      <p:sp>
        <p:nvSpPr>
          <p:cNvPr id="4" name="TextBox 3">
            <a:extLst>
              <a:ext uri="{FF2B5EF4-FFF2-40B4-BE49-F238E27FC236}">
                <a16:creationId xmlns:a16="http://schemas.microsoft.com/office/drawing/2014/main" id="{DCB2ABAE-6A76-4731-A108-2D176B6269DE}"/>
              </a:ext>
            </a:extLst>
          </p:cNvPr>
          <p:cNvSpPr txBox="1"/>
          <p:nvPr/>
        </p:nvSpPr>
        <p:spPr>
          <a:xfrm>
            <a:off x="3440978" y="6425481"/>
            <a:ext cx="3577594" cy="369332"/>
          </a:xfrm>
          <a:prstGeom prst="rect">
            <a:avLst/>
          </a:prstGeom>
          <a:noFill/>
        </p:spPr>
        <p:txBody>
          <a:bodyPr wrap="square" rtlCol="0">
            <a:spAutoFit/>
          </a:bodyPr>
          <a:lstStyle/>
          <a:p>
            <a:r>
              <a:rPr lang="en-US" dirty="0"/>
              <a:t>Meditation Areas/Bridal Glen</a:t>
            </a:r>
          </a:p>
        </p:txBody>
      </p:sp>
      <p:sp>
        <p:nvSpPr>
          <p:cNvPr id="9" name="TextBox 8">
            <a:extLst>
              <a:ext uri="{FF2B5EF4-FFF2-40B4-BE49-F238E27FC236}">
                <a16:creationId xmlns:a16="http://schemas.microsoft.com/office/drawing/2014/main" id="{91DEB020-FD0C-40CC-80A3-89BF939D8867}"/>
              </a:ext>
            </a:extLst>
          </p:cNvPr>
          <p:cNvSpPr txBox="1"/>
          <p:nvPr/>
        </p:nvSpPr>
        <p:spPr>
          <a:xfrm>
            <a:off x="661192" y="3598318"/>
            <a:ext cx="2958874" cy="369332"/>
          </a:xfrm>
          <a:prstGeom prst="rect">
            <a:avLst/>
          </a:prstGeom>
          <a:noFill/>
        </p:spPr>
        <p:txBody>
          <a:bodyPr wrap="square" rtlCol="0">
            <a:spAutoFit/>
          </a:bodyPr>
          <a:lstStyle/>
          <a:p>
            <a:r>
              <a:rPr lang="en-US" dirty="0"/>
              <a:t>Suspension Bridge</a:t>
            </a:r>
          </a:p>
        </p:txBody>
      </p:sp>
      <p:sp>
        <p:nvSpPr>
          <p:cNvPr id="11" name="TextBox 10">
            <a:extLst>
              <a:ext uri="{FF2B5EF4-FFF2-40B4-BE49-F238E27FC236}">
                <a16:creationId xmlns:a16="http://schemas.microsoft.com/office/drawing/2014/main" id="{84CA60EF-972B-422B-B4A5-230D6D9C2547}"/>
              </a:ext>
            </a:extLst>
          </p:cNvPr>
          <p:cNvSpPr txBox="1"/>
          <p:nvPr/>
        </p:nvSpPr>
        <p:spPr>
          <a:xfrm>
            <a:off x="9298760" y="3725040"/>
            <a:ext cx="2602575" cy="369332"/>
          </a:xfrm>
          <a:prstGeom prst="rect">
            <a:avLst/>
          </a:prstGeom>
          <a:noFill/>
        </p:spPr>
        <p:txBody>
          <a:bodyPr wrap="square" rtlCol="0">
            <a:spAutoFit/>
          </a:bodyPr>
          <a:lstStyle/>
          <a:p>
            <a:r>
              <a:rPr lang="en-US" dirty="0"/>
              <a:t>Playground</a:t>
            </a:r>
          </a:p>
        </p:txBody>
      </p:sp>
      <p:sp>
        <p:nvSpPr>
          <p:cNvPr id="12" name="TextBox 11">
            <a:extLst>
              <a:ext uri="{FF2B5EF4-FFF2-40B4-BE49-F238E27FC236}">
                <a16:creationId xmlns:a16="http://schemas.microsoft.com/office/drawing/2014/main" id="{F6A80B7C-65FB-408A-89D5-497DEA3F95A1}"/>
              </a:ext>
            </a:extLst>
          </p:cNvPr>
          <p:cNvSpPr txBox="1"/>
          <p:nvPr/>
        </p:nvSpPr>
        <p:spPr>
          <a:xfrm>
            <a:off x="5002990" y="3672211"/>
            <a:ext cx="2455334" cy="369332"/>
          </a:xfrm>
          <a:prstGeom prst="rect">
            <a:avLst/>
          </a:prstGeom>
          <a:noFill/>
        </p:spPr>
        <p:txBody>
          <a:bodyPr wrap="square" rtlCol="0">
            <a:spAutoFit/>
          </a:bodyPr>
          <a:lstStyle/>
          <a:p>
            <a:r>
              <a:rPr lang="en-US" dirty="0"/>
              <a:t>Suspension Bridge</a:t>
            </a:r>
          </a:p>
        </p:txBody>
      </p:sp>
      <p:pic>
        <p:nvPicPr>
          <p:cNvPr id="14" name="Picture 13">
            <a:extLst>
              <a:ext uri="{FF2B5EF4-FFF2-40B4-BE49-F238E27FC236}">
                <a16:creationId xmlns:a16="http://schemas.microsoft.com/office/drawing/2014/main" id="{3046250A-A13E-4DC3-A375-29499B9A9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9372" y="4044313"/>
            <a:ext cx="1644408" cy="2466613"/>
          </a:xfrm>
          <a:prstGeom prst="rect">
            <a:avLst/>
          </a:prstGeom>
        </p:spPr>
      </p:pic>
      <p:pic>
        <p:nvPicPr>
          <p:cNvPr id="17" name="Picture 16">
            <a:extLst>
              <a:ext uri="{FF2B5EF4-FFF2-40B4-BE49-F238E27FC236}">
                <a16:creationId xmlns:a16="http://schemas.microsoft.com/office/drawing/2014/main" id="{DC07D0EC-6E50-47A1-B973-5837746F04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08" y="3952653"/>
            <a:ext cx="1869334" cy="2493292"/>
          </a:xfrm>
          <a:prstGeom prst="rect">
            <a:avLst/>
          </a:prstGeom>
        </p:spPr>
      </p:pic>
      <p:sp>
        <p:nvSpPr>
          <p:cNvPr id="18" name="TextBox 17">
            <a:extLst>
              <a:ext uri="{FF2B5EF4-FFF2-40B4-BE49-F238E27FC236}">
                <a16:creationId xmlns:a16="http://schemas.microsoft.com/office/drawing/2014/main" id="{DE789539-C9A1-40B7-827A-F314F6B4A72F}"/>
              </a:ext>
            </a:extLst>
          </p:cNvPr>
          <p:cNvSpPr txBox="1"/>
          <p:nvPr/>
        </p:nvSpPr>
        <p:spPr>
          <a:xfrm>
            <a:off x="352443" y="6398257"/>
            <a:ext cx="1938867" cy="369332"/>
          </a:xfrm>
          <a:prstGeom prst="rect">
            <a:avLst/>
          </a:prstGeom>
          <a:noFill/>
        </p:spPr>
        <p:txBody>
          <a:bodyPr wrap="square" rtlCol="0">
            <a:spAutoFit/>
          </a:bodyPr>
          <a:lstStyle/>
          <a:p>
            <a:r>
              <a:rPr lang="en-US" dirty="0"/>
              <a:t>Flower Beds</a:t>
            </a:r>
          </a:p>
        </p:txBody>
      </p:sp>
      <p:pic>
        <p:nvPicPr>
          <p:cNvPr id="16" name="Picture 15">
            <a:extLst>
              <a:ext uri="{FF2B5EF4-FFF2-40B4-BE49-F238E27FC236}">
                <a16:creationId xmlns:a16="http://schemas.microsoft.com/office/drawing/2014/main" id="{B1B328DC-F391-467D-B0E1-0A4CB7E74D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580" y="4084160"/>
            <a:ext cx="1610527" cy="2422234"/>
          </a:xfrm>
          <a:prstGeom prst="rect">
            <a:avLst/>
          </a:prstGeom>
        </p:spPr>
      </p:pic>
      <p:pic>
        <p:nvPicPr>
          <p:cNvPr id="20" name="Picture 19">
            <a:extLst>
              <a:ext uri="{FF2B5EF4-FFF2-40B4-BE49-F238E27FC236}">
                <a16:creationId xmlns:a16="http://schemas.microsoft.com/office/drawing/2014/main" id="{3C4CBAF8-B1FA-4BF0-B11A-E2007735CB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850" y="4473661"/>
            <a:ext cx="2767942" cy="1852544"/>
          </a:xfrm>
          <a:prstGeom prst="rect">
            <a:avLst/>
          </a:prstGeom>
        </p:spPr>
      </p:pic>
      <p:sp>
        <p:nvSpPr>
          <p:cNvPr id="21" name="TextBox 20">
            <a:extLst>
              <a:ext uri="{FF2B5EF4-FFF2-40B4-BE49-F238E27FC236}">
                <a16:creationId xmlns:a16="http://schemas.microsoft.com/office/drawing/2014/main" id="{254A411A-5A84-43BE-A879-B04143FC18D0}"/>
              </a:ext>
            </a:extLst>
          </p:cNvPr>
          <p:cNvSpPr txBox="1"/>
          <p:nvPr/>
        </p:nvSpPr>
        <p:spPr>
          <a:xfrm>
            <a:off x="7610964" y="6445945"/>
            <a:ext cx="2023534" cy="369332"/>
          </a:xfrm>
          <a:prstGeom prst="rect">
            <a:avLst/>
          </a:prstGeom>
          <a:noFill/>
        </p:spPr>
        <p:txBody>
          <a:bodyPr wrap="square" rtlCol="0">
            <a:spAutoFit/>
          </a:bodyPr>
          <a:lstStyle/>
          <a:p>
            <a:r>
              <a:rPr lang="en-US" dirty="0"/>
              <a:t>Wishing Well</a:t>
            </a:r>
          </a:p>
        </p:txBody>
      </p:sp>
      <p:sp>
        <p:nvSpPr>
          <p:cNvPr id="22" name="TextBox 21">
            <a:extLst>
              <a:ext uri="{FF2B5EF4-FFF2-40B4-BE49-F238E27FC236}">
                <a16:creationId xmlns:a16="http://schemas.microsoft.com/office/drawing/2014/main" id="{0204E61C-EBB9-4627-9207-D0AD23CE9BE5}"/>
              </a:ext>
            </a:extLst>
          </p:cNvPr>
          <p:cNvSpPr txBox="1"/>
          <p:nvPr/>
        </p:nvSpPr>
        <p:spPr>
          <a:xfrm>
            <a:off x="9886133" y="6412647"/>
            <a:ext cx="2266837" cy="369332"/>
          </a:xfrm>
          <a:prstGeom prst="rect">
            <a:avLst/>
          </a:prstGeom>
          <a:noFill/>
        </p:spPr>
        <p:txBody>
          <a:bodyPr wrap="square" rtlCol="0">
            <a:spAutoFit/>
          </a:bodyPr>
          <a:lstStyle/>
          <a:p>
            <a:r>
              <a:rPr lang="en-US" dirty="0"/>
              <a:t>Diver Garden</a:t>
            </a:r>
          </a:p>
        </p:txBody>
      </p:sp>
    </p:spTree>
    <p:extLst>
      <p:ext uri="{BB962C8B-B14F-4D97-AF65-F5344CB8AC3E}">
        <p14:creationId xmlns:p14="http://schemas.microsoft.com/office/powerpoint/2010/main" val="2386286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F591-97F5-40EC-8711-8D157C6EEE2A}"/>
              </a:ext>
            </a:extLst>
          </p:cNvPr>
          <p:cNvSpPr>
            <a:spLocks noGrp="1"/>
          </p:cNvSpPr>
          <p:nvPr>
            <p:ph type="title"/>
          </p:nvPr>
        </p:nvSpPr>
        <p:spPr>
          <a:xfrm>
            <a:off x="1656978" y="2074872"/>
            <a:ext cx="8534400" cy="1507067"/>
          </a:xfrm>
        </p:spPr>
        <p:txBody>
          <a:bodyPr/>
          <a:lstStyle/>
          <a:p>
            <a:r>
              <a:rPr lang="en-US" dirty="0"/>
              <a:t>Much more to come…</a:t>
            </a:r>
          </a:p>
        </p:txBody>
      </p:sp>
    </p:spTree>
    <p:extLst>
      <p:ext uri="{BB962C8B-B14F-4D97-AF65-F5344CB8AC3E}">
        <p14:creationId xmlns:p14="http://schemas.microsoft.com/office/powerpoint/2010/main" val="1980621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5" y="145313"/>
            <a:ext cx="6108448" cy="6567372"/>
          </a:xfrm>
          <a:prstGeom prst="rect">
            <a:avLst/>
          </a:prstGeom>
        </p:spPr>
      </p:pic>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26380" y="131323"/>
            <a:ext cx="6019800" cy="472488"/>
          </a:xfrm>
        </p:spPr>
        <p:txBody>
          <a:bodyPr>
            <a:normAutofit/>
          </a:bodyPr>
          <a:lstStyle/>
          <a:p>
            <a:r>
              <a:rPr lang="en-US" sz="2400" dirty="0" err="1"/>
              <a:t>Brookview</a:t>
            </a:r>
            <a:r>
              <a:rPr lang="en-US" sz="2400" dirty="0"/>
              <a:t> </a:t>
            </a:r>
            <a:r>
              <a:rPr lang="en-US" sz="2400" dirty="0" err="1"/>
              <a:t>parkWAY</a:t>
            </a:r>
            <a:endParaRPr lang="en-US" sz="2400" dirty="0"/>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5" y="603811"/>
            <a:ext cx="4505164" cy="740575"/>
          </a:xfrm>
        </p:spPr>
        <p:txBody>
          <a:bodyPr>
            <a:normAutofit fontScale="85000" lnSpcReduction="10000"/>
          </a:bodyPr>
          <a:lstStyle/>
          <a:p>
            <a:r>
              <a:rPr lang="en-US" dirty="0"/>
              <a:t>A linear park located in between </a:t>
            </a:r>
            <a:r>
              <a:rPr lang="en-US" dirty="0" err="1"/>
              <a:t>Eastbrook</a:t>
            </a:r>
            <a:r>
              <a:rPr lang="en-US" dirty="0"/>
              <a:t> and Westbrook Avenues running along Spy Run Creek from Vesey Park to State Blvd.</a:t>
            </a:r>
          </a:p>
        </p:txBody>
      </p:sp>
      <p:cxnSp>
        <p:nvCxnSpPr>
          <p:cNvPr id="19" name="Straight Arrow Connector 18">
            <a:extLst>
              <a:ext uri="{FF2B5EF4-FFF2-40B4-BE49-F238E27FC236}">
                <a16:creationId xmlns:a16="http://schemas.microsoft.com/office/drawing/2014/main" id="{E40FDC3E-8737-4D27-8880-DD9F537FA14C}"/>
              </a:ext>
            </a:extLst>
          </p:cNvPr>
          <p:cNvCxnSpPr>
            <a:cxnSpLocks/>
          </p:cNvCxnSpPr>
          <p:nvPr/>
        </p:nvCxnSpPr>
        <p:spPr>
          <a:xfrm flipH="1">
            <a:off x="3454400" y="1007533"/>
            <a:ext cx="3166533" cy="2302934"/>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3197513" y="3065239"/>
            <a:ext cx="436058" cy="422722"/>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FBA6B6F-6AD6-49F0-85EA-C5A5E7EBA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373" y="1303243"/>
            <a:ext cx="2645360" cy="5423433"/>
          </a:xfrm>
          <a:prstGeom prst="rect">
            <a:avLst/>
          </a:prstGeom>
        </p:spPr>
      </p:pic>
    </p:spTree>
    <p:extLst>
      <p:ext uri="{BB962C8B-B14F-4D97-AF65-F5344CB8AC3E}">
        <p14:creationId xmlns:p14="http://schemas.microsoft.com/office/powerpoint/2010/main" val="1674017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212333" y="43430"/>
            <a:ext cx="5577016" cy="584718"/>
          </a:xfrm>
        </p:spPr>
        <p:txBody>
          <a:bodyPr>
            <a:normAutofit/>
          </a:bodyPr>
          <a:lstStyle/>
          <a:p>
            <a:r>
              <a:rPr lang="en-US" dirty="0" err="1"/>
              <a:t>Brookview</a:t>
            </a:r>
            <a:r>
              <a:rPr lang="en-US" dirty="0"/>
              <a:t>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9488273" y="135389"/>
            <a:ext cx="2491394" cy="824550"/>
          </a:xfrm>
        </p:spPr>
        <p:txBody>
          <a:bodyPr/>
          <a:lstStyle/>
          <a:p>
            <a:r>
              <a:rPr lang="en-US" dirty="0"/>
              <a:t>Since 1917</a:t>
            </a:r>
          </a:p>
          <a:p>
            <a:r>
              <a:rPr lang="en-US" dirty="0"/>
              <a:t>Size in Acres: 16.8</a:t>
            </a:r>
          </a:p>
        </p:txBody>
      </p:sp>
      <p:pic>
        <p:nvPicPr>
          <p:cNvPr id="6" name="Picture 5">
            <a:extLst>
              <a:ext uri="{FF2B5EF4-FFF2-40B4-BE49-F238E27FC236}">
                <a16:creationId xmlns:a16="http://schemas.microsoft.com/office/drawing/2014/main" id="{BA118340-0BDE-459F-8504-304C3C669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663" y="781540"/>
            <a:ext cx="4383472" cy="5847862"/>
          </a:xfrm>
          <a:prstGeom prst="rect">
            <a:avLst/>
          </a:prstGeom>
        </p:spPr>
      </p:pic>
    </p:spTree>
    <p:extLst>
      <p:ext uri="{BB962C8B-B14F-4D97-AF65-F5344CB8AC3E}">
        <p14:creationId xmlns:p14="http://schemas.microsoft.com/office/powerpoint/2010/main" val="1375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76199" y="34440"/>
            <a:ext cx="6019800" cy="547396"/>
          </a:xfrm>
        </p:spPr>
        <p:txBody>
          <a:bodyPr>
            <a:normAutofit/>
          </a:bodyPr>
          <a:lstStyle/>
          <a:p>
            <a:r>
              <a:rPr lang="en-US" sz="2400" dirty="0" err="1"/>
              <a:t>Brookview</a:t>
            </a:r>
            <a:r>
              <a:rPr lang="en-US" sz="2400" dirty="0"/>
              <a:t> </a:t>
            </a:r>
            <a:r>
              <a:rPr lang="en-US" sz="2400" dirty="0" err="1"/>
              <a:t>parkWAY</a:t>
            </a:r>
            <a:endParaRPr lang="en-US" sz="2400" dirty="0"/>
          </a:p>
        </p:txBody>
      </p:sp>
      <p:sp>
        <p:nvSpPr>
          <p:cNvPr id="5" name="Rectangle 4">
            <a:extLst>
              <a:ext uri="{FF2B5EF4-FFF2-40B4-BE49-F238E27FC236}">
                <a16:creationId xmlns:a16="http://schemas.microsoft.com/office/drawing/2014/main" id="{0CBABA16-BBD3-41DA-BCE0-325D406B124F}"/>
              </a:ext>
            </a:extLst>
          </p:cNvPr>
          <p:cNvSpPr/>
          <p:nvPr/>
        </p:nvSpPr>
        <p:spPr>
          <a:xfrm>
            <a:off x="205090" y="581836"/>
            <a:ext cx="11781817" cy="1477328"/>
          </a:xfrm>
          <a:prstGeom prst="rect">
            <a:avLst/>
          </a:prstGeom>
        </p:spPr>
        <p:txBody>
          <a:bodyPr wrap="square">
            <a:spAutoFit/>
          </a:bodyPr>
          <a:lstStyle/>
          <a:p>
            <a:r>
              <a:rPr lang="en-US" dirty="0"/>
              <a:t>History: </a:t>
            </a:r>
            <a:r>
              <a:rPr lang="en-US" dirty="0" err="1"/>
              <a:t>Brookview</a:t>
            </a:r>
            <a:r>
              <a:rPr lang="en-US" dirty="0"/>
              <a:t> Parkway is owned by Public Works but has been maintained by the Fort Wayne Parks &amp; Recreation Department since 1917.   This Parkway and </a:t>
            </a:r>
            <a:r>
              <a:rPr lang="en-US" dirty="0" err="1"/>
              <a:t>Brookview</a:t>
            </a:r>
            <a:r>
              <a:rPr lang="en-US" dirty="0"/>
              <a:t> Neighborhood was designed by landscape architect Arthur </a:t>
            </a:r>
            <a:r>
              <a:rPr lang="en-US" dirty="0" err="1"/>
              <a:t>Shurcliff</a:t>
            </a:r>
            <a:r>
              <a:rPr lang="en-US" dirty="0"/>
              <a:t>, who also designed the Wildwood Park Neighborhood. The parkway was included in the design of the </a:t>
            </a:r>
            <a:r>
              <a:rPr lang="en-US" dirty="0" err="1"/>
              <a:t>Brookview</a:t>
            </a:r>
            <a:r>
              <a:rPr lang="en-US" dirty="0"/>
              <a:t> neighborhood and land was given to the city for park purposes. </a:t>
            </a:r>
            <a:endParaRPr lang="en-US" sz="1600" dirty="0"/>
          </a:p>
        </p:txBody>
      </p:sp>
      <p:pic>
        <p:nvPicPr>
          <p:cNvPr id="11" name="Picture 10">
            <a:extLst>
              <a:ext uri="{FF2B5EF4-FFF2-40B4-BE49-F238E27FC236}">
                <a16:creationId xmlns:a16="http://schemas.microsoft.com/office/drawing/2014/main" id="{7D06EDD4-E22B-4F89-B5CF-8170F2EC5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2825048"/>
            <a:ext cx="3892777" cy="2595185"/>
          </a:xfrm>
          <a:prstGeom prst="rect">
            <a:avLst/>
          </a:prstGeom>
        </p:spPr>
      </p:pic>
      <p:pic>
        <p:nvPicPr>
          <p:cNvPr id="6" name="Picture 5">
            <a:extLst>
              <a:ext uri="{FF2B5EF4-FFF2-40B4-BE49-F238E27FC236}">
                <a16:creationId xmlns:a16="http://schemas.microsoft.com/office/drawing/2014/main" id="{C2077237-1B7B-43D4-880C-8A5E791D5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476" y="2825047"/>
            <a:ext cx="3892778" cy="2595185"/>
          </a:xfrm>
          <a:prstGeom prst="rect">
            <a:avLst/>
          </a:prstGeom>
        </p:spPr>
      </p:pic>
      <p:pic>
        <p:nvPicPr>
          <p:cNvPr id="7" name="Picture 6">
            <a:extLst>
              <a:ext uri="{FF2B5EF4-FFF2-40B4-BE49-F238E27FC236}">
                <a16:creationId xmlns:a16="http://schemas.microsoft.com/office/drawing/2014/main" id="{758C3F14-4ABF-4807-BE7C-34217C1A4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875" y="2825047"/>
            <a:ext cx="4311685" cy="2595185"/>
          </a:xfrm>
          <a:prstGeom prst="rect">
            <a:avLst/>
          </a:prstGeom>
        </p:spPr>
      </p:pic>
    </p:spTree>
    <p:extLst>
      <p:ext uri="{BB962C8B-B14F-4D97-AF65-F5344CB8AC3E}">
        <p14:creationId xmlns:p14="http://schemas.microsoft.com/office/powerpoint/2010/main" val="4278131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5652583" cy="650033"/>
          </a:xfrm>
        </p:spPr>
        <p:txBody>
          <a:bodyPr>
            <a:normAutofit/>
          </a:bodyPr>
          <a:lstStyle/>
          <a:p>
            <a:r>
              <a:rPr lang="en-US" dirty="0"/>
              <a:t>Casselwood Park</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50"/>
            <a:ext cx="4505164" cy="377684"/>
          </a:xfrm>
        </p:spPr>
        <p:txBody>
          <a:bodyPr>
            <a:noAutofit/>
          </a:bodyPr>
          <a:lstStyle/>
          <a:p>
            <a:r>
              <a:rPr lang="en-US" sz="1600" dirty="0"/>
              <a:t>Corner of Casselwood Drive and </a:t>
            </a:r>
          </a:p>
          <a:p>
            <a:r>
              <a:rPr lang="en-US" sz="1600" dirty="0"/>
              <a:t>Hessen Cassel Road</a:t>
            </a:r>
          </a:p>
        </p:txBody>
      </p:sp>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42" y="119913"/>
            <a:ext cx="6108448" cy="6567372"/>
          </a:xfrm>
          <a:prstGeom prst="rect">
            <a:avLst/>
          </a:prstGeom>
        </p:spPr>
      </p:pic>
      <p:cxnSp>
        <p:nvCxnSpPr>
          <p:cNvPr id="19" name="Straight Arrow Connector 18">
            <a:extLst>
              <a:ext uri="{FF2B5EF4-FFF2-40B4-BE49-F238E27FC236}">
                <a16:creationId xmlns:a16="http://schemas.microsoft.com/office/drawing/2014/main" id="{E40FDC3E-8737-4D27-8880-DD9F537FA14C}"/>
              </a:ext>
            </a:extLst>
          </p:cNvPr>
          <p:cNvCxnSpPr>
            <a:cxnSpLocks/>
            <a:stCxn id="4" idx="1"/>
            <a:endCxn id="23" idx="0"/>
          </p:cNvCxnSpPr>
          <p:nvPr/>
        </p:nvCxnSpPr>
        <p:spPr>
          <a:xfrm flipH="1">
            <a:off x="4140199" y="971092"/>
            <a:ext cx="2390487" cy="3179144"/>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3933520" y="4150236"/>
            <a:ext cx="413357" cy="375781"/>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500426-0038-40DD-A8CF-287E3C38C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754" y="2306214"/>
            <a:ext cx="4887354" cy="4336786"/>
          </a:xfrm>
          <a:prstGeom prst="rect">
            <a:avLst/>
          </a:prstGeom>
        </p:spPr>
      </p:pic>
    </p:spTree>
    <p:extLst>
      <p:ext uri="{BB962C8B-B14F-4D97-AF65-F5344CB8AC3E}">
        <p14:creationId xmlns:p14="http://schemas.microsoft.com/office/powerpoint/2010/main" val="685946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174913" y="119916"/>
            <a:ext cx="5577016" cy="584718"/>
          </a:xfrm>
        </p:spPr>
        <p:txBody>
          <a:bodyPr>
            <a:normAutofit/>
          </a:bodyPr>
          <a:lstStyle/>
          <a:p>
            <a:r>
              <a:rPr lang="en-US" sz="2400" dirty="0"/>
              <a:t>Casselwood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8829321" y="0"/>
            <a:ext cx="2952750" cy="824550"/>
          </a:xfrm>
        </p:spPr>
        <p:txBody>
          <a:bodyPr/>
          <a:lstStyle/>
          <a:p>
            <a:r>
              <a:rPr lang="en-US" dirty="0"/>
              <a:t>Since 1975</a:t>
            </a:r>
          </a:p>
          <a:p>
            <a:r>
              <a:rPr lang="en-US" dirty="0"/>
              <a:t>Size in Acres: 1.5</a:t>
            </a:r>
          </a:p>
        </p:txBody>
      </p:sp>
      <p:sp>
        <p:nvSpPr>
          <p:cNvPr id="3" name="TextBox 2">
            <a:extLst>
              <a:ext uri="{FF2B5EF4-FFF2-40B4-BE49-F238E27FC236}">
                <a16:creationId xmlns:a16="http://schemas.microsoft.com/office/drawing/2014/main" id="{097C4BE8-95F6-41B4-B8B4-4011E143CA41}"/>
              </a:ext>
            </a:extLst>
          </p:cNvPr>
          <p:cNvSpPr txBox="1"/>
          <p:nvPr/>
        </p:nvSpPr>
        <p:spPr>
          <a:xfrm>
            <a:off x="258939" y="1079504"/>
            <a:ext cx="8106128" cy="4524315"/>
          </a:xfrm>
          <a:prstGeom prst="rect">
            <a:avLst/>
          </a:prstGeom>
          <a:noFill/>
        </p:spPr>
        <p:txBody>
          <a:bodyPr wrap="square" rtlCol="0">
            <a:spAutoFit/>
          </a:bodyPr>
          <a:lstStyle/>
          <a:p>
            <a:r>
              <a:rPr lang="en-US" dirty="0"/>
              <a:t>History: In 1975 Three private lots in the Casselwood Park neighborhood were purchased by the city and combined into one lot.  That same year, a Bishop </a:t>
            </a:r>
            <a:r>
              <a:rPr lang="en-US" dirty="0" err="1"/>
              <a:t>Luers</a:t>
            </a:r>
            <a:r>
              <a:rPr lang="en-US" dirty="0"/>
              <a:t> High School student seeking to become an Eagle Scout canvassed the Casselwood Park neighborhood with a questionnaire associated with the property.  The questionnaire pinpointed the neighborhood's wishes for park improvements.  </a:t>
            </a:r>
          </a:p>
          <a:p>
            <a:endParaRPr lang="en-US" dirty="0"/>
          </a:p>
          <a:p>
            <a:r>
              <a:rPr lang="en-US" dirty="0"/>
              <a:t>When the lots were purchased there was a baseball diamond and a basketball court existing on the site that were aging and in need of improvements. Due to the neighborhood's priorities these were then repaired and improved.  Further improvements came including adding a fence and backstop for the ball diamond; a drinking fountain, picnic tables, and a BBQ pit.  </a:t>
            </a:r>
          </a:p>
          <a:p>
            <a:r>
              <a:rPr lang="en-US" dirty="0"/>
              <a:t>The park was formally dedicated on November 15, 1975. </a:t>
            </a:r>
            <a:br>
              <a:rPr lang="en-US" dirty="0"/>
            </a:br>
            <a:br>
              <a:rPr lang="en-US" dirty="0"/>
            </a:br>
            <a:endParaRPr lang="en-US" dirty="0"/>
          </a:p>
        </p:txBody>
      </p:sp>
      <p:pic>
        <p:nvPicPr>
          <p:cNvPr id="6" name="Picture 5">
            <a:extLst>
              <a:ext uri="{FF2B5EF4-FFF2-40B4-BE49-F238E27FC236}">
                <a16:creationId xmlns:a16="http://schemas.microsoft.com/office/drawing/2014/main" id="{C125FC06-898E-4E4D-9DA3-D05ABA672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9901" y="1079504"/>
            <a:ext cx="2591589" cy="5514975"/>
          </a:xfrm>
          <a:prstGeom prst="rect">
            <a:avLst/>
          </a:prstGeom>
        </p:spPr>
      </p:pic>
    </p:spTree>
    <p:extLst>
      <p:ext uri="{BB962C8B-B14F-4D97-AF65-F5344CB8AC3E}">
        <p14:creationId xmlns:p14="http://schemas.microsoft.com/office/powerpoint/2010/main" val="126561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222993-13E7-455A-A78C-2B3E6F6C4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494" y="1141398"/>
            <a:ext cx="3742973" cy="2807229"/>
          </a:xfrm>
          <a:prstGeom prst="rect">
            <a:avLst/>
          </a:prstGeom>
        </p:spPr>
      </p:pic>
      <p:pic>
        <p:nvPicPr>
          <p:cNvPr id="10" name="Picture 9">
            <a:extLst>
              <a:ext uri="{FF2B5EF4-FFF2-40B4-BE49-F238E27FC236}">
                <a16:creationId xmlns:a16="http://schemas.microsoft.com/office/drawing/2014/main" id="{9A5573F1-6BD9-4E92-9053-C415FC502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67" y="1141399"/>
            <a:ext cx="3718984" cy="2789237"/>
          </a:xfrm>
          <a:prstGeom prst="rect">
            <a:avLst/>
          </a:prstGeom>
        </p:spPr>
      </p:pic>
      <p:pic>
        <p:nvPicPr>
          <p:cNvPr id="14" name="Picture 13">
            <a:extLst>
              <a:ext uri="{FF2B5EF4-FFF2-40B4-BE49-F238E27FC236}">
                <a16:creationId xmlns:a16="http://schemas.microsoft.com/office/drawing/2014/main" id="{5BD313AC-71F7-4829-AC72-FA3AF0406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369" y="1141399"/>
            <a:ext cx="3742973" cy="2807228"/>
          </a:xfrm>
          <a:prstGeom prst="rect">
            <a:avLst/>
          </a:prstGeom>
        </p:spPr>
      </p:pic>
      <p:sp>
        <p:nvSpPr>
          <p:cNvPr id="2" name="Rectangle 1">
            <a:extLst>
              <a:ext uri="{FF2B5EF4-FFF2-40B4-BE49-F238E27FC236}">
                <a16:creationId xmlns:a16="http://schemas.microsoft.com/office/drawing/2014/main" id="{07D38DC0-7E72-45DA-A3FA-C1AF7CE309B2}"/>
              </a:ext>
            </a:extLst>
          </p:cNvPr>
          <p:cNvSpPr/>
          <p:nvPr/>
        </p:nvSpPr>
        <p:spPr>
          <a:xfrm>
            <a:off x="372533" y="218069"/>
            <a:ext cx="11528072" cy="923330"/>
          </a:xfrm>
          <a:prstGeom prst="rect">
            <a:avLst/>
          </a:prstGeom>
        </p:spPr>
        <p:txBody>
          <a:bodyPr wrap="square">
            <a:spAutoFit/>
          </a:bodyPr>
          <a:lstStyle/>
          <a:p>
            <a:r>
              <a:rPr lang="en-US" dirty="0"/>
              <a:t>Today this park features open space, a playground with slides, and a swing set, as well as a baseball field.  Large trees provide shade for park visitors in the warm summer months. In 2023 this park is scheduled to have new playground equipment installed.</a:t>
            </a:r>
          </a:p>
        </p:txBody>
      </p:sp>
      <p:pic>
        <p:nvPicPr>
          <p:cNvPr id="4" name="Picture 3">
            <a:extLst>
              <a:ext uri="{FF2B5EF4-FFF2-40B4-BE49-F238E27FC236}">
                <a16:creationId xmlns:a16="http://schemas.microsoft.com/office/drawing/2014/main" id="{A08025B4-8E92-4E55-BC7A-424048955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1776" y="4069939"/>
            <a:ext cx="4189412" cy="2716607"/>
          </a:xfrm>
          <a:prstGeom prst="rect">
            <a:avLst/>
          </a:prstGeom>
        </p:spPr>
      </p:pic>
      <p:pic>
        <p:nvPicPr>
          <p:cNvPr id="7" name="Picture 6">
            <a:extLst>
              <a:ext uri="{FF2B5EF4-FFF2-40B4-BE49-F238E27FC236}">
                <a16:creationId xmlns:a16="http://schemas.microsoft.com/office/drawing/2014/main" id="{D0EAA6ED-72E6-40B5-949E-2A3EDB3DF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5855" y="4069939"/>
            <a:ext cx="4413695" cy="2716607"/>
          </a:xfrm>
          <a:prstGeom prst="rect">
            <a:avLst/>
          </a:prstGeom>
        </p:spPr>
      </p:pic>
    </p:spTree>
    <p:extLst>
      <p:ext uri="{BB962C8B-B14F-4D97-AF65-F5344CB8AC3E}">
        <p14:creationId xmlns:p14="http://schemas.microsoft.com/office/powerpoint/2010/main" val="55476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6019800" cy="650033"/>
          </a:xfrm>
        </p:spPr>
        <p:txBody>
          <a:bodyPr/>
          <a:lstStyle/>
          <a:p>
            <a:r>
              <a:rPr lang="en-US" dirty="0"/>
              <a:t>Foster park</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49"/>
            <a:ext cx="4505164" cy="436951"/>
          </a:xfrm>
        </p:spPr>
        <p:txBody>
          <a:bodyPr/>
          <a:lstStyle/>
          <a:p>
            <a:r>
              <a:rPr lang="en-US" dirty="0"/>
              <a:t>3900 Old Mill Road</a:t>
            </a:r>
          </a:p>
        </p:txBody>
      </p:sp>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34" y="119913"/>
            <a:ext cx="6108448" cy="6567372"/>
          </a:xfrm>
          <a:prstGeom prst="rect">
            <a:avLst/>
          </a:prstGeom>
        </p:spPr>
      </p:pic>
      <p:cxnSp>
        <p:nvCxnSpPr>
          <p:cNvPr id="19" name="Straight Arrow Connector 18">
            <a:extLst>
              <a:ext uri="{FF2B5EF4-FFF2-40B4-BE49-F238E27FC236}">
                <a16:creationId xmlns:a16="http://schemas.microsoft.com/office/drawing/2014/main" id="{E40FDC3E-8737-4D27-8880-DD9F537FA14C}"/>
              </a:ext>
            </a:extLst>
          </p:cNvPr>
          <p:cNvCxnSpPr>
            <a:cxnSpLocks/>
            <a:stCxn id="4" idx="1"/>
            <a:endCxn id="23" idx="7"/>
          </p:cNvCxnSpPr>
          <p:nvPr/>
        </p:nvCxnSpPr>
        <p:spPr>
          <a:xfrm flipH="1">
            <a:off x="3083579" y="1000725"/>
            <a:ext cx="3447107" cy="2862582"/>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2734850" y="3805554"/>
            <a:ext cx="408561" cy="39436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908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1189652" y="-37054"/>
            <a:ext cx="5577016" cy="584718"/>
          </a:xfrm>
        </p:spPr>
        <p:txBody>
          <a:bodyPr/>
          <a:lstStyle/>
          <a:p>
            <a:r>
              <a:rPr lang="en-US" dirty="0"/>
              <a:t>Foster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8829321" y="0"/>
            <a:ext cx="2952750" cy="824550"/>
          </a:xfrm>
        </p:spPr>
        <p:txBody>
          <a:bodyPr/>
          <a:lstStyle/>
          <a:p>
            <a:r>
              <a:rPr lang="en-US" dirty="0"/>
              <a:t>Since 1912</a:t>
            </a:r>
          </a:p>
          <a:p>
            <a:r>
              <a:rPr lang="en-US" dirty="0"/>
              <a:t>Size in Acres: 255.0</a:t>
            </a:r>
          </a:p>
        </p:txBody>
      </p:sp>
      <p:pic>
        <p:nvPicPr>
          <p:cNvPr id="5" name="Picture 4">
            <a:extLst>
              <a:ext uri="{FF2B5EF4-FFF2-40B4-BE49-F238E27FC236}">
                <a16:creationId xmlns:a16="http://schemas.microsoft.com/office/drawing/2014/main" id="{0DDE9B5A-1937-4093-B43B-78EA33DCD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19" y="743049"/>
            <a:ext cx="4890201" cy="5757027"/>
          </a:xfrm>
          <a:prstGeom prst="rect">
            <a:avLst/>
          </a:prstGeom>
        </p:spPr>
      </p:pic>
      <p:pic>
        <p:nvPicPr>
          <p:cNvPr id="10" name="Picture 9">
            <a:extLst>
              <a:ext uri="{FF2B5EF4-FFF2-40B4-BE49-F238E27FC236}">
                <a16:creationId xmlns:a16="http://schemas.microsoft.com/office/drawing/2014/main" id="{ADF23AEC-B482-43C6-A581-A40264A0E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888" y="1289257"/>
            <a:ext cx="3970865" cy="5085713"/>
          </a:xfrm>
          <a:prstGeom prst="rect">
            <a:avLst/>
          </a:prstGeom>
        </p:spPr>
      </p:pic>
    </p:spTree>
    <p:extLst>
      <p:ext uri="{BB962C8B-B14F-4D97-AF65-F5344CB8AC3E}">
        <p14:creationId xmlns:p14="http://schemas.microsoft.com/office/powerpoint/2010/main" val="114677134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236977</TotalTime>
  <Words>696</Words>
  <Application>Microsoft Office PowerPoint</Application>
  <PresentationFormat>Widescreen</PresentationFormat>
  <Paragraphs>65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Century Gothic</vt:lpstr>
      <vt:lpstr>Wingdings 3</vt:lpstr>
      <vt:lpstr>Slice</vt:lpstr>
      <vt:lpstr>Fort Wayne Board Of Park Commissioners</vt:lpstr>
      <vt:lpstr>Brookview parkWAY</vt:lpstr>
      <vt:lpstr>Brookview park</vt:lpstr>
      <vt:lpstr>Brookview parkWAY</vt:lpstr>
      <vt:lpstr>Casselwood Park</vt:lpstr>
      <vt:lpstr>Casselwood Park</vt:lpstr>
      <vt:lpstr>PowerPoint Presentation</vt:lpstr>
      <vt:lpstr>Foster park</vt:lpstr>
      <vt:lpstr>Foster park</vt:lpstr>
      <vt:lpstr>FOSTER PARK HISTORY </vt:lpstr>
      <vt:lpstr>FOSTER PARK TODAY </vt:lpstr>
      <vt:lpstr>FOSTER PARK TODAY </vt:lpstr>
      <vt:lpstr>FOSTER PARK TODAY </vt:lpstr>
      <vt:lpstr>FOSTER PARK TODAY </vt:lpstr>
      <vt:lpstr>Much more to 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Schuhmacher</dc:creator>
  <cp:lastModifiedBy>Kathy Pargmann</cp:lastModifiedBy>
  <cp:revision>338</cp:revision>
  <cp:lastPrinted>2022-02-23T19:42:42Z</cp:lastPrinted>
  <dcterms:created xsi:type="dcterms:W3CDTF">2022-01-20T14:23:15Z</dcterms:created>
  <dcterms:modified xsi:type="dcterms:W3CDTF">2023-02-09T20:24:47Z</dcterms:modified>
</cp:coreProperties>
</file>