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92" r:id="rId6"/>
    <p:sldId id="294" r:id="rId7"/>
    <p:sldId id="299" r:id="rId8"/>
    <p:sldId id="287" r:id="rId9"/>
    <p:sldId id="288" r:id="rId10"/>
    <p:sldId id="300" r:id="rId11"/>
    <p:sldId id="267" r:id="rId12"/>
    <p:sldId id="269" r:id="rId13"/>
    <p:sldId id="271" r:id="rId14"/>
    <p:sldId id="296" r:id="rId15"/>
    <p:sldId id="290"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Schuhmacher" initials="SS" lastIdx="0" clrIdx="0">
    <p:extLst>
      <p:ext uri="{19B8F6BF-5375-455C-9EA6-DF929625EA0E}">
        <p15:presenceInfo xmlns:p15="http://schemas.microsoft.com/office/powerpoint/2012/main" userId="S-1-5-21-1344252222-1115834362-1720062969-1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2" autoAdjust="0"/>
    <p:restoredTop sz="94660"/>
  </p:normalViewPr>
  <p:slideViewPr>
    <p:cSldViewPr snapToGrid="0">
      <p:cViewPr varScale="1">
        <p:scale>
          <a:sx n="75" d="100"/>
          <a:sy n="75" d="100"/>
        </p:scale>
        <p:origin x="6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5750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5CCEC623-5C32-4EDB-B857-151270B82BA2}"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612085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178329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156470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639483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56888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599898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3152302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188479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CEC623-5C32-4EDB-B857-151270B82BA2}"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32102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CEC623-5C32-4EDB-B857-151270B82BA2}"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357644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CCEC623-5C32-4EDB-B857-151270B82BA2}"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865104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CEC623-5C32-4EDB-B857-151270B82BA2}"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315884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CEC623-5C32-4EDB-B857-151270B82BA2}"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304468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CEC623-5C32-4EDB-B857-151270B82BA2}"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142098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CCEC623-5C32-4EDB-B857-151270B82BA2}"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910910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CCEC623-5C32-4EDB-B857-151270B82BA2}"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B360E-AD65-4814-B49B-0921AF7EDEC0}" type="slidenum">
              <a:rPr lang="en-US" smtClean="0"/>
              <a:t>‹#›</a:t>
            </a:fld>
            <a:endParaRPr lang="en-US"/>
          </a:p>
        </p:txBody>
      </p:sp>
    </p:spTree>
    <p:extLst>
      <p:ext uri="{BB962C8B-B14F-4D97-AF65-F5344CB8AC3E}">
        <p14:creationId xmlns:p14="http://schemas.microsoft.com/office/powerpoint/2010/main" val="272992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5CCEC623-5C32-4EDB-B857-151270B82BA2}" type="datetimeFigureOut">
              <a:rPr lang="en-US" smtClean="0"/>
              <a:t>11/21/2022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A1B360E-AD65-4814-B49B-0921AF7EDEC0}" type="slidenum">
              <a:rPr lang="en-US" smtClean="0"/>
              <a:t>‹#›</a:t>
            </a:fld>
            <a:endParaRPr lang="en-US"/>
          </a:p>
        </p:txBody>
      </p:sp>
    </p:spTree>
    <p:extLst>
      <p:ext uri="{BB962C8B-B14F-4D97-AF65-F5344CB8AC3E}">
        <p14:creationId xmlns:p14="http://schemas.microsoft.com/office/powerpoint/2010/main" val="350227014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9.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9.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5.gif"/></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6F1B4C-EDCE-4C7D-9DA1-984900E0CC11}"/>
              </a:ext>
            </a:extLst>
          </p:cNvPr>
          <p:cNvSpPr>
            <a:spLocks noGrp="1"/>
          </p:cNvSpPr>
          <p:nvPr>
            <p:ph type="title"/>
          </p:nvPr>
        </p:nvSpPr>
        <p:spPr>
          <a:xfrm>
            <a:off x="1780674" y="188912"/>
            <a:ext cx="8913390" cy="629235"/>
          </a:xfrm>
        </p:spPr>
        <p:txBody>
          <a:bodyPr/>
          <a:lstStyle/>
          <a:p>
            <a:pPr algn="ctr"/>
            <a:r>
              <a:rPr lang="en-US" dirty="0"/>
              <a:t>Fort Wayne Board Of Park Commissioners</a:t>
            </a:r>
          </a:p>
        </p:txBody>
      </p:sp>
      <p:sp>
        <p:nvSpPr>
          <p:cNvPr id="6" name="Text Placeholder 5">
            <a:extLst>
              <a:ext uri="{FF2B5EF4-FFF2-40B4-BE49-F238E27FC236}">
                <a16:creationId xmlns:a16="http://schemas.microsoft.com/office/drawing/2014/main" id="{05891229-230A-4277-82BD-49ABB9C070E2}"/>
              </a:ext>
            </a:extLst>
          </p:cNvPr>
          <p:cNvSpPr>
            <a:spLocks noGrp="1"/>
          </p:cNvSpPr>
          <p:nvPr>
            <p:ph type="body" sz="half" idx="2"/>
          </p:nvPr>
        </p:nvSpPr>
        <p:spPr>
          <a:xfrm>
            <a:off x="4389121" y="1075166"/>
            <a:ext cx="3744226" cy="2069431"/>
          </a:xfrm>
        </p:spPr>
        <p:txBody>
          <a:bodyPr>
            <a:noAutofit/>
          </a:bodyPr>
          <a:lstStyle/>
          <a:p>
            <a:r>
              <a:rPr lang="en-US" dirty="0"/>
              <a:t>Parks History and Highlights: </a:t>
            </a:r>
          </a:p>
          <a:p>
            <a:endParaRPr lang="en-US" dirty="0"/>
          </a:p>
          <a:p>
            <a:pPr marL="285750" indent="-285750">
              <a:buFont typeface="Arial" panose="020B0604020202020204" pitchFamily="34" charset="0"/>
              <a:buChar char="•"/>
            </a:pPr>
            <a:r>
              <a:rPr lang="en-US" dirty="0"/>
              <a:t>Ivan </a:t>
            </a:r>
            <a:r>
              <a:rPr lang="en-US" dirty="0" err="1"/>
              <a:t>Lebamoff</a:t>
            </a:r>
            <a:r>
              <a:rPr lang="en-US" dirty="0"/>
              <a:t> Reservoir Park</a:t>
            </a:r>
          </a:p>
          <a:p>
            <a:pPr marL="285750" indent="-285750">
              <a:buFont typeface="Arial" panose="020B0604020202020204" pitchFamily="34" charset="0"/>
              <a:buChar char="•"/>
            </a:pPr>
            <a:r>
              <a:rPr lang="en-US" dirty="0"/>
              <a:t>John Street Playlot</a:t>
            </a:r>
          </a:p>
          <a:p>
            <a:pPr marL="285750" indent="-285750">
              <a:buFont typeface="Arial" panose="020B0604020202020204" pitchFamily="34" charset="0"/>
              <a:buChar char="•"/>
            </a:pPr>
            <a:r>
              <a:rPr lang="en-US" dirty="0"/>
              <a:t>McCormick Park</a:t>
            </a:r>
          </a:p>
        </p:txBody>
      </p:sp>
      <p:pic>
        <p:nvPicPr>
          <p:cNvPr id="8" name="Picture 7">
            <a:extLst>
              <a:ext uri="{FF2B5EF4-FFF2-40B4-BE49-F238E27FC236}">
                <a16:creationId xmlns:a16="http://schemas.microsoft.com/office/drawing/2014/main" id="{EDCABF7E-66A1-4BA1-8A15-3A83CC9B7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6974" y="5424823"/>
            <a:ext cx="1189026" cy="1190503"/>
          </a:xfrm>
          <a:prstGeom prst="rect">
            <a:avLst/>
          </a:prstGeom>
        </p:spPr>
      </p:pic>
      <p:pic>
        <p:nvPicPr>
          <p:cNvPr id="3" name="Picture 2">
            <a:extLst>
              <a:ext uri="{FF2B5EF4-FFF2-40B4-BE49-F238E27FC236}">
                <a16:creationId xmlns:a16="http://schemas.microsoft.com/office/drawing/2014/main" id="{CB877120-799A-42E2-AA78-7AA575F0B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1" y="1075166"/>
            <a:ext cx="4267200" cy="4572000"/>
          </a:xfrm>
          <a:prstGeom prst="rect">
            <a:avLst/>
          </a:prstGeom>
        </p:spPr>
      </p:pic>
    </p:spTree>
    <p:extLst>
      <p:ext uri="{BB962C8B-B14F-4D97-AF65-F5344CB8AC3E}">
        <p14:creationId xmlns:p14="http://schemas.microsoft.com/office/powerpoint/2010/main" val="4249774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222993-13E7-455A-A78C-2B3E6F6C4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4366" y="376767"/>
            <a:ext cx="3361267" cy="3361267"/>
          </a:xfrm>
          <a:prstGeom prst="rect">
            <a:avLst/>
          </a:prstGeom>
        </p:spPr>
      </p:pic>
      <p:pic>
        <p:nvPicPr>
          <p:cNvPr id="8" name="Picture 7">
            <a:extLst>
              <a:ext uri="{FF2B5EF4-FFF2-40B4-BE49-F238E27FC236}">
                <a16:creationId xmlns:a16="http://schemas.microsoft.com/office/drawing/2014/main" id="{DA42D9E8-B279-43B0-B4F2-6C31C7C81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516" y="3556000"/>
            <a:ext cx="3073400" cy="3073400"/>
          </a:xfrm>
          <a:prstGeom prst="rect">
            <a:avLst/>
          </a:prstGeom>
        </p:spPr>
      </p:pic>
      <p:pic>
        <p:nvPicPr>
          <p:cNvPr id="10" name="Picture 9">
            <a:extLst>
              <a:ext uri="{FF2B5EF4-FFF2-40B4-BE49-F238E27FC236}">
                <a16:creationId xmlns:a16="http://schemas.microsoft.com/office/drawing/2014/main" id="{9A5573F1-6BD9-4E92-9053-C415FC502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600" y="122768"/>
            <a:ext cx="3179233" cy="3179233"/>
          </a:xfrm>
          <a:prstGeom prst="rect">
            <a:avLst/>
          </a:prstGeom>
        </p:spPr>
      </p:pic>
      <p:pic>
        <p:nvPicPr>
          <p:cNvPr id="12" name="Picture 11">
            <a:extLst>
              <a:ext uri="{FF2B5EF4-FFF2-40B4-BE49-F238E27FC236}">
                <a16:creationId xmlns:a16="http://schemas.microsoft.com/office/drawing/2014/main" id="{2ADFA97D-22DE-47F9-92EF-EA2ABA869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9533" y="3877734"/>
            <a:ext cx="2641600" cy="2641600"/>
          </a:xfrm>
          <a:prstGeom prst="rect">
            <a:avLst/>
          </a:prstGeom>
        </p:spPr>
      </p:pic>
      <p:pic>
        <p:nvPicPr>
          <p:cNvPr id="14" name="Picture 13">
            <a:extLst>
              <a:ext uri="{FF2B5EF4-FFF2-40B4-BE49-F238E27FC236}">
                <a16:creationId xmlns:a16="http://schemas.microsoft.com/office/drawing/2014/main" id="{5BD313AC-71F7-4829-AC72-FA3AF04067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5533" y="249767"/>
            <a:ext cx="3179233" cy="3179233"/>
          </a:xfrm>
          <a:prstGeom prst="rect">
            <a:avLst/>
          </a:prstGeom>
        </p:spPr>
      </p:pic>
      <p:pic>
        <p:nvPicPr>
          <p:cNvPr id="16" name="Picture 15">
            <a:extLst>
              <a:ext uri="{FF2B5EF4-FFF2-40B4-BE49-F238E27FC236}">
                <a16:creationId xmlns:a16="http://schemas.microsoft.com/office/drawing/2014/main" id="{047EC033-EDE9-4169-A97C-6DDD190BB0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5567" y="2948517"/>
            <a:ext cx="3841750" cy="3841750"/>
          </a:xfrm>
          <a:prstGeom prst="rect">
            <a:avLst/>
          </a:prstGeom>
        </p:spPr>
      </p:pic>
    </p:spTree>
    <p:extLst>
      <p:ext uri="{BB962C8B-B14F-4D97-AF65-F5344CB8AC3E}">
        <p14:creationId xmlns:p14="http://schemas.microsoft.com/office/powerpoint/2010/main" val="554767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871F-8396-4C5F-89D7-4585EBEB8553}"/>
              </a:ext>
            </a:extLst>
          </p:cNvPr>
          <p:cNvSpPr>
            <a:spLocks noGrp="1"/>
          </p:cNvSpPr>
          <p:nvPr>
            <p:ph type="title"/>
          </p:nvPr>
        </p:nvSpPr>
        <p:spPr>
          <a:xfrm>
            <a:off x="6434847" y="215000"/>
            <a:ext cx="6019800" cy="650033"/>
          </a:xfrm>
        </p:spPr>
        <p:txBody>
          <a:bodyPr/>
          <a:lstStyle/>
          <a:p>
            <a:r>
              <a:rPr lang="en-US" dirty="0" err="1"/>
              <a:t>Mccormick</a:t>
            </a:r>
            <a:r>
              <a:rPr lang="en-US" dirty="0"/>
              <a:t> park</a:t>
            </a:r>
          </a:p>
        </p:txBody>
      </p:sp>
      <p:sp>
        <p:nvSpPr>
          <p:cNvPr id="4" name="Text Placeholder 3">
            <a:extLst>
              <a:ext uri="{FF2B5EF4-FFF2-40B4-BE49-F238E27FC236}">
                <a16:creationId xmlns:a16="http://schemas.microsoft.com/office/drawing/2014/main" id="{8CF0DC9F-F47E-4FCA-9111-30049E6F410C}"/>
              </a:ext>
            </a:extLst>
          </p:cNvPr>
          <p:cNvSpPr>
            <a:spLocks noGrp="1"/>
          </p:cNvSpPr>
          <p:nvPr>
            <p:ph type="body" sz="half" idx="2"/>
          </p:nvPr>
        </p:nvSpPr>
        <p:spPr>
          <a:xfrm>
            <a:off x="6530686" y="782249"/>
            <a:ext cx="4505164" cy="436951"/>
          </a:xfrm>
        </p:spPr>
        <p:txBody>
          <a:bodyPr/>
          <a:lstStyle/>
          <a:p>
            <a:r>
              <a:rPr lang="en-US" dirty="0"/>
              <a:t>2300 Raymond St. </a:t>
            </a:r>
          </a:p>
        </p:txBody>
      </p:sp>
      <p:pic>
        <p:nvPicPr>
          <p:cNvPr id="8" name="Picture 7">
            <a:extLst>
              <a:ext uri="{FF2B5EF4-FFF2-40B4-BE49-F238E27FC236}">
                <a16:creationId xmlns:a16="http://schemas.microsoft.com/office/drawing/2014/main" id="{C1A23F2A-53CC-44ED-B83A-E7421340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034" y="105923"/>
            <a:ext cx="6108448" cy="6595353"/>
          </a:xfrm>
          <a:prstGeom prst="rect">
            <a:avLst/>
          </a:prstGeom>
        </p:spPr>
      </p:pic>
      <p:cxnSp>
        <p:nvCxnSpPr>
          <p:cNvPr id="19" name="Straight Arrow Connector 18">
            <a:extLst>
              <a:ext uri="{FF2B5EF4-FFF2-40B4-BE49-F238E27FC236}">
                <a16:creationId xmlns:a16="http://schemas.microsoft.com/office/drawing/2014/main" id="{E40FDC3E-8737-4D27-8880-DD9F537FA14C}"/>
              </a:ext>
            </a:extLst>
          </p:cNvPr>
          <p:cNvCxnSpPr>
            <a:cxnSpLocks/>
            <a:stCxn id="4" idx="1"/>
          </p:cNvCxnSpPr>
          <p:nvPr/>
        </p:nvCxnSpPr>
        <p:spPr>
          <a:xfrm flipH="1">
            <a:off x="4207933" y="1000725"/>
            <a:ext cx="2322753" cy="2563966"/>
          </a:xfrm>
          <a:prstGeom prst="straightConnector1">
            <a:avLst/>
          </a:prstGeom>
          <a:ln w="44450">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3D0C117-4A3A-45A6-854D-EE20E6C3DC1E}"/>
              </a:ext>
            </a:extLst>
          </p:cNvPr>
          <p:cNvSpPr/>
          <p:nvPr/>
        </p:nvSpPr>
        <p:spPr>
          <a:xfrm>
            <a:off x="4047183" y="3306021"/>
            <a:ext cx="408561" cy="394362"/>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87EE328-25A7-4A70-A13F-D4F34BAF2D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021" y="2022624"/>
            <a:ext cx="4855421" cy="4165440"/>
          </a:xfrm>
          <a:prstGeom prst="rect">
            <a:avLst/>
          </a:prstGeom>
        </p:spPr>
      </p:pic>
    </p:spTree>
    <p:extLst>
      <p:ext uri="{BB962C8B-B14F-4D97-AF65-F5344CB8AC3E}">
        <p14:creationId xmlns:p14="http://schemas.microsoft.com/office/powerpoint/2010/main" val="1215908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66B5-1B27-4146-9FF7-B07021967040}"/>
              </a:ext>
            </a:extLst>
          </p:cNvPr>
          <p:cNvSpPr>
            <a:spLocks noGrp="1"/>
          </p:cNvSpPr>
          <p:nvPr>
            <p:ph type="title"/>
          </p:nvPr>
        </p:nvSpPr>
        <p:spPr>
          <a:xfrm>
            <a:off x="1189652" y="-37054"/>
            <a:ext cx="5577016" cy="584718"/>
          </a:xfrm>
        </p:spPr>
        <p:txBody>
          <a:bodyPr/>
          <a:lstStyle/>
          <a:p>
            <a:r>
              <a:rPr lang="en-US" dirty="0" err="1"/>
              <a:t>mccormick</a:t>
            </a:r>
            <a:r>
              <a:rPr lang="en-US" dirty="0"/>
              <a:t> park</a:t>
            </a:r>
          </a:p>
        </p:txBody>
      </p:sp>
      <p:sp>
        <p:nvSpPr>
          <p:cNvPr id="4" name="Text Placeholder 3">
            <a:extLst>
              <a:ext uri="{FF2B5EF4-FFF2-40B4-BE49-F238E27FC236}">
                <a16:creationId xmlns:a16="http://schemas.microsoft.com/office/drawing/2014/main" id="{49A09799-31EC-4C1A-A372-754969A4A597}"/>
              </a:ext>
            </a:extLst>
          </p:cNvPr>
          <p:cNvSpPr>
            <a:spLocks noGrp="1"/>
          </p:cNvSpPr>
          <p:nvPr>
            <p:ph type="body" sz="half" idx="2"/>
          </p:nvPr>
        </p:nvSpPr>
        <p:spPr>
          <a:xfrm>
            <a:off x="8829321" y="0"/>
            <a:ext cx="2952750" cy="824550"/>
          </a:xfrm>
        </p:spPr>
        <p:txBody>
          <a:bodyPr/>
          <a:lstStyle/>
          <a:p>
            <a:r>
              <a:rPr lang="en-US" dirty="0"/>
              <a:t>Since 1827</a:t>
            </a:r>
          </a:p>
          <a:p>
            <a:r>
              <a:rPr lang="en-US" dirty="0"/>
              <a:t>Size in Acres: 9.0</a:t>
            </a:r>
          </a:p>
        </p:txBody>
      </p:sp>
      <p:pic>
        <p:nvPicPr>
          <p:cNvPr id="5" name="Picture 4">
            <a:extLst>
              <a:ext uri="{FF2B5EF4-FFF2-40B4-BE49-F238E27FC236}">
                <a16:creationId xmlns:a16="http://schemas.microsoft.com/office/drawing/2014/main" id="{0DDE9B5A-1937-4093-B43B-78EA33DCD4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102" y="824550"/>
            <a:ext cx="8248219" cy="5757027"/>
          </a:xfrm>
          <a:prstGeom prst="rect">
            <a:avLst/>
          </a:prstGeom>
        </p:spPr>
      </p:pic>
      <p:sp>
        <p:nvSpPr>
          <p:cNvPr id="3" name="TextBox 2">
            <a:extLst>
              <a:ext uri="{FF2B5EF4-FFF2-40B4-BE49-F238E27FC236}">
                <a16:creationId xmlns:a16="http://schemas.microsoft.com/office/drawing/2014/main" id="{BC9AA979-1C3B-463F-B579-521FB9DB036A}"/>
              </a:ext>
            </a:extLst>
          </p:cNvPr>
          <p:cNvSpPr txBox="1"/>
          <p:nvPr/>
        </p:nvSpPr>
        <p:spPr>
          <a:xfrm rot="16403565">
            <a:off x="270930" y="2760132"/>
            <a:ext cx="2048933" cy="369332"/>
          </a:xfrm>
          <a:prstGeom prst="rect">
            <a:avLst/>
          </a:prstGeom>
          <a:noFill/>
        </p:spPr>
        <p:txBody>
          <a:bodyPr wrap="square" rtlCol="0">
            <a:spAutoFit/>
          </a:bodyPr>
          <a:lstStyle/>
          <a:p>
            <a:r>
              <a:rPr lang="en-US" dirty="0"/>
              <a:t>Holly Ave.</a:t>
            </a:r>
          </a:p>
        </p:txBody>
      </p:sp>
      <p:sp>
        <p:nvSpPr>
          <p:cNvPr id="7" name="TextBox 6">
            <a:extLst>
              <a:ext uri="{FF2B5EF4-FFF2-40B4-BE49-F238E27FC236}">
                <a16:creationId xmlns:a16="http://schemas.microsoft.com/office/drawing/2014/main" id="{E2D52B23-F16E-489A-B237-FFAF263B9416}"/>
              </a:ext>
            </a:extLst>
          </p:cNvPr>
          <p:cNvSpPr txBox="1"/>
          <p:nvPr/>
        </p:nvSpPr>
        <p:spPr>
          <a:xfrm rot="15702716">
            <a:off x="6637653" y="2990334"/>
            <a:ext cx="2048933" cy="369332"/>
          </a:xfrm>
          <a:prstGeom prst="rect">
            <a:avLst/>
          </a:prstGeom>
          <a:noFill/>
        </p:spPr>
        <p:txBody>
          <a:bodyPr wrap="square" rtlCol="0">
            <a:spAutoFit/>
          </a:bodyPr>
          <a:lstStyle/>
          <a:p>
            <a:r>
              <a:rPr lang="en-US" dirty="0"/>
              <a:t>Redwood Ave.</a:t>
            </a:r>
          </a:p>
        </p:txBody>
      </p:sp>
      <p:sp>
        <p:nvSpPr>
          <p:cNvPr id="8" name="TextBox 7">
            <a:extLst>
              <a:ext uri="{FF2B5EF4-FFF2-40B4-BE49-F238E27FC236}">
                <a16:creationId xmlns:a16="http://schemas.microsoft.com/office/drawing/2014/main" id="{BEC368D8-F1F0-47E9-8FE6-A0EFEC14025B}"/>
              </a:ext>
            </a:extLst>
          </p:cNvPr>
          <p:cNvSpPr txBox="1"/>
          <p:nvPr/>
        </p:nvSpPr>
        <p:spPr>
          <a:xfrm>
            <a:off x="3430370" y="6147677"/>
            <a:ext cx="2504332" cy="369332"/>
          </a:xfrm>
          <a:prstGeom prst="rect">
            <a:avLst/>
          </a:prstGeom>
          <a:noFill/>
        </p:spPr>
        <p:txBody>
          <a:bodyPr wrap="square" rtlCol="0">
            <a:spAutoFit/>
          </a:bodyPr>
          <a:lstStyle/>
          <a:p>
            <a:r>
              <a:rPr lang="en-US" dirty="0"/>
              <a:t>Raymond Ave. </a:t>
            </a:r>
          </a:p>
        </p:txBody>
      </p:sp>
      <p:sp>
        <p:nvSpPr>
          <p:cNvPr id="9" name="TextBox 8">
            <a:extLst>
              <a:ext uri="{FF2B5EF4-FFF2-40B4-BE49-F238E27FC236}">
                <a16:creationId xmlns:a16="http://schemas.microsoft.com/office/drawing/2014/main" id="{B0327D4D-14D1-4397-B339-9B2B59438611}"/>
              </a:ext>
            </a:extLst>
          </p:cNvPr>
          <p:cNvSpPr txBox="1"/>
          <p:nvPr/>
        </p:nvSpPr>
        <p:spPr>
          <a:xfrm>
            <a:off x="3261254" y="919925"/>
            <a:ext cx="2504332" cy="369332"/>
          </a:xfrm>
          <a:prstGeom prst="rect">
            <a:avLst/>
          </a:prstGeom>
          <a:noFill/>
        </p:spPr>
        <p:txBody>
          <a:bodyPr wrap="square" rtlCol="0">
            <a:spAutoFit/>
          </a:bodyPr>
          <a:lstStyle/>
          <a:p>
            <a:r>
              <a:rPr lang="en-US" dirty="0"/>
              <a:t>McCormick Ave. </a:t>
            </a:r>
          </a:p>
        </p:txBody>
      </p:sp>
    </p:spTree>
    <p:extLst>
      <p:ext uri="{BB962C8B-B14F-4D97-AF65-F5344CB8AC3E}">
        <p14:creationId xmlns:p14="http://schemas.microsoft.com/office/powerpoint/2010/main" val="1146771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8000">
              <a:schemeClr val="bg2">
                <a:tint val="97000"/>
                <a:hueMod val="92000"/>
                <a:satMod val="169000"/>
                <a:lumMod val="164000"/>
              </a:schemeClr>
            </a:gs>
            <a:gs pos="33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D24DB8-3E57-41EE-91AD-BE5DE7371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8545" y="1583669"/>
            <a:ext cx="2554788" cy="2554788"/>
          </a:xfrm>
          <a:prstGeom prst="rect">
            <a:avLst/>
          </a:prstGeom>
        </p:spPr>
      </p:pic>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78060" y="0"/>
            <a:ext cx="8119761" cy="677333"/>
          </a:xfrm>
        </p:spPr>
        <p:txBody>
          <a:bodyPr>
            <a:noAutofit/>
          </a:bodyPr>
          <a:lstStyle/>
          <a:p>
            <a:r>
              <a:rPr lang="en-US" sz="2000" cap="none" dirty="0" err="1"/>
              <a:t>McCORMICK</a:t>
            </a:r>
            <a:r>
              <a:rPr lang="en-US" sz="2000" cap="none" dirty="0"/>
              <a:t> PARK</a:t>
            </a:r>
            <a:br>
              <a:rPr lang="en-US" sz="1600" dirty="0"/>
            </a:br>
            <a:endParaRPr lang="en-US" sz="1800" dirty="0"/>
          </a:p>
        </p:txBody>
      </p:sp>
      <p:sp>
        <p:nvSpPr>
          <p:cNvPr id="5" name="Rectangle 4">
            <a:extLst>
              <a:ext uri="{FF2B5EF4-FFF2-40B4-BE49-F238E27FC236}">
                <a16:creationId xmlns:a16="http://schemas.microsoft.com/office/drawing/2014/main" id="{0CBABA16-BBD3-41DA-BCE0-325D406B124F}"/>
              </a:ext>
            </a:extLst>
          </p:cNvPr>
          <p:cNvSpPr/>
          <p:nvPr/>
        </p:nvSpPr>
        <p:spPr>
          <a:xfrm>
            <a:off x="-1" y="668125"/>
            <a:ext cx="11781817" cy="923330"/>
          </a:xfrm>
          <a:prstGeom prst="rect">
            <a:avLst/>
          </a:prstGeom>
        </p:spPr>
        <p:txBody>
          <a:bodyPr wrap="square">
            <a:spAutoFit/>
          </a:bodyPr>
          <a:lstStyle/>
          <a:p>
            <a:br>
              <a:rPr lang="en-US" dirty="0"/>
            </a:br>
            <a:br>
              <a:rPr lang="en-US" dirty="0"/>
            </a:br>
            <a:endParaRPr lang="en-US" dirty="0"/>
          </a:p>
        </p:txBody>
      </p:sp>
      <p:sp>
        <p:nvSpPr>
          <p:cNvPr id="3" name="TextBox 2">
            <a:extLst>
              <a:ext uri="{FF2B5EF4-FFF2-40B4-BE49-F238E27FC236}">
                <a16:creationId xmlns:a16="http://schemas.microsoft.com/office/drawing/2014/main" id="{A76C6EB1-E968-4972-9AEE-7A4A96D3D836}"/>
              </a:ext>
            </a:extLst>
          </p:cNvPr>
          <p:cNvSpPr txBox="1"/>
          <p:nvPr/>
        </p:nvSpPr>
        <p:spPr>
          <a:xfrm>
            <a:off x="78060" y="243339"/>
            <a:ext cx="12035880" cy="1569660"/>
          </a:xfrm>
          <a:prstGeom prst="rect">
            <a:avLst/>
          </a:prstGeom>
          <a:noFill/>
        </p:spPr>
        <p:txBody>
          <a:bodyPr wrap="square" rtlCol="0">
            <a:spAutoFit/>
          </a:bodyPr>
          <a:lstStyle/>
          <a:p>
            <a:r>
              <a:rPr lang="en-US" sz="1600" dirty="0"/>
              <a:t>History: In 1927 lots bounded by Creighton, Redwood, Raymond &amp; Holly Avenues and all streets and alleys within the boundaries were vacated and became McCormick Park.  The property was a gift from the International Harvester Company. The park is home to some of the most beautiful, historic architecture in the city including the historic McCormick Pavilion and the adjacent restroom building built in 1936.  It is believed that these buildings were built through the Works Progress Administration (WPA) program by Presidential Order to provide paid jobs for the unemployed during the Great Depression in the United States. </a:t>
            </a:r>
          </a:p>
        </p:txBody>
      </p:sp>
      <p:pic>
        <p:nvPicPr>
          <p:cNvPr id="18" name="Picture 17">
            <a:extLst>
              <a:ext uri="{FF2B5EF4-FFF2-40B4-BE49-F238E27FC236}">
                <a16:creationId xmlns:a16="http://schemas.microsoft.com/office/drawing/2014/main" id="{40EE3116-51D2-431A-A47E-578185479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1266" y="3131659"/>
            <a:ext cx="4863267" cy="3647450"/>
          </a:xfrm>
          <a:prstGeom prst="rect">
            <a:avLst/>
          </a:prstGeom>
        </p:spPr>
      </p:pic>
      <p:pic>
        <p:nvPicPr>
          <p:cNvPr id="7" name="Picture 6">
            <a:extLst>
              <a:ext uri="{FF2B5EF4-FFF2-40B4-BE49-F238E27FC236}">
                <a16:creationId xmlns:a16="http://schemas.microsoft.com/office/drawing/2014/main" id="{8F8C6B39-9F6D-45A1-BAB4-D5188FCC4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67" y="1951499"/>
            <a:ext cx="6436812" cy="4827610"/>
          </a:xfrm>
          <a:prstGeom prst="rect">
            <a:avLst/>
          </a:prstGeom>
        </p:spPr>
      </p:pic>
    </p:spTree>
    <p:extLst>
      <p:ext uri="{BB962C8B-B14F-4D97-AF65-F5344CB8AC3E}">
        <p14:creationId xmlns:p14="http://schemas.microsoft.com/office/powerpoint/2010/main" val="27903135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3AC380-1521-44DF-AE1F-AF5C38F140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205569"/>
            <a:ext cx="5027340" cy="2624678"/>
          </a:xfrm>
          <a:prstGeom prst="rect">
            <a:avLst/>
          </a:prstGeom>
        </p:spPr>
      </p:pic>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39030" y="12939"/>
            <a:ext cx="8040355" cy="677333"/>
          </a:xfrm>
        </p:spPr>
        <p:txBody>
          <a:bodyPr>
            <a:noAutofit/>
          </a:bodyPr>
          <a:lstStyle/>
          <a:p>
            <a:r>
              <a:rPr lang="en-US" sz="2200" cap="none" dirty="0" err="1"/>
              <a:t>McCORMICK</a:t>
            </a:r>
            <a:r>
              <a:rPr lang="en-US" sz="2200" cap="none" dirty="0"/>
              <a:t> PARK TODAY</a:t>
            </a:r>
            <a:br>
              <a:rPr lang="en-US" sz="1600" dirty="0"/>
            </a:br>
            <a:endParaRPr lang="en-US" sz="1800" dirty="0"/>
          </a:p>
        </p:txBody>
      </p:sp>
      <p:sp>
        <p:nvSpPr>
          <p:cNvPr id="5" name="Rectangle 4">
            <a:extLst>
              <a:ext uri="{FF2B5EF4-FFF2-40B4-BE49-F238E27FC236}">
                <a16:creationId xmlns:a16="http://schemas.microsoft.com/office/drawing/2014/main" id="{0CBABA16-BBD3-41DA-BCE0-325D406B124F}"/>
              </a:ext>
            </a:extLst>
          </p:cNvPr>
          <p:cNvSpPr/>
          <p:nvPr/>
        </p:nvSpPr>
        <p:spPr>
          <a:xfrm>
            <a:off x="-1" y="668125"/>
            <a:ext cx="11781817" cy="923330"/>
          </a:xfrm>
          <a:prstGeom prst="rect">
            <a:avLst/>
          </a:prstGeom>
        </p:spPr>
        <p:txBody>
          <a:bodyPr wrap="square">
            <a:spAutoFit/>
          </a:bodyPr>
          <a:lstStyle/>
          <a:p>
            <a:br>
              <a:rPr lang="en-US" dirty="0"/>
            </a:br>
            <a:br>
              <a:rPr lang="en-US" dirty="0"/>
            </a:br>
            <a:endParaRPr lang="en-US" dirty="0"/>
          </a:p>
        </p:txBody>
      </p:sp>
      <p:sp>
        <p:nvSpPr>
          <p:cNvPr id="3" name="TextBox 2">
            <a:extLst>
              <a:ext uri="{FF2B5EF4-FFF2-40B4-BE49-F238E27FC236}">
                <a16:creationId xmlns:a16="http://schemas.microsoft.com/office/drawing/2014/main" id="{A76C6EB1-E968-4972-9AEE-7A4A96D3D836}"/>
              </a:ext>
            </a:extLst>
          </p:cNvPr>
          <p:cNvSpPr txBox="1"/>
          <p:nvPr/>
        </p:nvSpPr>
        <p:spPr>
          <a:xfrm>
            <a:off x="39030" y="351606"/>
            <a:ext cx="12113940" cy="923330"/>
          </a:xfrm>
          <a:prstGeom prst="rect">
            <a:avLst/>
          </a:prstGeom>
          <a:noFill/>
        </p:spPr>
        <p:txBody>
          <a:bodyPr wrap="square" rtlCol="0">
            <a:spAutoFit/>
          </a:bodyPr>
          <a:lstStyle/>
          <a:p>
            <a:r>
              <a:rPr lang="en-US" dirty="0"/>
              <a:t>While the western side of the park is a quiet, tree covered area, the eastern side of the park provides ample summer fun with a children’s playground, a basketball court, an open-air shelter with public restrooms and a large splashpad area.  </a:t>
            </a:r>
          </a:p>
        </p:txBody>
      </p:sp>
      <p:pic>
        <p:nvPicPr>
          <p:cNvPr id="7" name="Picture 6">
            <a:extLst>
              <a:ext uri="{FF2B5EF4-FFF2-40B4-BE49-F238E27FC236}">
                <a16:creationId xmlns:a16="http://schemas.microsoft.com/office/drawing/2014/main" id="{8F8C6B39-9F6D-45A1-BAB4-D5188FCC4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7464" y="1294276"/>
            <a:ext cx="3749593" cy="3749593"/>
          </a:xfrm>
          <a:prstGeom prst="rect">
            <a:avLst/>
          </a:prstGeom>
        </p:spPr>
      </p:pic>
      <p:pic>
        <p:nvPicPr>
          <p:cNvPr id="6" name="Picture 5">
            <a:extLst>
              <a:ext uri="{FF2B5EF4-FFF2-40B4-BE49-F238E27FC236}">
                <a16:creationId xmlns:a16="http://schemas.microsoft.com/office/drawing/2014/main" id="{36F593CE-A48E-4F2C-AC94-EBDDF3FAB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4565" y="3949917"/>
            <a:ext cx="4247848" cy="2716587"/>
          </a:xfrm>
          <a:prstGeom prst="rect">
            <a:avLst/>
          </a:prstGeom>
        </p:spPr>
      </p:pic>
      <p:pic>
        <p:nvPicPr>
          <p:cNvPr id="15" name="Picture 14">
            <a:extLst>
              <a:ext uri="{FF2B5EF4-FFF2-40B4-BE49-F238E27FC236}">
                <a16:creationId xmlns:a16="http://schemas.microsoft.com/office/drawing/2014/main" id="{BC1BA8EB-FACC-4A80-812D-E7BDB67B7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064" y="4327605"/>
            <a:ext cx="3726993" cy="2472238"/>
          </a:xfrm>
          <a:prstGeom prst="rect">
            <a:avLst/>
          </a:prstGeom>
        </p:spPr>
      </p:pic>
      <p:pic>
        <p:nvPicPr>
          <p:cNvPr id="8" name="Picture 7">
            <a:extLst>
              <a:ext uri="{FF2B5EF4-FFF2-40B4-BE49-F238E27FC236}">
                <a16:creationId xmlns:a16="http://schemas.microsoft.com/office/drawing/2014/main" id="{B5BD7212-A9CB-44A0-9EDF-263355319F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60" y="2303803"/>
            <a:ext cx="3479233" cy="3479233"/>
          </a:xfrm>
          <a:prstGeom prst="rect">
            <a:avLst/>
          </a:prstGeom>
        </p:spPr>
      </p:pic>
    </p:spTree>
    <p:extLst>
      <p:ext uri="{BB962C8B-B14F-4D97-AF65-F5344CB8AC3E}">
        <p14:creationId xmlns:p14="http://schemas.microsoft.com/office/powerpoint/2010/main" val="1741137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9F591-97F5-40EC-8711-8D157C6EEE2A}"/>
              </a:ext>
            </a:extLst>
          </p:cNvPr>
          <p:cNvSpPr>
            <a:spLocks noGrp="1"/>
          </p:cNvSpPr>
          <p:nvPr>
            <p:ph type="title"/>
          </p:nvPr>
        </p:nvSpPr>
        <p:spPr>
          <a:xfrm>
            <a:off x="1656978" y="2074872"/>
            <a:ext cx="8534400" cy="1507067"/>
          </a:xfrm>
        </p:spPr>
        <p:txBody>
          <a:bodyPr/>
          <a:lstStyle/>
          <a:p>
            <a:r>
              <a:rPr lang="en-US" dirty="0"/>
              <a:t>Much more to come…</a:t>
            </a:r>
          </a:p>
        </p:txBody>
      </p:sp>
    </p:spTree>
    <p:extLst>
      <p:ext uri="{BB962C8B-B14F-4D97-AF65-F5344CB8AC3E}">
        <p14:creationId xmlns:p14="http://schemas.microsoft.com/office/powerpoint/2010/main" val="1980621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A23F2A-53CC-44ED-B83A-E7421340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385" y="131323"/>
            <a:ext cx="6108448" cy="6595353"/>
          </a:xfrm>
          <a:prstGeom prst="rect">
            <a:avLst/>
          </a:prstGeom>
        </p:spPr>
      </p:pic>
      <p:sp>
        <p:nvSpPr>
          <p:cNvPr id="2" name="Title 1">
            <a:extLst>
              <a:ext uri="{FF2B5EF4-FFF2-40B4-BE49-F238E27FC236}">
                <a16:creationId xmlns:a16="http://schemas.microsoft.com/office/drawing/2014/main" id="{0523871F-8396-4C5F-89D7-4585EBEB8553}"/>
              </a:ext>
            </a:extLst>
          </p:cNvPr>
          <p:cNvSpPr>
            <a:spLocks noGrp="1"/>
          </p:cNvSpPr>
          <p:nvPr>
            <p:ph type="title"/>
          </p:nvPr>
        </p:nvSpPr>
        <p:spPr>
          <a:xfrm>
            <a:off x="6434847" y="215000"/>
            <a:ext cx="6019800" cy="650033"/>
          </a:xfrm>
        </p:spPr>
        <p:txBody>
          <a:bodyPr>
            <a:normAutofit/>
          </a:bodyPr>
          <a:lstStyle/>
          <a:p>
            <a:r>
              <a:rPr lang="en-US" sz="2400" dirty="0"/>
              <a:t>Ivan </a:t>
            </a:r>
            <a:r>
              <a:rPr lang="en-US" sz="2400" dirty="0" err="1"/>
              <a:t>lebamoff</a:t>
            </a:r>
            <a:r>
              <a:rPr lang="en-US" sz="2400" dirty="0"/>
              <a:t> reservoir  park</a:t>
            </a:r>
          </a:p>
        </p:txBody>
      </p:sp>
      <p:sp>
        <p:nvSpPr>
          <p:cNvPr id="4" name="Text Placeholder 3">
            <a:extLst>
              <a:ext uri="{FF2B5EF4-FFF2-40B4-BE49-F238E27FC236}">
                <a16:creationId xmlns:a16="http://schemas.microsoft.com/office/drawing/2014/main" id="{8CF0DC9F-F47E-4FCA-9111-30049E6F410C}"/>
              </a:ext>
            </a:extLst>
          </p:cNvPr>
          <p:cNvSpPr>
            <a:spLocks noGrp="1"/>
          </p:cNvSpPr>
          <p:nvPr>
            <p:ph type="body" sz="half" idx="2"/>
          </p:nvPr>
        </p:nvSpPr>
        <p:spPr>
          <a:xfrm>
            <a:off x="6530686" y="782249"/>
            <a:ext cx="4505164" cy="740575"/>
          </a:xfrm>
        </p:spPr>
        <p:txBody>
          <a:bodyPr/>
          <a:lstStyle/>
          <a:p>
            <a:r>
              <a:rPr lang="en-US" dirty="0"/>
              <a:t>2300 Clinton Street – between Creighton Ave. and E. </a:t>
            </a:r>
            <a:r>
              <a:rPr lang="en-US" dirty="0" err="1"/>
              <a:t>Suttenfield</a:t>
            </a:r>
            <a:r>
              <a:rPr lang="en-US" dirty="0"/>
              <a:t> St. </a:t>
            </a:r>
          </a:p>
        </p:txBody>
      </p:sp>
      <p:cxnSp>
        <p:nvCxnSpPr>
          <p:cNvPr id="19" name="Straight Arrow Connector 18">
            <a:extLst>
              <a:ext uri="{FF2B5EF4-FFF2-40B4-BE49-F238E27FC236}">
                <a16:creationId xmlns:a16="http://schemas.microsoft.com/office/drawing/2014/main" id="{E40FDC3E-8737-4D27-8880-DD9F537FA14C}"/>
              </a:ext>
            </a:extLst>
          </p:cNvPr>
          <p:cNvCxnSpPr>
            <a:cxnSpLocks/>
          </p:cNvCxnSpPr>
          <p:nvPr/>
        </p:nvCxnSpPr>
        <p:spPr>
          <a:xfrm flipH="1">
            <a:off x="3454400" y="1007533"/>
            <a:ext cx="3166533" cy="2302934"/>
          </a:xfrm>
          <a:prstGeom prst="straightConnector1">
            <a:avLst/>
          </a:prstGeom>
          <a:ln w="44450">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3D0C117-4A3A-45A6-854D-EE20E6C3DC1E}"/>
              </a:ext>
            </a:extLst>
          </p:cNvPr>
          <p:cNvSpPr/>
          <p:nvPr/>
        </p:nvSpPr>
        <p:spPr>
          <a:xfrm>
            <a:off x="3197513" y="3065239"/>
            <a:ext cx="436058" cy="422722"/>
          </a:xfrm>
          <a:prstGeom prst="ellipse">
            <a:avLst/>
          </a:prstGeom>
          <a:noFill/>
          <a:ln w="317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FBA6B6F-6AD6-49F0-85EA-C5A5E7EBA8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686" y="1738558"/>
            <a:ext cx="5007285" cy="4272987"/>
          </a:xfrm>
          <a:prstGeom prst="rect">
            <a:avLst/>
          </a:prstGeom>
        </p:spPr>
      </p:pic>
    </p:spTree>
    <p:extLst>
      <p:ext uri="{BB962C8B-B14F-4D97-AF65-F5344CB8AC3E}">
        <p14:creationId xmlns:p14="http://schemas.microsoft.com/office/powerpoint/2010/main" val="16740173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66B5-1B27-4146-9FF7-B07021967040}"/>
              </a:ext>
            </a:extLst>
          </p:cNvPr>
          <p:cNvSpPr>
            <a:spLocks noGrp="1"/>
          </p:cNvSpPr>
          <p:nvPr>
            <p:ph type="title"/>
          </p:nvPr>
        </p:nvSpPr>
        <p:spPr>
          <a:xfrm>
            <a:off x="212333" y="43430"/>
            <a:ext cx="5577016" cy="584718"/>
          </a:xfrm>
        </p:spPr>
        <p:txBody>
          <a:bodyPr>
            <a:normAutofit fontScale="90000"/>
          </a:bodyPr>
          <a:lstStyle/>
          <a:p>
            <a:r>
              <a:rPr lang="en-US" dirty="0"/>
              <a:t>Ivan </a:t>
            </a:r>
            <a:r>
              <a:rPr lang="en-US" dirty="0" err="1"/>
              <a:t>lebamoff</a:t>
            </a:r>
            <a:r>
              <a:rPr lang="en-US" dirty="0"/>
              <a:t> reservoir park</a:t>
            </a:r>
          </a:p>
        </p:txBody>
      </p:sp>
      <p:sp>
        <p:nvSpPr>
          <p:cNvPr id="4" name="Text Placeholder 3">
            <a:extLst>
              <a:ext uri="{FF2B5EF4-FFF2-40B4-BE49-F238E27FC236}">
                <a16:creationId xmlns:a16="http://schemas.microsoft.com/office/drawing/2014/main" id="{49A09799-31EC-4C1A-A372-754969A4A597}"/>
              </a:ext>
            </a:extLst>
          </p:cNvPr>
          <p:cNvSpPr>
            <a:spLocks noGrp="1"/>
          </p:cNvSpPr>
          <p:nvPr>
            <p:ph type="body" sz="half" idx="2"/>
          </p:nvPr>
        </p:nvSpPr>
        <p:spPr>
          <a:xfrm>
            <a:off x="9488273" y="135389"/>
            <a:ext cx="2491394" cy="824550"/>
          </a:xfrm>
        </p:spPr>
        <p:txBody>
          <a:bodyPr/>
          <a:lstStyle/>
          <a:p>
            <a:r>
              <a:rPr lang="en-US" dirty="0"/>
              <a:t>Since 1880</a:t>
            </a:r>
          </a:p>
          <a:p>
            <a:r>
              <a:rPr lang="en-US" dirty="0"/>
              <a:t>Size in Acres: 13.1</a:t>
            </a:r>
          </a:p>
        </p:txBody>
      </p:sp>
      <p:pic>
        <p:nvPicPr>
          <p:cNvPr id="6" name="Picture 5">
            <a:extLst>
              <a:ext uri="{FF2B5EF4-FFF2-40B4-BE49-F238E27FC236}">
                <a16:creationId xmlns:a16="http://schemas.microsoft.com/office/drawing/2014/main" id="{BA118340-0BDE-459F-8504-304C3C669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797" y="1020763"/>
            <a:ext cx="6500014" cy="5473171"/>
          </a:xfrm>
          <a:prstGeom prst="rect">
            <a:avLst/>
          </a:prstGeom>
        </p:spPr>
      </p:pic>
    </p:spTree>
    <p:extLst>
      <p:ext uri="{BB962C8B-B14F-4D97-AF65-F5344CB8AC3E}">
        <p14:creationId xmlns:p14="http://schemas.microsoft.com/office/powerpoint/2010/main" val="137519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76199" y="34440"/>
            <a:ext cx="6019800" cy="547396"/>
          </a:xfrm>
        </p:spPr>
        <p:txBody>
          <a:bodyPr>
            <a:normAutofit/>
          </a:bodyPr>
          <a:lstStyle/>
          <a:p>
            <a:r>
              <a:rPr lang="en-US" sz="2400" dirty="0"/>
              <a:t>IVAN LEBAMOFF RESERVOIR park</a:t>
            </a:r>
          </a:p>
        </p:txBody>
      </p:sp>
      <p:sp>
        <p:nvSpPr>
          <p:cNvPr id="5" name="Rectangle 4">
            <a:extLst>
              <a:ext uri="{FF2B5EF4-FFF2-40B4-BE49-F238E27FC236}">
                <a16:creationId xmlns:a16="http://schemas.microsoft.com/office/drawing/2014/main" id="{0CBABA16-BBD3-41DA-BCE0-325D406B124F}"/>
              </a:ext>
            </a:extLst>
          </p:cNvPr>
          <p:cNvSpPr/>
          <p:nvPr/>
        </p:nvSpPr>
        <p:spPr>
          <a:xfrm>
            <a:off x="205090" y="581836"/>
            <a:ext cx="11781817" cy="1323439"/>
          </a:xfrm>
          <a:prstGeom prst="rect">
            <a:avLst/>
          </a:prstGeom>
        </p:spPr>
        <p:txBody>
          <a:bodyPr wrap="square">
            <a:spAutoFit/>
          </a:bodyPr>
          <a:lstStyle/>
          <a:p>
            <a:r>
              <a:rPr lang="en-US" sz="1600" dirty="0"/>
              <a:t>History:  Reservoir Park received its name from the fact that it is the site of the city’s first water reservoir that provided fresh municipal water to the residents of the city.  In 1880, the site known as “the hill” was constructed and within the top of the hill, a 4.8 million-gallon concrete tank was built to supply water and water pressure to the faucets of the residents of the city.  Water was pumped from deep wells and stored in the tank until needed.  The park’s lake was created when soil was dug to form the earthen embankment along the water tank’s sides.  </a:t>
            </a:r>
          </a:p>
        </p:txBody>
      </p:sp>
      <p:pic>
        <p:nvPicPr>
          <p:cNvPr id="11" name="Picture 10">
            <a:extLst>
              <a:ext uri="{FF2B5EF4-FFF2-40B4-BE49-F238E27FC236}">
                <a16:creationId xmlns:a16="http://schemas.microsoft.com/office/drawing/2014/main" id="{7D06EDD4-E22B-4F89-B5CF-8170F2EC5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2695576"/>
            <a:ext cx="5823463" cy="3901720"/>
          </a:xfrm>
          <a:prstGeom prst="rect">
            <a:avLst/>
          </a:prstGeom>
        </p:spPr>
      </p:pic>
      <p:pic>
        <p:nvPicPr>
          <p:cNvPr id="6" name="Picture 5">
            <a:extLst>
              <a:ext uri="{FF2B5EF4-FFF2-40B4-BE49-F238E27FC236}">
                <a16:creationId xmlns:a16="http://schemas.microsoft.com/office/drawing/2014/main" id="{C2077237-1B7B-43D4-880C-8A5E791D5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7717" y="2695576"/>
            <a:ext cx="6126532" cy="3901720"/>
          </a:xfrm>
          <a:prstGeom prst="rect">
            <a:avLst/>
          </a:prstGeom>
        </p:spPr>
      </p:pic>
    </p:spTree>
    <p:extLst>
      <p:ext uri="{BB962C8B-B14F-4D97-AF65-F5344CB8AC3E}">
        <p14:creationId xmlns:p14="http://schemas.microsoft.com/office/powerpoint/2010/main" val="42781314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76199" y="34440"/>
            <a:ext cx="6019800" cy="473560"/>
          </a:xfrm>
        </p:spPr>
        <p:txBody>
          <a:bodyPr>
            <a:normAutofit/>
          </a:bodyPr>
          <a:lstStyle/>
          <a:p>
            <a:r>
              <a:rPr lang="en-US" sz="2400" dirty="0"/>
              <a:t>Ivan </a:t>
            </a:r>
            <a:r>
              <a:rPr lang="en-US" sz="2400" dirty="0" err="1"/>
              <a:t>Lebamoff</a:t>
            </a:r>
            <a:r>
              <a:rPr lang="en-US" sz="2400" dirty="0"/>
              <a:t> Reservoir park</a:t>
            </a:r>
          </a:p>
        </p:txBody>
      </p:sp>
      <p:sp>
        <p:nvSpPr>
          <p:cNvPr id="5" name="Rectangle 4">
            <a:extLst>
              <a:ext uri="{FF2B5EF4-FFF2-40B4-BE49-F238E27FC236}">
                <a16:creationId xmlns:a16="http://schemas.microsoft.com/office/drawing/2014/main" id="{0CBABA16-BBD3-41DA-BCE0-325D406B124F}"/>
              </a:ext>
            </a:extLst>
          </p:cNvPr>
          <p:cNvSpPr/>
          <p:nvPr/>
        </p:nvSpPr>
        <p:spPr>
          <a:xfrm>
            <a:off x="205090" y="508000"/>
            <a:ext cx="11781817" cy="1569660"/>
          </a:xfrm>
          <a:prstGeom prst="rect">
            <a:avLst/>
          </a:prstGeom>
        </p:spPr>
        <p:txBody>
          <a:bodyPr wrap="square">
            <a:spAutoFit/>
          </a:bodyPr>
          <a:lstStyle/>
          <a:p>
            <a:r>
              <a:rPr lang="en-US" sz="1600" dirty="0"/>
              <a:t>History:  In 1916, Reservoir Park was host to an elaborate event celebrating Indiana’s 100</a:t>
            </a:r>
            <a:r>
              <a:rPr lang="en-US" sz="1600" baseline="30000" dirty="0"/>
              <a:t>th</a:t>
            </a:r>
            <a:r>
              <a:rPr lang="en-US" sz="1600" dirty="0"/>
              <a:t> birthday.  It was known as “the Great Fort Wayne Historical Pageant”.  As part of the event, the largest temporary construction project in the city’s history was completed to hold 14,000 people.  The seating rose from the edge of the lake to the top of the reservoir hill.  The event included over 1,000 costumed participants on the pylon-flanked stage and tickets were fifty cents each.  The event included a visit and talk from President William Howard Taft,  lasted for two weeks and was viewed by an estimated 50,000 people.  </a:t>
            </a:r>
          </a:p>
        </p:txBody>
      </p:sp>
      <p:pic>
        <p:nvPicPr>
          <p:cNvPr id="11" name="Picture 10">
            <a:extLst>
              <a:ext uri="{FF2B5EF4-FFF2-40B4-BE49-F238E27FC236}">
                <a16:creationId xmlns:a16="http://schemas.microsoft.com/office/drawing/2014/main" id="{7D06EDD4-E22B-4F89-B5CF-8170F2EC5B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82" y="2311400"/>
            <a:ext cx="5241753" cy="4179369"/>
          </a:xfrm>
          <a:prstGeom prst="rect">
            <a:avLst/>
          </a:prstGeom>
        </p:spPr>
      </p:pic>
      <p:pic>
        <p:nvPicPr>
          <p:cNvPr id="6" name="Picture 5">
            <a:extLst>
              <a:ext uri="{FF2B5EF4-FFF2-40B4-BE49-F238E27FC236}">
                <a16:creationId xmlns:a16="http://schemas.microsoft.com/office/drawing/2014/main" id="{C2077237-1B7B-43D4-880C-8A5E791D5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199" y="1799242"/>
            <a:ext cx="3801535" cy="4937060"/>
          </a:xfrm>
          <a:prstGeom prst="rect">
            <a:avLst/>
          </a:prstGeom>
        </p:spPr>
      </p:pic>
    </p:spTree>
    <p:extLst>
      <p:ext uri="{BB962C8B-B14F-4D97-AF65-F5344CB8AC3E}">
        <p14:creationId xmlns:p14="http://schemas.microsoft.com/office/powerpoint/2010/main" val="2774414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077237-1B7B-43D4-880C-8A5E791D51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34" y="3107267"/>
            <a:ext cx="5312934" cy="3719053"/>
          </a:xfrm>
          <a:prstGeom prst="rect">
            <a:avLst/>
          </a:prstGeom>
        </p:spPr>
      </p:pic>
      <p:sp>
        <p:nvSpPr>
          <p:cNvPr id="2" name="Title 1">
            <a:extLst>
              <a:ext uri="{FF2B5EF4-FFF2-40B4-BE49-F238E27FC236}">
                <a16:creationId xmlns:a16="http://schemas.microsoft.com/office/drawing/2014/main" id="{92DB0BE9-A7F3-4E9E-B0A9-F6A3625FE618}"/>
              </a:ext>
            </a:extLst>
          </p:cNvPr>
          <p:cNvSpPr>
            <a:spLocks noGrp="1"/>
          </p:cNvSpPr>
          <p:nvPr>
            <p:ph type="title"/>
          </p:nvPr>
        </p:nvSpPr>
        <p:spPr>
          <a:xfrm>
            <a:off x="93132" y="31680"/>
            <a:ext cx="7425267" cy="457023"/>
          </a:xfrm>
        </p:spPr>
        <p:txBody>
          <a:bodyPr>
            <a:normAutofit fontScale="90000"/>
          </a:bodyPr>
          <a:lstStyle/>
          <a:p>
            <a:r>
              <a:rPr lang="en-US" dirty="0"/>
              <a:t>Ivan </a:t>
            </a:r>
            <a:r>
              <a:rPr lang="en-US" dirty="0" err="1"/>
              <a:t>lebamoff</a:t>
            </a:r>
            <a:r>
              <a:rPr lang="en-US" dirty="0"/>
              <a:t> reservoir park</a:t>
            </a:r>
          </a:p>
        </p:txBody>
      </p:sp>
      <p:sp>
        <p:nvSpPr>
          <p:cNvPr id="5" name="Rectangle 4">
            <a:extLst>
              <a:ext uri="{FF2B5EF4-FFF2-40B4-BE49-F238E27FC236}">
                <a16:creationId xmlns:a16="http://schemas.microsoft.com/office/drawing/2014/main" id="{0CBABA16-BBD3-41DA-BCE0-325D406B124F}"/>
              </a:ext>
            </a:extLst>
          </p:cNvPr>
          <p:cNvSpPr/>
          <p:nvPr/>
        </p:nvSpPr>
        <p:spPr>
          <a:xfrm>
            <a:off x="68849" y="427993"/>
            <a:ext cx="11781817" cy="1815882"/>
          </a:xfrm>
          <a:prstGeom prst="rect">
            <a:avLst/>
          </a:prstGeom>
        </p:spPr>
        <p:txBody>
          <a:bodyPr wrap="square">
            <a:spAutoFit/>
          </a:bodyPr>
          <a:lstStyle/>
          <a:p>
            <a:r>
              <a:rPr lang="en-US" sz="1600" dirty="0"/>
              <a:t>The reservoir tank served the city until 1955 when it was retired due to deteriorating condition.  In 1959 the city took bids to completely raze the tank, along with the hill.  However costs to do so were high and the citizens of Fort Wayne protested the removal of the hill. Therefore the tank cap was bulldozed off and the tank was filled in with soil.  </a:t>
            </a:r>
          </a:p>
          <a:p>
            <a:endParaRPr lang="en-US" sz="1600" dirty="0"/>
          </a:p>
          <a:p>
            <a:r>
              <a:rPr lang="en-US" sz="1600" dirty="0"/>
              <a:t>The park was home not only to the reservoir tank, but also to a center island with a bandstand gazebo, a building housing the water pumping equipment, and the city’s first lighted electric water fountain.  All of which have since been removed.</a:t>
            </a:r>
          </a:p>
        </p:txBody>
      </p:sp>
      <p:pic>
        <p:nvPicPr>
          <p:cNvPr id="11" name="Picture 10">
            <a:extLst>
              <a:ext uri="{FF2B5EF4-FFF2-40B4-BE49-F238E27FC236}">
                <a16:creationId xmlns:a16="http://schemas.microsoft.com/office/drawing/2014/main" id="{7D06EDD4-E22B-4F89-B5CF-8170F2EC5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1" y="3198387"/>
            <a:ext cx="5722295" cy="3627934"/>
          </a:xfrm>
          <a:prstGeom prst="rect">
            <a:avLst/>
          </a:prstGeom>
        </p:spPr>
      </p:pic>
      <p:pic>
        <p:nvPicPr>
          <p:cNvPr id="4" name="Picture 3">
            <a:extLst>
              <a:ext uri="{FF2B5EF4-FFF2-40B4-BE49-F238E27FC236}">
                <a16:creationId xmlns:a16="http://schemas.microsoft.com/office/drawing/2014/main" id="{20ABF0B7-C6A6-43EA-BA93-109359E953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8667" y="1954323"/>
            <a:ext cx="4131734" cy="2659803"/>
          </a:xfrm>
          <a:prstGeom prst="rect">
            <a:avLst/>
          </a:prstGeom>
        </p:spPr>
      </p:pic>
    </p:spTree>
    <p:extLst>
      <p:ext uri="{BB962C8B-B14F-4D97-AF65-F5344CB8AC3E}">
        <p14:creationId xmlns:p14="http://schemas.microsoft.com/office/powerpoint/2010/main" val="1624745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B627F-07EB-4773-B09C-14297672993D}"/>
              </a:ext>
            </a:extLst>
          </p:cNvPr>
          <p:cNvSpPr>
            <a:spLocks noGrp="1"/>
          </p:cNvSpPr>
          <p:nvPr>
            <p:ph type="title"/>
          </p:nvPr>
        </p:nvSpPr>
        <p:spPr>
          <a:xfrm>
            <a:off x="184678" y="101600"/>
            <a:ext cx="7968721" cy="457200"/>
          </a:xfrm>
        </p:spPr>
        <p:txBody>
          <a:bodyPr>
            <a:normAutofit fontScale="90000"/>
          </a:bodyPr>
          <a:lstStyle/>
          <a:p>
            <a:r>
              <a:rPr lang="en-US" dirty="0"/>
              <a:t>IVAN LEBAMOFF RESERVOIR PARK - TODAY</a:t>
            </a:r>
          </a:p>
        </p:txBody>
      </p:sp>
      <p:sp>
        <p:nvSpPr>
          <p:cNvPr id="4" name="Text Placeholder 3">
            <a:extLst>
              <a:ext uri="{FF2B5EF4-FFF2-40B4-BE49-F238E27FC236}">
                <a16:creationId xmlns:a16="http://schemas.microsoft.com/office/drawing/2014/main" id="{5AA955B4-DB7B-4436-9650-DBDD4AE2F941}"/>
              </a:ext>
            </a:extLst>
          </p:cNvPr>
          <p:cNvSpPr>
            <a:spLocks noGrp="1"/>
          </p:cNvSpPr>
          <p:nvPr>
            <p:ph type="body" sz="half" idx="2"/>
          </p:nvPr>
        </p:nvSpPr>
        <p:spPr>
          <a:xfrm>
            <a:off x="243944" y="558801"/>
            <a:ext cx="11763377" cy="1549400"/>
          </a:xfrm>
        </p:spPr>
        <p:txBody>
          <a:bodyPr/>
          <a:lstStyle/>
          <a:p>
            <a:r>
              <a:rPr lang="en-US" dirty="0"/>
              <a:t>In 2009, the Park was renamed Ivan </a:t>
            </a:r>
            <a:r>
              <a:rPr lang="en-US" dirty="0" err="1"/>
              <a:t>Lebamoff</a:t>
            </a:r>
            <a:r>
              <a:rPr lang="en-US" dirty="0"/>
              <a:t> Reservoir Park after former Mayor </a:t>
            </a:r>
            <a:r>
              <a:rPr lang="en-US" dirty="0" err="1"/>
              <a:t>Lebamoff</a:t>
            </a:r>
            <a:r>
              <a:rPr lang="en-US" dirty="0"/>
              <a:t> (1972-1975) who was also on the City Park Board. During his tenure, </a:t>
            </a:r>
            <a:r>
              <a:rPr lang="en-US" dirty="0" err="1"/>
              <a:t>Lebamoff</a:t>
            </a:r>
            <a:r>
              <a:rPr lang="en-US" dirty="0"/>
              <a:t> helped find funding to rebuild the deteriorating Reservoir Park in the mid 1970s and transferred the property from City Utilities to the Parks and Recreation Department.  Today the park is a beautiful and active park with basketball courts, a playground, the Cooper Community Youth Center, and of course the scenic pond with two fountains.  </a:t>
            </a:r>
          </a:p>
        </p:txBody>
      </p:sp>
      <p:pic>
        <p:nvPicPr>
          <p:cNvPr id="8" name="Picture 7">
            <a:extLst>
              <a:ext uri="{FF2B5EF4-FFF2-40B4-BE49-F238E27FC236}">
                <a16:creationId xmlns:a16="http://schemas.microsoft.com/office/drawing/2014/main" id="{DCB06D06-886A-4BF2-8154-BBEC5708B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6246" y="2336800"/>
            <a:ext cx="6633900" cy="4419600"/>
          </a:xfrm>
          <a:prstGeom prst="rect">
            <a:avLst/>
          </a:prstGeom>
        </p:spPr>
      </p:pic>
      <p:pic>
        <p:nvPicPr>
          <p:cNvPr id="10" name="Picture 9">
            <a:extLst>
              <a:ext uri="{FF2B5EF4-FFF2-40B4-BE49-F238E27FC236}">
                <a16:creationId xmlns:a16="http://schemas.microsoft.com/office/drawing/2014/main" id="{3B056DDF-B677-4BE6-93BD-388EAA5D6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5372" y="2108201"/>
            <a:ext cx="3851215" cy="1967971"/>
          </a:xfrm>
          <a:prstGeom prst="rect">
            <a:avLst/>
          </a:prstGeom>
        </p:spPr>
      </p:pic>
      <p:pic>
        <p:nvPicPr>
          <p:cNvPr id="12" name="Picture 11">
            <a:extLst>
              <a:ext uri="{FF2B5EF4-FFF2-40B4-BE49-F238E27FC236}">
                <a16:creationId xmlns:a16="http://schemas.microsoft.com/office/drawing/2014/main" id="{8497E721-D6B5-41C8-9D96-AA6C855E01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944" y="2202155"/>
            <a:ext cx="3519055" cy="2344445"/>
          </a:xfrm>
          <a:prstGeom prst="rect">
            <a:avLst/>
          </a:prstGeom>
        </p:spPr>
      </p:pic>
      <p:pic>
        <p:nvPicPr>
          <p:cNvPr id="14" name="Picture 13">
            <a:extLst>
              <a:ext uri="{FF2B5EF4-FFF2-40B4-BE49-F238E27FC236}">
                <a16:creationId xmlns:a16="http://schemas.microsoft.com/office/drawing/2014/main" id="{2EC7AA77-4BCF-48E4-8707-52B95B4050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940" y="4757856"/>
            <a:ext cx="2506133" cy="1879600"/>
          </a:xfrm>
          <a:prstGeom prst="rect">
            <a:avLst/>
          </a:prstGeom>
        </p:spPr>
      </p:pic>
    </p:spTree>
    <p:extLst>
      <p:ext uri="{BB962C8B-B14F-4D97-AF65-F5344CB8AC3E}">
        <p14:creationId xmlns:p14="http://schemas.microsoft.com/office/powerpoint/2010/main" val="3350816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3871F-8396-4C5F-89D7-4585EBEB8553}"/>
              </a:ext>
            </a:extLst>
          </p:cNvPr>
          <p:cNvSpPr>
            <a:spLocks noGrp="1"/>
          </p:cNvSpPr>
          <p:nvPr>
            <p:ph type="title"/>
          </p:nvPr>
        </p:nvSpPr>
        <p:spPr>
          <a:xfrm>
            <a:off x="6434847" y="215000"/>
            <a:ext cx="5652583" cy="650033"/>
          </a:xfrm>
        </p:spPr>
        <p:txBody>
          <a:bodyPr>
            <a:normAutofit/>
          </a:bodyPr>
          <a:lstStyle/>
          <a:p>
            <a:r>
              <a:rPr lang="en-US" dirty="0"/>
              <a:t>John street playlot</a:t>
            </a:r>
          </a:p>
        </p:txBody>
      </p:sp>
      <p:sp>
        <p:nvSpPr>
          <p:cNvPr id="4" name="Text Placeholder 3">
            <a:extLst>
              <a:ext uri="{FF2B5EF4-FFF2-40B4-BE49-F238E27FC236}">
                <a16:creationId xmlns:a16="http://schemas.microsoft.com/office/drawing/2014/main" id="{8CF0DC9F-F47E-4FCA-9111-30049E6F410C}"/>
              </a:ext>
            </a:extLst>
          </p:cNvPr>
          <p:cNvSpPr>
            <a:spLocks noGrp="1"/>
          </p:cNvSpPr>
          <p:nvPr>
            <p:ph type="body" sz="half" idx="2"/>
          </p:nvPr>
        </p:nvSpPr>
        <p:spPr>
          <a:xfrm>
            <a:off x="6530686" y="782250"/>
            <a:ext cx="4505164" cy="377684"/>
          </a:xfrm>
        </p:spPr>
        <p:txBody>
          <a:bodyPr/>
          <a:lstStyle/>
          <a:p>
            <a:r>
              <a:rPr lang="en-US" dirty="0"/>
              <a:t>2500 John Street</a:t>
            </a:r>
          </a:p>
        </p:txBody>
      </p:sp>
      <p:pic>
        <p:nvPicPr>
          <p:cNvPr id="8" name="Picture 7">
            <a:extLst>
              <a:ext uri="{FF2B5EF4-FFF2-40B4-BE49-F238E27FC236}">
                <a16:creationId xmlns:a16="http://schemas.microsoft.com/office/drawing/2014/main" id="{C1A23F2A-53CC-44ED-B83A-E7421340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42" y="105923"/>
            <a:ext cx="6108448" cy="6595353"/>
          </a:xfrm>
          <a:prstGeom prst="rect">
            <a:avLst/>
          </a:prstGeom>
        </p:spPr>
      </p:pic>
      <p:cxnSp>
        <p:nvCxnSpPr>
          <p:cNvPr id="19" name="Straight Arrow Connector 18">
            <a:extLst>
              <a:ext uri="{FF2B5EF4-FFF2-40B4-BE49-F238E27FC236}">
                <a16:creationId xmlns:a16="http://schemas.microsoft.com/office/drawing/2014/main" id="{E40FDC3E-8737-4D27-8880-DD9F537FA14C}"/>
              </a:ext>
            </a:extLst>
          </p:cNvPr>
          <p:cNvCxnSpPr>
            <a:cxnSpLocks/>
            <a:stCxn id="4" idx="1"/>
          </p:cNvCxnSpPr>
          <p:nvPr/>
        </p:nvCxnSpPr>
        <p:spPr>
          <a:xfrm flipH="1">
            <a:off x="3623733" y="971092"/>
            <a:ext cx="2906953" cy="2339375"/>
          </a:xfrm>
          <a:prstGeom prst="straightConnector1">
            <a:avLst/>
          </a:prstGeom>
          <a:ln w="44450">
            <a:solidFill>
              <a:schemeClr val="accent4"/>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3D0C117-4A3A-45A6-854D-EE20E6C3DC1E}"/>
              </a:ext>
            </a:extLst>
          </p:cNvPr>
          <p:cNvSpPr/>
          <p:nvPr/>
        </p:nvSpPr>
        <p:spPr>
          <a:xfrm>
            <a:off x="3417054" y="3171753"/>
            <a:ext cx="413357" cy="375781"/>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500426-0038-40DD-A8CF-287E3C38C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365" y="2306214"/>
            <a:ext cx="5098133" cy="4336786"/>
          </a:xfrm>
          <a:prstGeom prst="rect">
            <a:avLst/>
          </a:prstGeom>
        </p:spPr>
      </p:pic>
    </p:spTree>
    <p:extLst>
      <p:ext uri="{BB962C8B-B14F-4D97-AF65-F5344CB8AC3E}">
        <p14:creationId xmlns:p14="http://schemas.microsoft.com/office/powerpoint/2010/main" val="685946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66B5-1B27-4146-9FF7-B07021967040}"/>
              </a:ext>
            </a:extLst>
          </p:cNvPr>
          <p:cNvSpPr>
            <a:spLocks noGrp="1"/>
          </p:cNvSpPr>
          <p:nvPr>
            <p:ph type="title"/>
          </p:nvPr>
        </p:nvSpPr>
        <p:spPr>
          <a:xfrm>
            <a:off x="174913" y="119916"/>
            <a:ext cx="5577016" cy="584718"/>
          </a:xfrm>
        </p:spPr>
        <p:txBody>
          <a:bodyPr>
            <a:normAutofit/>
          </a:bodyPr>
          <a:lstStyle/>
          <a:p>
            <a:r>
              <a:rPr lang="en-US" sz="2400" dirty="0"/>
              <a:t>John street playlot</a:t>
            </a:r>
          </a:p>
        </p:txBody>
      </p:sp>
      <p:sp>
        <p:nvSpPr>
          <p:cNvPr id="4" name="Text Placeholder 3">
            <a:extLst>
              <a:ext uri="{FF2B5EF4-FFF2-40B4-BE49-F238E27FC236}">
                <a16:creationId xmlns:a16="http://schemas.microsoft.com/office/drawing/2014/main" id="{49A09799-31EC-4C1A-A372-754969A4A597}"/>
              </a:ext>
            </a:extLst>
          </p:cNvPr>
          <p:cNvSpPr>
            <a:spLocks noGrp="1"/>
          </p:cNvSpPr>
          <p:nvPr>
            <p:ph type="body" sz="half" idx="2"/>
          </p:nvPr>
        </p:nvSpPr>
        <p:spPr>
          <a:xfrm>
            <a:off x="8829321" y="0"/>
            <a:ext cx="2952750" cy="824550"/>
          </a:xfrm>
        </p:spPr>
        <p:txBody>
          <a:bodyPr/>
          <a:lstStyle/>
          <a:p>
            <a:r>
              <a:rPr lang="en-US" dirty="0"/>
              <a:t>Since 1975</a:t>
            </a:r>
          </a:p>
          <a:p>
            <a:r>
              <a:rPr lang="en-US" dirty="0"/>
              <a:t>Size in Acres: .17</a:t>
            </a:r>
          </a:p>
        </p:txBody>
      </p:sp>
      <p:sp>
        <p:nvSpPr>
          <p:cNvPr id="3" name="TextBox 2">
            <a:extLst>
              <a:ext uri="{FF2B5EF4-FFF2-40B4-BE49-F238E27FC236}">
                <a16:creationId xmlns:a16="http://schemas.microsoft.com/office/drawing/2014/main" id="{097C4BE8-95F6-41B4-B8B4-4011E143CA41}"/>
              </a:ext>
            </a:extLst>
          </p:cNvPr>
          <p:cNvSpPr txBox="1"/>
          <p:nvPr/>
        </p:nvSpPr>
        <p:spPr>
          <a:xfrm>
            <a:off x="258938" y="1079504"/>
            <a:ext cx="11523133" cy="1200329"/>
          </a:xfrm>
          <a:prstGeom prst="rect">
            <a:avLst/>
          </a:prstGeom>
          <a:noFill/>
        </p:spPr>
        <p:txBody>
          <a:bodyPr wrap="square" rtlCol="0">
            <a:spAutoFit/>
          </a:bodyPr>
          <a:lstStyle/>
          <a:p>
            <a:r>
              <a:rPr lang="en-US" dirty="0" err="1"/>
              <a:t>History:John</a:t>
            </a:r>
            <a:r>
              <a:rPr lang="en-US" dirty="0"/>
              <a:t> Street Park was privately owned by Sheldon Hine who sold it to Robert Musser for “one dollar and other valuable consideration.” The Parks and Recreation Department then purchased this land in 1975 from Mr. Musser and converted it into John Street Park.</a:t>
            </a:r>
          </a:p>
          <a:p>
            <a:r>
              <a:rPr lang="en-US" dirty="0"/>
              <a:t>This park features a playset with multiple slides, swing set and climber.</a:t>
            </a:r>
          </a:p>
        </p:txBody>
      </p:sp>
      <p:pic>
        <p:nvPicPr>
          <p:cNvPr id="7" name="Picture 6">
            <a:extLst>
              <a:ext uri="{FF2B5EF4-FFF2-40B4-BE49-F238E27FC236}">
                <a16:creationId xmlns:a16="http://schemas.microsoft.com/office/drawing/2014/main" id="{D33EBE99-3F51-4E12-9C3D-1FF376320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04" y="2534787"/>
            <a:ext cx="4827058" cy="3929649"/>
          </a:xfrm>
          <a:prstGeom prst="rect">
            <a:avLst/>
          </a:prstGeom>
        </p:spPr>
      </p:pic>
      <p:pic>
        <p:nvPicPr>
          <p:cNvPr id="6" name="Picture 5">
            <a:extLst>
              <a:ext uri="{FF2B5EF4-FFF2-40B4-BE49-F238E27FC236}">
                <a16:creationId xmlns:a16="http://schemas.microsoft.com/office/drawing/2014/main" id="{FD86D63A-4F1D-4571-A690-4A623E096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921136"/>
            <a:ext cx="5943600" cy="3543300"/>
          </a:xfrm>
          <a:prstGeom prst="rect">
            <a:avLst/>
          </a:prstGeom>
        </p:spPr>
      </p:pic>
    </p:spTree>
    <p:extLst>
      <p:ext uri="{BB962C8B-B14F-4D97-AF65-F5344CB8AC3E}">
        <p14:creationId xmlns:p14="http://schemas.microsoft.com/office/powerpoint/2010/main" val="1265610137"/>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219572</TotalTime>
  <Words>785</Words>
  <Application>Microsoft Office PowerPoint</Application>
  <PresentationFormat>Widescreen</PresentationFormat>
  <Paragraphs>44</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Century Gothic</vt:lpstr>
      <vt:lpstr>Wingdings 3</vt:lpstr>
      <vt:lpstr>Slice</vt:lpstr>
      <vt:lpstr>Fort Wayne Board Of Park Commissioners</vt:lpstr>
      <vt:lpstr>Ivan lebamoff reservoir  park</vt:lpstr>
      <vt:lpstr>Ivan lebamoff reservoir park</vt:lpstr>
      <vt:lpstr>IVAN LEBAMOFF RESERVOIR park</vt:lpstr>
      <vt:lpstr>Ivan Lebamoff Reservoir park</vt:lpstr>
      <vt:lpstr>Ivan lebamoff reservoir park</vt:lpstr>
      <vt:lpstr>IVAN LEBAMOFF RESERVOIR PARK - TODAY</vt:lpstr>
      <vt:lpstr>John street playlot</vt:lpstr>
      <vt:lpstr>John street playlot</vt:lpstr>
      <vt:lpstr>PowerPoint Presentation</vt:lpstr>
      <vt:lpstr>Mccormick park</vt:lpstr>
      <vt:lpstr>mccormick park</vt:lpstr>
      <vt:lpstr>McCORMICK PARK </vt:lpstr>
      <vt:lpstr>McCORMICK PARK TODAY </vt:lpstr>
      <vt:lpstr>Much more to 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Schuhmacher</dc:creator>
  <cp:lastModifiedBy>Kathy Pargmann</cp:lastModifiedBy>
  <cp:revision>293</cp:revision>
  <cp:lastPrinted>2022-02-23T19:42:42Z</cp:lastPrinted>
  <dcterms:created xsi:type="dcterms:W3CDTF">2022-01-20T14:23:15Z</dcterms:created>
  <dcterms:modified xsi:type="dcterms:W3CDTF">2022-11-21T16:13:39Z</dcterms:modified>
</cp:coreProperties>
</file>