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7" r:id="rId1"/>
  </p:sldMasterIdLst>
  <p:notesMasterIdLst>
    <p:notesMasterId r:id="rId29"/>
  </p:notesMasterIdLst>
  <p:handoutMasterIdLst>
    <p:handoutMasterId r:id="rId30"/>
  </p:handoutMasterIdLst>
  <p:sldIdLst>
    <p:sldId id="262" r:id="rId2"/>
    <p:sldId id="372" r:id="rId3"/>
    <p:sldId id="497" r:id="rId4"/>
    <p:sldId id="480" r:id="rId5"/>
    <p:sldId id="481" r:id="rId6"/>
    <p:sldId id="484" r:id="rId7"/>
    <p:sldId id="483" r:id="rId8"/>
    <p:sldId id="486" r:id="rId9"/>
    <p:sldId id="487" r:id="rId10"/>
    <p:sldId id="488" r:id="rId11"/>
    <p:sldId id="490" r:id="rId12"/>
    <p:sldId id="491" r:id="rId13"/>
    <p:sldId id="492" r:id="rId14"/>
    <p:sldId id="493" r:id="rId15"/>
    <p:sldId id="494" r:id="rId16"/>
    <p:sldId id="495" r:id="rId17"/>
    <p:sldId id="479" r:id="rId18"/>
    <p:sldId id="498" r:id="rId19"/>
    <p:sldId id="482" r:id="rId20"/>
    <p:sldId id="496" r:id="rId21"/>
    <p:sldId id="489" r:id="rId22"/>
    <p:sldId id="485" r:id="rId23"/>
    <p:sldId id="499" r:id="rId24"/>
    <p:sldId id="500" r:id="rId25"/>
    <p:sldId id="501" r:id="rId26"/>
    <p:sldId id="502" r:id="rId27"/>
    <p:sldId id="478" r:id="rId2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681" autoAdjust="0"/>
    <p:restoredTop sz="94400" autoAdjust="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47" tIns="46573" rIns="93147" bIns="46573" numCol="1" anchor="t" anchorCtr="0" compatLnSpc="1">
            <a:prstTxWarp prst="textNoShape">
              <a:avLst/>
            </a:prstTxWarp>
          </a:bodyPr>
          <a:lstStyle>
            <a:lvl1pPr defTabSz="931553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47" tIns="46573" rIns="93147" bIns="46573" numCol="1" anchor="t" anchorCtr="0" compatLnSpc="1">
            <a:prstTxWarp prst="textNoShape">
              <a:avLst/>
            </a:prstTxWarp>
          </a:bodyPr>
          <a:lstStyle>
            <a:lvl1pPr algn="r" defTabSz="931553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47" tIns="46573" rIns="93147" bIns="46573" numCol="1" anchor="b" anchorCtr="0" compatLnSpc="1">
            <a:prstTxWarp prst="textNoShape">
              <a:avLst/>
            </a:prstTxWarp>
          </a:bodyPr>
          <a:lstStyle>
            <a:lvl1pPr defTabSz="931553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47" tIns="46573" rIns="93147" bIns="46573" numCol="1" anchor="b" anchorCtr="0" compatLnSpc="1">
            <a:prstTxWarp prst="textNoShape">
              <a:avLst/>
            </a:prstTxWarp>
          </a:bodyPr>
          <a:lstStyle>
            <a:lvl1pPr algn="r" defTabSz="931553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CB6F6BF-0146-424B-AEBC-641B4E4D8C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411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4" rIns="91410" bIns="4570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4" rIns="91410" bIns="4570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8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4" rIns="91410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8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4" rIns="91410" bIns="4570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4" rIns="91410" bIns="4570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97877E9-76E1-48C1-B02F-0FE9188919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785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0007" indent="-283407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39925" indent="-226725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98100" indent="-226725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4700" indent="-226725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08151" indent="-226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61602" indent="-226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15053" indent="-226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68504" indent="-226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fld id="{AE168403-E658-48C5-84FC-BA80F9C142C6}" type="slidenum">
              <a:rPr lang="en-US" altLang="en-US" smtClean="0">
                <a:latin typeface="Arial" charset="0"/>
              </a:rPr>
              <a:pPr eaLnBrk="1" hangingPunct="1">
                <a:defRPr/>
              </a:pPr>
              <a:t>1</a:t>
            </a:fld>
            <a:endParaRPr lang="en-US" altLang="en-US" smtClean="0">
              <a:latin typeface="Arial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30BD6-31C1-409B-8E94-404D91897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25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5FCBA-FBF6-47A0-AA9F-520C1D8E1B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09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324E4-24EC-4222-B508-D2AF842BF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70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4453A-B69E-424D-9074-43BCE89A6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26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B1DD5-849D-4C38-B5D1-50FE0A5D7B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839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6FFA2-9E85-4E1C-A7C8-7CF03D4338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26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B521D-F502-41D8-8879-EE7478464D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4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EB372-43CF-42CF-8934-FD4411EA50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49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A4938-E2EF-42D7-89AC-2343DA1074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72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C96C3-9CD3-4040-9C6C-5DDE9F8FBB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2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90A31-FA4F-4BD6-AAF3-B6AD7253D6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72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  <a:latin typeface="Tahoma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  <a:latin typeface="Tahoma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  <a:latin typeface="Tahoma" charset="0"/>
                <a:cs typeface="+mn-cs"/>
              </a:defRPr>
            </a:lvl1pPr>
          </a:lstStyle>
          <a:p>
            <a:pPr>
              <a:defRPr/>
            </a:pPr>
            <a:fld id="{A09F998A-FB8A-4BB7-8F34-B6F4628054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92" r:id="rId1"/>
    <p:sldLayoutId id="2147484384" r:id="rId2"/>
    <p:sldLayoutId id="2147484393" r:id="rId3"/>
    <p:sldLayoutId id="2147484385" r:id="rId4"/>
    <p:sldLayoutId id="2147484394" r:id="rId5"/>
    <p:sldLayoutId id="2147484386" r:id="rId6"/>
    <p:sldLayoutId id="2147484387" r:id="rId7"/>
    <p:sldLayoutId id="2147484388" r:id="rId8"/>
    <p:sldLayoutId id="2147484389" r:id="rId9"/>
    <p:sldLayoutId id="2147484390" r:id="rId10"/>
    <p:sldLayoutId id="214748439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457200" y="4800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800" b="1" dirty="0" smtClean="0">
                <a:solidFill>
                  <a:schemeClr val="bg1"/>
                </a:solidFill>
                <a:latin typeface="Calibri" panose="020F0502020204030204" pitchFamily="34" charset="0"/>
                <a:cs typeface="+mn-cs"/>
              </a:rPr>
              <a:t>2020 P</a:t>
            </a:r>
            <a:r>
              <a:rPr lang="en-U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+mn-cs"/>
              </a:rPr>
              <a:t>ROJECT</a:t>
            </a:r>
            <a:r>
              <a:rPr lang="en-US" sz="4400" b="1" dirty="0" smtClean="0">
                <a:solidFill>
                  <a:schemeClr val="bg1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Calibri" panose="020F0502020204030204" pitchFamily="34" charset="0"/>
                <a:cs typeface="+mn-cs"/>
              </a:rPr>
              <a:t>U</a:t>
            </a:r>
            <a:r>
              <a:rPr lang="en-U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+mn-cs"/>
              </a:rPr>
              <a:t>PDATE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5124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053C0450-254F-4AE6-ACDA-C51D9BD77D32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</a:t>
            </a:fld>
            <a:endParaRPr lang="en-US" altLang="en-US" sz="1200" dirty="0" smtClean="0">
              <a:latin typeface="Tahoma" pitchFamily="34" charset="0"/>
            </a:endParaRPr>
          </a:p>
        </p:txBody>
      </p:sp>
      <p:pic>
        <p:nvPicPr>
          <p:cNvPr id="2" name="Picture 5" descr="L:\PAS\Logos\Parks Color Logo JPE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737" y="1295400"/>
            <a:ext cx="3062263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10</a:t>
            </a:fld>
            <a:endParaRPr lang="en-US" altLang="en-US" sz="1200" dirty="0" smtClean="0">
              <a:latin typeface="Tahoma" pitchFamily="34" charset="0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334000"/>
            <a:ext cx="8686800" cy="8382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Trebuchet MS" pitchFamily="34" charset="0"/>
              </a:rPr>
              <a:t>McMillen Basketball Courts</a:t>
            </a:r>
            <a:endParaRPr altLang="en-US" sz="3600" dirty="0" smtClean="0">
              <a:solidFill>
                <a:schemeClr val="bg1"/>
              </a:solidFill>
              <a:latin typeface="Calibri" panose="020F0502020204030204" pitchFamily="34" charset="0"/>
              <a:cs typeface="Trebuchet MS" pitchFamily="34" charset="0"/>
            </a:endParaRPr>
          </a:p>
        </p:txBody>
      </p:sp>
      <p:pic>
        <p:nvPicPr>
          <p:cNvPr id="9218" name="Picture 2" descr="L:\PAS\Presentations\Annual Meeting\2020 Project Photos\Reduced Size Images\JPEG\McMillen Courts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2" y="1302543"/>
            <a:ext cx="5476875" cy="410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1424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11</a:t>
            </a:fld>
            <a:endParaRPr lang="en-US" altLang="en-US" sz="1200" dirty="0" smtClean="0">
              <a:latin typeface="Tahoma" pitchFamily="34" charset="0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334000"/>
            <a:ext cx="8686800" cy="8382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Trebuchet MS" pitchFamily="34" charset="0"/>
              </a:rPr>
              <a:t>Northside Ball Diamond Fence</a:t>
            </a:r>
            <a:endParaRPr altLang="en-US" sz="3600" dirty="0" smtClean="0">
              <a:solidFill>
                <a:schemeClr val="bg1"/>
              </a:solidFill>
              <a:latin typeface="Calibri" panose="020F0502020204030204" pitchFamily="34" charset="0"/>
              <a:cs typeface="Trebuchet MS" pitchFamily="34" charset="0"/>
            </a:endParaRPr>
          </a:p>
        </p:txBody>
      </p:sp>
      <p:pic>
        <p:nvPicPr>
          <p:cNvPr id="1026" name="Picture 2" descr="L:\PAS\Presentations\Annual Meeting\2020 Project Photos\Reduced Size Images\JPEG\Northside Ball Diamond Fence Replacement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966" y="1136650"/>
            <a:ext cx="5698067" cy="427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0317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12</a:t>
            </a:fld>
            <a:endParaRPr lang="en-US" altLang="en-US" sz="1200" dirty="0" smtClean="0">
              <a:latin typeface="Tahoma" pitchFamily="34" charset="0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334000"/>
            <a:ext cx="8686800" cy="8382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Trebuchet MS" pitchFamily="34" charset="0"/>
              </a:rPr>
              <a:t>Aquatics Site Improvements – Northside &amp; McMillen</a:t>
            </a:r>
            <a:endParaRPr altLang="en-US" sz="3600" dirty="0" smtClean="0">
              <a:solidFill>
                <a:schemeClr val="bg1"/>
              </a:solidFill>
              <a:latin typeface="Calibri" panose="020F0502020204030204" pitchFamily="34" charset="0"/>
              <a:cs typeface="Trebuchet MS" pitchFamily="34" charset="0"/>
            </a:endParaRPr>
          </a:p>
        </p:txBody>
      </p:sp>
      <p:pic>
        <p:nvPicPr>
          <p:cNvPr id="2051" name="Picture 3" descr="L:\PAS\Presentations\Annual Meeting\2020 Project Photos\Reduced Size Images\JPEG\Northside Pool Project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0574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L:\PAS\Presentations\Annual Meeting\2020 Project Photos\Reduced Size Images\JPEG\Northside Poo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" y="4583668"/>
            <a:ext cx="127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Completed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0" y="1676400"/>
            <a:ext cx="1272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Demolition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776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13</a:t>
            </a:fld>
            <a:endParaRPr lang="en-US" altLang="en-US" sz="1200" dirty="0" smtClean="0">
              <a:latin typeface="Tahoma" pitchFamily="34" charset="0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334000"/>
            <a:ext cx="8686800" cy="8382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Trebuchet MS" pitchFamily="34" charset="0"/>
              </a:rPr>
              <a:t>Promenade Playground Additions</a:t>
            </a:r>
            <a:endParaRPr altLang="en-US" sz="3600" dirty="0" smtClean="0">
              <a:solidFill>
                <a:schemeClr val="bg1"/>
              </a:solidFill>
              <a:latin typeface="Calibri" panose="020F0502020204030204" pitchFamily="34" charset="0"/>
              <a:cs typeface="Trebuchet MS" pitchFamily="34" charset="0"/>
            </a:endParaRPr>
          </a:p>
        </p:txBody>
      </p:sp>
      <p:pic>
        <p:nvPicPr>
          <p:cNvPr id="3074" name="Picture 2" descr="L:\PAS\Presentations\Annual Meeting\2020 Project Photos\Reduced Size Images\JPEG\Promenade Play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233" y="1219200"/>
            <a:ext cx="5579533" cy="418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6893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14</a:t>
            </a:fld>
            <a:endParaRPr lang="en-US" altLang="en-US" sz="1200" dirty="0" smtClean="0">
              <a:latin typeface="Tahoma" pitchFamily="34" charset="0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334000"/>
            <a:ext cx="8686800" cy="8382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Trebuchet MS" pitchFamily="34" charset="0"/>
              </a:rPr>
              <a:t>Promenade Storage Addition</a:t>
            </a:r>
            <a:endParaRPr altLang="en-US" sz="3600" dirty="0" smtClean="0">
              <a:solidFill>
                <a:schemeClr val="bg1"/>
              </a:solidFill>
              <a:latin typeface="Calibri" panose="020F0502020204030204" pitchFamily="34" charset="0"/>
              <a:cs typeface="Trebuchet MS" pitchFamily="34" charset="0"/>
            </a:endParaRPr>
          </a:p>
        </p:txBody>
      </p:sp>
      <p:pic>
        <p:nvPicPr>
          <p:cNvPr id="4098" name="Picture 2" descr="L:\PAS\Presentations\Annual Meeting\2020 Project Photos\Reduced Size Images\JPEG\Promenade Storage Build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71762"/>
            <a:ext cx="5599112" cy="419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2820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15</a:t>
            </a:fld>
            <a:endParaRPr lang="en-US" altLang="en-US" sz="1200" dirty="0" smtClean="0">
              <a:latin typeface="Tahoma" pitchFamily="34" charset="0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334000"/>
            <a:ext cx="8686800" cy="8382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Trebuchet MS" pitchFamily="34" charset="0"/>
              </a:rPr>
              <a:t>Sears Pavilion Roof Project</a:t>
            </a:r>
            <a:endParaRPr altLang="en-US" sz="3600" dirty="0" smtClean="0">
              <a:solidFill>
                <a:schemeClr val="bg1"/>
              </a:solidFill>
              <a:latin typeface="Calibri" panose="020F0502020204030204" pitchFamily="34" charset="0"/>
              <a:cs typeface="Trebuchet MS" pitchFamily="34" charset="0"/>
            </a:endParaRPr>
          </a:p>
        </p:txBody>
      </p:sp>
      <p:pic>
        <p:nvPicPr>
          <p:cNvPr id="5122" name="Picture 2" descr="L:\PAS\Presentations\Annual Meeting\2020 Project Photos\Reduced Size Images\JPEG\Sears Pavilion Roo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81100"/>
            <a:ext cx="574040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805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16</a:t>
            </a:fld>
            <a:endParaRPr lang="en-US" altLang="en-US" sz="1200" dirty="0" smtClean="0">
              <a:latin typeface="Tahoma" pitchFamily="34" charset="0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334000"/>
            <a:ext cx="8686800" cy="8382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Trebuchet MS" pitchFamily="34" charset="0"/>
              </a:rPr>
              <a:t>Golf Clubhouse Exterior Improvements Foster &amp; Shoaff</a:t>
            </a:r>
            <a:endParaRPr altLang="en-US" sz="3600" dirty="0" smtClean="0">
              <a:solidFill>
                <a:schemeClr val="bg1"/>
              </a:solidFill>
              <a:latin typeface="Calibri" panose="020F0502020204030204" pitchFamily="34" charset="0"/>
              <a:cs typeface="Trebuchet MS" pitchFamily="34" charset="0"/>
            </a:endParaRPr>
          </a:p>
        </p:txBody>
      </p:sp>
      <p:pic>
        <p:nvPicPr>
          <p:cNvPr id="1026" name="Picture 2" descr="L:\PAS\Presentations\Annual Meeting\2020 Project Photos\Reduced Size Images\JPEG\IMG_73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09800"/>
            <a:ext cx="4552779" cy="341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:\Active-Projects\220005 Foster Pro Shop Improvements\Photos\10-04-2020 Photos\20201014_1152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4547923" cy="341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4934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17</a:t>
            </a:fld>
            <a:endParaRPr lang="en-US" altLang="en-US" sz="1200" dirty="0" smtClean="0">
              <a:latin typeface="Tahoma" pitchFamily="34" charset="0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334000"/>
            <a:ext cx="8686800" cy="8382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alt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Trebuchet MS" pitchFamily="34" charset="0"/>
              </a:rPr>
              <a:t>Salomon Farm Covered Bridge</a:t>
            </a:r>
          </a:p>
        </p:txBody>
      </p:sp>
      <p:pic>
        <p:nvPicPr>
          <p:cNvPr id="2050" name="Picture 2" descr="L:\PAS\Presentations\Annual Meeting\2020 Project Photos\Salomon Bridge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92629"/>
            <a:ext cx="6248400" cy="468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6614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18</a:t>
            </a:fld>
            <a:endParaRPr lang="en-US" altLang="en-US" sz="1200" dirty="0" smtClean="0">
              <a:latin typeface="Tahoma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104900" y="2819400"/>
            <a:ext cx="6896100" cy="959534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IN-PROGRESS P</a:t>
            </a:r>
            <a:r>
              <a:rPr lang="en-US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ROJECTS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0875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19</a:t>
            </a:fld>
            <a:endParaRPr lang="en-US" altLang="en-US" sz="1200" dirty="0" smtClean="0">
              <a:latin typeface="Tahoma" pitchFamily="34" charset="0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334000"/>
            <a:ext cx="8686800" cy="8382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alt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Trebuchet MS" pitchFamily="34" charset="0"/>
              </a:rPr>
              <a:t>Buckner Park New Trail</a:t>
            </a:r>
          </a:p>
        </p:txBody>
      </p:sp>
      <p:pic>
        <p:nvPicPr>
          <p:cNvPr id="9218" name="Picture 2" descr="L:\PAS\Presentations\Annual Meeting\2020 Project Photos\Reduced Size Images\JPEG\Buckner Trail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988590"/>
            <a:ext cx="3341129" cy="250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L:\PAS\Presentations\Annual Meeting\2020 Project Photos\Reduced Size Images\JPEG\Buckner Trail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9" y="1107654"/>
            <a:ext cx="3297953" cy="247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L:\PAS\Presentations\Annual Meeting\2020 Project Photos\Reduced Size Images\JPEG\Buckner Trail Ma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107655"/>
            <a:ext cx="2895305" cy="435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4040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</a:t>
            </a:fld>
            <a:endParaRPr lang="en-US" altLang="en-US" sz="1200" dirty="0" smtClean="0">
              <a:latin typeface="Tahoma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104900" y="2819400"/>
            <a:ext cx="6896100" cy="959534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C</a:t>
            </a:r>
            <a:r>
              <a:rPr lang="en-US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OMPLETED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P</a:t>
            </a:r>
            <a:r>
              <a:rPr lang="en-US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ROJECTS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20</a:t>
            </a:fld>
            <a:endParaRPr lang="en-US" altLang="en-US" sz="1200" dirty="0" smtClean="0">
              <a:latin typeface="Tahoma" pitchFamily="34" charset="0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334000"/>
            <a:ext cx="8686800" cy="8382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Trebuchet MS" pitchFamily="34" charset="0"/>
              </a:rPr>
              <a:t>Wells Street Bridge Truss Renovation </a:t>
            </a:r>
            <a:endParaRPr altLang="en-US" sz="3600" dirty="0" smtClean="0">
              <a:solidFill>
                <a:schemeClr val="bg1"/>
              </a:solidFill>
              <a:latin typeface="Calibri" panose="020F0502020204030204" pitchFamily="34" charset="0"/>
              <a:cs typeface="Trebuchet MS" pitchFamily="34" charset="0"/>
            </a:endParaRPr>
          </a:p>
        </p:txBody>
      </p:sp>
      <p:pic>
        <p:nvPicPr>
          <p:cNvPr id="8195" name="Picture 3" descr="L:\Active-Projects\220053 Wells Bridge Truss Renovation\Wells St Bridge\Wells St Bridge Imp\Wells St Bridge Photos\Used Photos\IMG_06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960" y="2362200"/>
            <a:ext cx="4124366" cy="309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L:\Active-Projects\220053 Wells Bridge Truss Renovation\Wells St Bridge\Wells St Bridge Imp\Wells St Bridge Photos\Used Photos\IMG_06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066800"/>
            <a:ext cx="4724400" cy="354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8848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21</a:t>
            </a:fld>
            <a:endParaRPr lang="en-US" altLang="en-US" sz="1200" dirty="0" smtClean="0">
              <a:latin typeface="Tahoma" pitchFamily="34" charset="0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334000"/>
            <a:ext cx="8686800" cy="8382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Trebuchet MS" pitchFamily="34" charset="0"/>
              </a:rPr>
              <a:t>McMillen Golf Course Drainage</a:t>
            </a:r>
            <a:endParaRPr altLang="en-US" sz="3600" dirty="0" smtClean="0">
              <a:solidFill>
                <a:schemeClr val="bg1"/>
              </a:solidFill>
              <a:latin typeface="Calibri" panose="020F0502020204030204" pitchFamily="34" charset="0"/>
              <a:cs typeface="Trebuchet MS" pitchFamily="34" charset="0"/>
            </a:endParaRPr>
          </a:p>
        </p:txBody>
      </p:sp>
      <p:pic>
        <p:nvPicPr>
          <p:cNvPr id="10243" name="Picture 3" descr="L:\PAS\Presentations\Annual Meeting\2020 Project Photos\Reduced Size Images\JPEG\McMillen Golf Drainage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268" y="1530351"/>
            <a:ext cx="3750732" cy="281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L:\PAS\Presentations\Annual Meeting\2020 Project Photos\Reduced Size Images\JPEG\McMillen Golf Drain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805433"/>
            <a:ext cx="2802468" cy="373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L:\PAS\Presentations\Annual Meeting\2020 Project Photos\Reduced Size Images\JPEG\McMillen Golf Drainage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92201"/>
            <a:ext cx="2667000" cy="355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2462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22</a:t>
            </a:fld>
            <a:endParaRPr lang="en-US" altLang="en-US" sz="1200" dirty="0" smtClean="0">
              <a:latin typeface="Tahoma" pitchFamily="34" charset="0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334000"/>
            <a:ext cx="8686800" cy="8382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Trebuchet MS" pitchFamily="34" charset="0"/>
              </a:rPr>
              <a:t>Paving Projects</a:t>
            </a:r>
            <a:endParaRPr altLang="en-US" sz="3600" dirty="0" smtClean="0">
              <a:solidFill>
                <a:schemeClr val="bg1"/>
              </a:solidFill>
              <a:latin typeface="Calibri" panose="020F0502020204030204" pitchFamily="34" charset="0"/>
              <a:cs typeface="Trebuchet MS" pitchFamily="34" charset="0"/>
            </a:endParaRPr>
          </a:p>
        </p:txBody>
      </p:sp>
      <p:pic>
        <p:nvPicPr>
          <p:cNvPr id="6147" name="Picture 3" descr="L:\PAS\Presentations\Annual Meeting\2020 Project Photos\Reduced Size Images\JPEG\Northside Drivewa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686050"/>
            <a:ext cx="3714750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L:\PAS\Presentations\Annual Meeting\2020 Project Photos\Reduced Size Images\JPEG\Johnny Appleseed Pav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316537"/>
            <a:ext cx="3556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16275" y="1981200"/>
            <a:ext cx="1813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Johnny Appleseed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46286" y="5410200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Northside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170" name="Picture 2" descr="L:\PAS\Presentations\Annual Meeting\2020 Project Photos\Reduced Size Images\JPEG\Tillman Park Pav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3547034" cy="266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8600" y="3745468"/>
            <a:ext cx="923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Tillman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5290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23</a:t>
            </a:fld>
            <a:endParaRPr lang="en-US" altLang="en-US" sz="1200" dirty="0" smtClean="0">
              <a:latin typeface="Tahoma" pitchFamily="34" charset="0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334000"/>
            <a:ext cx="8686800" cy="8382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Trebuchet MS" pitchFamily="34" charset="0"/>
              </a:rPr>
              <a:t>Sidewalk Improvements</a:t>
            </a:r>
            <a:endParaRPr altLang="en-US" sz="3600" dirty="0" smtClean="0">
              <a:solidFill>
                <a:schemeClr val="bg1"/>
              </a:solidFill>
              <a:latin typeface="Calibri" panose="020F0502020204030204" pitchFamily="34" charset="0"/>
              <a:cs typeface="Trebuchet MS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6537" y="1688068"/>
            <a:ext cx="106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Lakeside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4648200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Northside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 descr="L:\PAS\Presentations\Annual Meeting\2020 Project Photos\Reduced Size Images\JPEG\DSCN68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4674875" cy="350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:\PAS\Presentations\Annual Meeting\2020 Project Photos\Reduced Size Images\JPEG\DSCN68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30968"/>
            <a:ext cx="418465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3452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24</a:t>
            </a:fld>
            <a:endParaRPr lang="en-US" altLang="en-US" sz="1200" dirty="0" smtClean="0">
              <a:latin typeface="Tahoma" pitchFamily="34" charset="0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334000"/>
            <a:ext cx="8686800" cy="8382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Trebuchet MS" pitchFamily="34" charset="0"/>
              </a:rPr>
              <a:t>McMillen Pavilion Exterior Renovation</a:t>
            </a:r>
            <a:endParaRPr altLang="en-US" sz="3600" dirty="0" smtClean="0">
              <a:solidFill>
                <a:schemeClr val="bg1"/>
              </a:solidFill>
              <a:latin typeface="Calibri" panose="020F0502020204030204" pitchFamily="34" charset="0"/>
              <a:cs typeface="Trebuchet MS" pitchFamily="34" charset="0"/>
            </a:endParaRPr>
          </a:p>
        </p:txBody>
      </p:sp>
      <p:pic>
        <p:nvPicPr>
          <p:cNvPr id="3077" name="Picture 5" descr="L:\PAS\Presentations\Annual Meeting\2020 Project Photos\Reduced Size Images\JPEG\20201123_1405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28" y="1143000"/>
            <a:ext cx="44704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:\PAS\Presentations\Annual Meeting\2020 Project Photos\Reduced Size Images\JPEG\IMG_73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96270"/>
            <a:ext cx="4814047" cy="318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5106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25</a:t>
            </a:fld>
            <a:endParaRPr lang="en-US" altLang="en-US" sz="1200" dirty="0" smtClean="0">
              <a:latin typeface="Tahoma" pitchFamily="34" charset="0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334000"/>
            <a:ext cx="8686800" cy="8382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Trebuchet MS" pitchFamily="34" charset="0"/>
              </a:rPr>
              <a:t>Kettler Open-Air Pavilion</a:t>
            </a:r>
            <a:endParaRPr altLang="en-US" sz="3600" dirty="0" smtClean="0">
              <a:solidFill>
                <a:schemeClr val="bg1"/>
              </a:solidFill>
              <a:latin typeface="Calibri" panose="020F0502020204030204" pitchFamily="34" charset="0"/>
              <a:cs typeface="Trebuchet MS" pitchFamily="34" charset="0"/>
            </a:endParaRPr>
          </a:p>
        </p:txBody>
      </p:sp>
      <p:pic>
        <p:nvPicPr>
          <p:cNvPr id="4102" name="Picture 6" descr="L:\PAS\Presentations\Annual Meeting\2020 Project Photos\Reduced Size Images\JPEG\IMG_35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189265"/>
            <a:ext cx="3721576" cy="216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L:\PAS\Presentations\Annual Meeting\2020 Project Photos\Reduced Size Images\JPEG\IMG_35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89265"/>
            <a:ext cx="4114800" cy="216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:\PAS\Presentations\Annual Meeting\2020 Project Photos\Reduced Size Images\JPEG\IMG_23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88583"/>
            <a:ext cx="2765481" cy="207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L:\Active-Projects\220023 Kettler Pavilion\Photo\Planning Stage\DSCN40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555" y="3488582"/>
            <a:ext cx="2765045" cy="207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97706" y="3670518"/>
            <a:ext cx="204594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New Terrace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New Sidewalks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Repaired Foundation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&amp; Limestone Wall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147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Promenade Park Restroom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94453A-B69E-424D-9074-43BCE89A6B4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71600"/>
            <a:ext cx="7336024" cy="4756107"/>
          </a:xfrm>
        </p:spPr>
      </p:pic>
    </p:spTree>
    <p:extLst>
      <p:ext uri="{BB962C8B-B14F-4D97-AF65-F5344CB8AC3E}">
        <p14:creationId xmlns:p14="http://schemas.microsoft.com/office/powerpoint/2010/main" val="27833591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4931-1863-4BC8-91AD-CE36E0203E8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57200" y="28575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800" b="1" dirty="0" smtClean="0">
                <a:solidFill>
                  <a:schemeClr val="bg1"/>
                </a:solidFill>
                <a:latin typeface="Calibri" panose="020F0502020204030204" pitchFamily="34" charset="0"/>
                <a:cs typeface="+mn-cs"/>
              </a:rPr>
              <a:t>M</a:t>
            </a:r>
            <a:r>
              <a:rPr lang="en-U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+mn-cs"/>
              </a:rPr>
              <a:t>ORE TO </a:t>
            </a:r>
            <a:r>
              <a:rPr lang="en-US" sz="4800" b="1" dirty="0" smtClean="0">
                <a:solidFill>
                  <a:schemeClr val="bg1"/>
                </a:solidFill>
                <a:latin typeface="Calibri" panose="020F0502020204030204" pitchFamily="34" charset="0"/>
                <a:cs typeface="+mn-cs"/>
              </a:rPr>
              <a:t>C</a:t>
            </a:r>
            <a:r>
              <a:rPr lang="en-U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+mn-cs"/>
              </a:rPr>
              <a:t>OME</a:t>
            </a:r>
          </a:p>
          <a:p>
            <a:pPr algn="ctr">
              <a:defRPr/>
            </a:pPr>
            <a:r>
              <a:rPr lang="en-U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+mn-cs"/>
              </a:rPr>
              <a:t>IN </a:t>
            </a:r>
            <a:r>
              <a:rPr lang="en-US" sz="4800" b="1" dirty="0" smtClean="0">
                <a:solidFill>
                  <a:schemeClr val="bg1"/>
                </a:solidFill>
                <a:latin typeface="Calibri" panose="020F0502020204030204" pitchFamily="34" charset="0"/>
                <a:cs typeface="+mn-cs"/>
              </a:rPr>
              <a:t>2021</a:t>
            </a:r>
            <a:endParaRPr lang="en-US" sz="4800" b="1" dirty="0">
              <a:solidFill>
                <a:schemeClr val="bg1"/>
              </a:solidFill>
              <a:latin typeface="Calibri" panose="020F0502020204030204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</a:t>
            </a:fld>
            <a:endParaRPr lang="en-US" altLang="en-US" sz="1200" dirty="0" smtClean="0">
              <a:latin typeface="Tahoma" pitchFamily="34" charset="0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334000"/>
            <a:ext cx="8686800" cy="8382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alt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Trebuchet MS" pitchFamily="34" charset="0"/>
              </a:rPr>
              <a:t>Community Center </a:t>
            </a:r>
            <a:r>
              <a:rPr altLang="en-US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Trebuchet MS" pitchFamily="34" charset="0"/>
              </a:rPr>
              <a:t>Fitlot</a:t>
            </a:r>
            <a:r>
              <a:rPr alt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Trebuchet MS" pitchFamily="34" charset="0"/>
              </a:rPr>
              <a:t>/AARP Outdoor Fitness</a:t>
            </a:r>
          </a:p>
        </p:txBody>
      </p:sp>
      <p:pic>
        <p:nvPicPr>
          <p:cNvPr id="1026" name="Picture 2" descr="L:\PAS\Presentations\Annual Meeting\2020 Project Photos\Community Center Workout Equipme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19026"/>
            <a:ext cx="5359929" cy="401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3591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4</a:t>
            </a:fld>
            <a:endParaRPr lang="en-US" altLang="en-US" sz="1200" dirty="0" smtClean="0">
              <a:latin typeface="Tahoma" pitchFamily="34" charset="0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334000"/>
            <a:ext cx="8686800" cy="8382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alt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Trebuchet MS" pitchFamily="34" charset="0"/>
              </a:rPr>
              <a:t>Botanical Conservatory Roof Project</a:t>
            </a:r>
          </a:p>
        </p:txBody>
      </p:sp>
      <p:pic>
        <p:nvPicPr>
          <p:cNvPr id="1030" name="Picture 6" descr="L:\PAS\Presentations\Annual Meeting\2020 Project Photos\Reduced Size Images\JPEG\Conservatory Roof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L:\PAS\Presentations\Annual Meeting\2020 Project Photos\Reduced Size Images\JPEG\Conservatory Roof 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1336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9011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5</a:t>
            </a:fld>
            <a:endParaRPr lang="en-US" altLang="en-US" sz="1200" dirty="0" smtClean="0">
              <a:latin typeface="Tahoma" pitchFamily="34" charset="0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334000"/>
            <a:ext cx="8686800" cy="8382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alt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Trebuchet MS" pitchFamily="34" charset="0"/>
              </a:rPr>
              <a:t>David Hefner Pavilion Roof Project</a:t>
            </a:r>
          </a:p>
        </p:txBody>
      </p:sp>
      <p:pic>
        <p:nvPicPr>
          <p:cNvPr id="2051" name="Picture 3" descr="L:\PAS\Presentations\Annual Meeting\2020 Project Photos\Reduced Size Images\JPEG\Hefner Dem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540" y="2514600"/>
            <a:ext cx="3934759" cy="295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L:\PAS\Presentations\Annual Meeting\2020 Project Photos\Reduced Size Images\JPEG\Franklin Roo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81087"/>
            <a:ext cx="4876800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4738688"/>
            <a:ext cx="127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Completed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43192" y="2133600"/>
            <a:ext cx="1272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Demolition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0866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6</a:t>
            </a:fld>
            <a:endParaRPr lang="en-US" altLang="en-US" sz="1200" dirty="0" smtClean="0">
              <a:latin typeface="Tahoma" pitchFamily="34" charset="0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334000"/>
            <a:ext cx="8686800" cy="8382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Trebuchet MS" pitchFamily="34" charset="0"/>
              </a:rPr>
              <a:t>Franklin School Park Arch Repair</a:t>
            </a:r>
            <a:endParaRPr altLang="en-US" sz="3600" dirty="0" smtClean="0">
              <a:solidFill>
                <a:schemeClr val="bg1"/>
              </a:solidFill>
              <a:latin typeface="Calibri" panose="020F0502020204030204" pitchFamily="34" charset="0"/>
              <a:cs typeface="Trebuchet MS" pitchFamily="34" charset="0"/>
            </a:endParaRPr>
          </a:p>
        </p:txBody>
      </p:sp>
      <p:pic>
        <p:nvPicPr>
          <p:cNvPr id="5122" name="Picture 2" descr="L:\PAS\Presentations\Annual Meeting\2020 Project Photos\Reduced Size Images\JPEG\Franklin Park Arch Repai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19199"/>
            <a:ext cx="5626100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8972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7</a:t>
            </a:fld>
            <a:endParaRPr lang="en-US" altLang="en-US" sz="1200" dirty="0" smtClean="0">
              <a:latin typeface="Tahoma" pitchFamily="34" charset="0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334000"/>
            <a:ext cx="8686800" cy="8382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alt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Trebuchet MS" pitchFamily="34" charset="0"/>
              </a:rPr>
              <a:t>Weisser Youth Center Interior</a:t>
            </a:r>
          </a:p>
        </p:txBody>
      </p:sp>
      <p:pic>
        <p:nvPicPr>
          <p:cNvPr id="4099" name="Picture 3" descr="L:\PAS\Presentations\Annual Meeting\2020 Project Photos\Reduced Size Images\JPEG\Weisser Center Countertops and Painting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057400"/>
            <a:ext cx="4491318" cy="336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L:\PAS\Presentations\Annual Meeting\2020 Project Photos\Reduced Size Images\JPEG\Weisser Center Countertops and Painting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066800"/>
            <a:ext cx="44958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3250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8</a:t>
            </a:fld>
            <a:endParaRPr lang="en-US" altLang="en-US" sz="1200" dirty="0" smtClean="0">
              <a:latin typeface="Tahoma" pitchFamily="34" charset="0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334000"/>
            <a:ext cx="8686800" cy="8382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Trebuchet MS" pitchFamily="34" charset="0"/>
              </a:rPr>
              <a:t>Kreager</a:t>
            </a:r>
            <a:r>
              <a:rPr lang="en-US" alt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Trebuchet MS" pitchFamily="34" charset="0"/>
              </a:rPr>
              <a:t> Soccer Fields Irrigation</a:t>
            </a:r>
            <a:endParaRPr altLang="en-US" sz="3600" dirty="0" smtClean="0">
              <a:solidFill>
                <a:schemeClr val="bg1"/>
              </a:solidFill>
              <a:latin typeface="Calibri" panose="020F0502020204030204" pitchFamily="34" charset="0"/>
              <a:cs typeface="Trebuchet MS" pitchFamily="34" charset="0"/>
            </a:endParaRPr>
          </a:p>
        </p:txBody>
      </p:sp>
      <p:pic>
        <p:nvPicPr>
          <p:cNvPr id="7171" name="Picture 3" descr="L:\PAS\Presentations\Annual Meeting\2020 Project Photos\Reduced Size Images\JPEG\Kreager Soccer Irrigation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095500"/>
            <a:ext cx="4546600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L:\PAS\Presentations\Annual Meeting\2020 Project Photos\Reduced Size Images\JPEG\Kreager Soccer Irrigation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23950"/>
            <a:ext cx="44958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4348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444468C1-B95B-4D1A-A3F0-B68E6DA5C7F5}" type="slidenum">
              <a:rPr lang="en-US" altLang="en-US" sz="12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9</a:t>
            </a:fld>
            <a:endParaRPr lang="en-US" altLang="en-US" sz="1200" dirty="0" smtClean="0">
              <a:latin typeface="Tahoma" pitchFamily="34" charset="0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334000"/>
            <a:ext cx="8686800" cy="8382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Trebuchet MS" pitchFamily="34" charset="0"/>
              </a:rPr>
              <a:t>Lawton Park Sign Renovation</a:t>
            </a:r>
            <a:endParaRPr altLang="en-US" sz="3600" dirty="0" smtClean="0">
              <a:solidFill>
                <a:schemeClr val="bg1"/>
              </a:solidFill>
              <a:latin typeface="Calibri" panose="020F0502020204030204" pitchFamily="34" charset="0"/>
              <a:cs typeface="Trebuchet MS" pitchFamily="34" charset="0"/>
            </a:endParaRPr>
          </a:p>
        </p:txBody>
      </p:sp>
      <p:pic>
        <p:nvPicPr>
          <p:cNvPr id="8194" name="Picture 2" descr="L:\PAS\Presentations\Annual Meeting\2020 Project Photos\Reduced Size Images\JPEG\Lawton Park Sign Renova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81125"/>
            <a:ext cx="537210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6730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63812</TotalTime>
  <Words>152</Words>
  <Application>Microsoft Office PowerPoint</Application>
  <PresentationFormat>On-screen Show (4:3)</PresentationFormat>
  <Paragraphs>71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Paper</vt:lpstr>
      <vt:lpstr>PowerPoint Presentation</vt:lpstr>
      <vt:lpstr>PowerPoint Presentation</vt:lpstr>
      <vt:lpstr>Community Center Fitlot/AARP Outdoor Fitness</vt:lpstr>
      <vt:lpstr>Botanical Conservatory Roof Project</vt:lpstr>
      <vt:lpstr>David Hefner Pavilion Roof Project</vt:lpstr>
      <vt:lpstr>Franklin School Park Arch Repair</vt:lpstr>
      <vt:lpstr>Weisser Youth Center Interior</vt:lpstr>
      <vt:lpstr>Kreager Soccer Fields Irrigation</vt:lpstr>
      <vt:lpstr>Lawton Park Sign Renovation</vt:lpstr>
      <vt:lpstr>McMillen Basketball Courts</vt:lpstr>
      <vt:lpstr>Northside Ball Diamond Fence</vt:lpstr>
      <vt:lpstr>Aquatics Site Improvements – Northside &amp; McMillen</vt:lpstr>
      <vt:lpstr>Promenade Playground Additions</vt:lpstr>
      <vt:lpstr>Promenade Storage Addition</vt:lpstr>
      <vt:lpstr>Sears Pavilion Roof Project</vt:lpstr>
      <vt:lpstr>Golf Clubhouse Exterior Improvements Foster &amp; Shoaff</vt:lpstr>
      <vt:lpstr>Salomon Farm Covered Bridge</vt:lpstr>
      <vt:lpstr>PowerPoint Presentation</vt:lpstr>
      <vt:lpstr>Buckner Park New Trail</vt:lpstr>
      <vt:lpstr>Wells Street Bridge Truss Renovation </vt:lpstr>
      <vt:lpstr>McMillen Golf Course Drainage</vt:lpstr>
      <vt:lpstr>Paving Projects</vt:lpstr>
      <vt:lpstr>Sidewalk Improvements</vt:lpstr>
      <vt:lpstr>McMillen Pavilion Exterior Renovation</vt:lpstr>
      <vt:lpstr>Kettler Open-Air Pavilion</vt:lpstr>
      <vt:lpstr>Promenade Park Restroom</vt:lpstr>
      <vt:lpstr>PowerPoint Presentation</vt:lpstr>
    </vt:vector>
  </TitlesOfParts>
  <Company>Allen County/Fort Wayne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samcfa</dc:creator>
  <cp:lastModifiedBy>Kathy Pargmann</cp:lastModifiedBy>
  <cp:revision>385</cp:revision>
  <cp:lastPrinted>2017-02-01T16:07:34Z</cp:lastPrinted>
  <dcterms:created xsi:type="dcterms:W3CDTF">2009-07-09T16:19:28Z</dcterms:created>
  <dcterms:modified xsi:type="dcterms:W3CDTF">2020-12-11T15:23:00Z</dcterms:modified>
</cp:coreProperties>
</file>