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92" r:id="rId6"/>
    <p:sldId id="294" r:id="rId7"/>
    <p:sldId id="287" r:id="rId8"/>
    <p:sldId id="288" r:id="rId9"/>
    <p:sldId id="267" r:id="rId10"/>
    <p:sldId id="269" r:id="rId11"/>
    <p:sldId id="271" r:id="rId12"/>
    <p:sldId id="296" r:id="rId13"/>
    <p:sldId id="298" r:id="rId14"/>
    <p:sldId id="290" r:id="rId1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ve Schuhmacher" initials="SS" lastIdx="0" clrIdx="0">
    <p:extLst>
      <p:ext uri="{19B8F6BF-5375-455C-9EA6-DF929625EA0E}">
        <p15:presenceInfo xmlns:p15="http://schemas.microsoft.com/office/powerpoint/2012/main" userId="S-1-5-21-1344252222-1115834362-1720062969-12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2"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CCEC623-5C32-4EDB-B857-151270B82BA2}"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B360E-AD65-4814-B49B-0921AF7EDEC0}"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5750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5CCEC623-5C32-4EDB-B857-151270B82BA2}" type="datetimeFigureOut">
              <a:rPr lang="en-US" smtClean="0"/>
              <a:t>10/13/2022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1B360E-AD65-4814-B49B-0921AF7EDEC0}" type="slidenum">
              <a:rPr lang="en-US" smtClean="0"/>
              <a:t>‹#›</a:t>
            </a:fld>
            <a:endParaRPr lang="en-US"/>
          </a:p>
        </p:txBody>
      </p:sp>
    </p:spTree>
    <p:extLst>
      <p:ext uri="{BB962C8B-B14F-4D97-AF65-F5344CB8AC3E}">
        <p14:creationId xmlns:p14="http://schemas.microsoft.com/office/powerpoint/2010/main" val="1612085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CEC623-5C32-4EDB-B857-151270B82BA2}"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B360E-AD65-4814-B49B-0921AF7EDEC0}" type="slidenum">
              <a:rPr lang="en-US" smtClean="0"/>
              <a:t>‹#›</a:t>
            </a:fld>
            <a:endParaRPr lang="en-US"/>
          </a:p>
        </p:txBody>
      </p:sp>
    </p:spTree>
    <p:extLst>
      <p:ext uri="{BB962C8B-B14F-4D97-AF65-F5344CB8AC3E}">
        <p14:creationId xmlns:p14="http://schemas.microsoft.com/office/powerpoint/2010/main" val="2178329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CEC623-5C32-4EDB-B857-151270B82BA2}"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B360E-AD65-4814-B49B-0921AF7EDEC0}"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156470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CEC623-5C32-4EDB-B857-151270B82BA2}"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B360E-AD65-4814-B49B-0921AF7EDEC0}" type="slidenum">
              <a:rPr lang="en-US" smtClean="0"/>
              <a:t>‹#›</a:t>
            </a:fld>
            <a:endParaRPr lang="en-US"/>
          </a:p>
        </p:txBody>
      </p:sp>
    </p:spTree>
    <p:extLst>
      <p:ext uri="{BB962C8B-B14F-4D97-AF65-F5344CB8AC3E}">
        <p14:creationId xmlns:p14="http://schemas.microsoft.com/office/powerpoint/2010/main" val="2639483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CEC623-5C32-4EDB-B857-151270B82BA2}"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B360E-AD65-4814-B49B-0921AF7EDEC0}"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056888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CEC623-5C32-4EDB-B857-151270B82BA2}"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B360E-AD65-4814-B49B-0921AF7EDEC0}" type="slidenum">
              <a:rPr lang="en-US" smtClean="0"/>
              <a:t>‹#›</a:t>
            </a:fld>
            <a:endParaRPr lang="en-US"/>
          </a:p>
        </p:txBody>
      </p:sp>
    </p:spTree>
    <p:extLst>
      <p:ext uri="{BB962C8B-B14F-4D97-AF65-F5344CB8AC3E}">
        <p14:creationId xmlns:p14="http://schemas.microsoft.com/office/powerpoint/2010/main" val="1599898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CEC623-5C32-4EDB-B857-151270B82BA2}"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B360E-AD65-4814-B49B-0921AF7EDEC0}" type="slidenum">
              <a:rPr lang="en-US" smtClean="0"/>
              <a:t>‹#›</a:t>
            </a:fld>
            <a:endParaRPr lang="en-US"/>
          </a:p>
        </p:txBody>
      </p:sp>
    </p:spTree>
    <p:extLst>
      <p:ext uri="{BB962C8B-B14F-4D97-AF65-F5344CB8AC3E}">
        <p14:creationId xmlns:p14="http://schemas.microsoft.com/office/powerpoint/2010/main" val="3152302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CEC623-5C32-4EDB-B857-151270B82BA2}"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B360E-AD65-4814-B49B-0921AF7EDEC0}" type="slidenum">
              <a:rPr lang="en-US" smtClean="0"/>
              <a:t>‹#›</a:t>
            </a:fld>
            <a:endParaRPr lang="en-US"/>
          </a:p>
        </p:txBody>
      </p:sp>
    </p:spTree>
    <p:extLst>
      <p:ext uri="{BB962C8B-B14F-4D97-AF65-F5344CB8AC3E}">
        <p14:creationId xmlns:p14="http://schemas.microsoft.com/office/powerpoint/2010/main" val="2188479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CEC623-5C32-4EDB-B857-151270B82BA2}"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B360E-AD65-4814-B49B-0921AF7EDEC0}" type="slidenum">
              <a:rPr lang="en-US" smtClean="0"/>
              <a:t>‹#›</a:t>
            </a:fld>
            <a:endParaRPr lang="en-US"/>
          </a:p>
        </p:txBody>
      </p:sp>
    </p:spTree>
    <p:extLst>
      <p:ext uri="{BB962C8B-B14F-4D97-AF65-F5344CB8AC3E}">
        <p14:creationId xmlns:p14="http://schemas.microsoft.com/office/powerpoint/2010/main" val="1321021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CEC623-5C32-4EDB-B857-151270B82BA2}"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B360E-AD65-4814-B49B-0921AF7EDEC0}" type="slidenum">
              <a:rPr lang="en-US" smtClean="0"/>
              <a:t>‹#›</a:t>
            </a:fld>
            <a:endParaRPr lang="en-US"/>
          </a:p>
        </p:txBody>
      </p:sp>
    </p:spTree>
    <p:extLst>
      <p:ext uri="{BB962C8B-B14F-4D97-AF65-F5344CB8AC3E}">
        <p14:creationId xmlns:p14="http://schemas.microsoft.com/office/powerpoint/2010/main" val="3576442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CCEC623-5C32-4EDB-B857-151270B82BA2}"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1B360E-AD65-4814-B49B-0921AF7EDEC0}" type="slidenum">
              <a:rPr lang="en-US" smtClean="0"/>
              <a:t>‹#›</a:t>
            </a:fld>
            <a:endParaRPr lang="en-US"/>
          </a:p>
        </p:txBody>
      </p:sp>
    </p:spTree>
    <p:extLst>
      <p:ext uri="{BB962C8B-B14F-4D97-AF65-F5344CB8AC3E}">
        <p14:creationId xmlns:p14="http://schemas.microsoft.com/office/powerpoint/2010/main" val="865104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CCEC623-5C32-4EDB-B857-151270B82BA2}" type="datetimeFigureOut">
              <a:rPr lang="en-US" smtClean="0"/>
              <a:t>10/13/2022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1B360E-AD65-4814-B49B-0921AF7EDEC0}" type="slidenum">
              <a:rPr lang="en-US" smtClean="0"/>
              <a:t>‹#›</a:t>
            </a:fld>
            <a:endParaRPr lang="en-US"/>
          </a:p>
        </p:txBody>
      </p:sp>
    </p:spTree>
    <p:extLst>
      <p:ext uri="{BB962C8B-B14F-4D97-AF65-F5344CB8AC3E}">
        <p14:creationId xmlns:p14="http://schemas.microsoft.com/office/powerpoint/2010/main" val="1315884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CCEC623-5C32-4EDB-B857-151270B82BA2}" type="datetimeFigureOut">
              <a:rPr lang="en-US" smtClean="0"/>
              <a:t>10/13/2022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1B360E-AD65-4814-B49B-0921AF7EDEC0}" type="slidenum">
              <a:rPr lang="en-US" smtClean="0"/>
              <a:t>‹#›</a:t>
            </a:fld>
            <a:endParaRPr lang="en-US"/>
          </a:p>
        </p:txBody>
      </p:sp>
    </p:spTree>
    <p:extLst>
      <p:ext uri="{BB962C8B-B14F-4D97-AF65-F5344CB8AC3E}">
        <p14:creationId xmlns:p14="http://schemas.microsoft.com/office/powerpoint/2010/main" val="2304468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CEC623-5C32-4EDB-B857-151270B82BA2}" type="datetimeFigureOut">
              <a:rPr lang="en-US" smtClean="0"/>
              <a:t>10/13/2022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1B360E-AD65-4814-B49B-0921AF7EDEC0}" type="slidenum">
              <a:rPr lang="en-US" smtClean="0"/>
              <a:t>‹#›</a:t>
            </a:fld>
            <a:endParaRPr lang="en-US"/>
          </a:p>
        </p:txBody>
      </p:sp>
    </p:spTree>
    <p:extLst>
      <p:ext uri="{BB962C8B-B14F-4D97-AF65-F5344CB8AC3E}">
        <p14:creationId xmlns:p14="http://schemas.microsoft.com/office/powerpoint/2010/main" val="1420984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CCEC623-5C32-4EDB-B857-151270B82BA2}"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1B360E-AD65-4814-B49B-0921AF7EDEC0}" type="slidenum">
              <a:rPr lang="en-US" smtClean="0"/>
              <a:t>‹#›</a:t>
            </a:fld>
            <a:endParaRPr lang="en-US"/>
          </a:p>
        </p:txBody>
      </p:sp>
    </p:spTree>
    <p:extLst>
      <p:ext uri="{BB962C8B-B14F-4D97-AF65-F5344CB8AC3E}">
        <p14:creationId xmlns:p14="http://schemas.microsoft.com/office/powerpoint/2010/main" val="2910910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CCEC623-5C32-4EDB-B857-151270B82BA2}"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1B360E-AD65-4814-B49B-0921AF7EDEC0}" type="slidenum">
              <a:rPr lang="en-US" smtClean="0"/>
              <a:t>‹#›</a:t>
            </a:fld>
            <a:endParaRPr lang="en-US"/>
          </a:p>
        </p:txBody>
      </p:sp>
    </p:spTree>
    <p:extLst>
      <p:ext uri="{BB962C8B-B14F-4D97-AF65-F5344CB8AC3E}">
        <p14:creationId xmlns:p14="http://schemas.microsoft.com/office/powerpoint/2010/main" val="2729928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5CCEC623-5C32-4EDB-B857-151270B82BA2}" type="datetimeFigureOut">
              <a:rPr lang="en-US" smtClean="0"/>
              <a:t>10/13/2022</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FA1B360E-AD65-4814-B49B-0921AF7EDEC0}" type="slidenum">
              <a:rPr lang="en-US" smtClean="0"/>
              <a:t>‹#›</a:t>
            </a:fld>
            <a:endParaRPr lang="en-US"/>
          </a:p>
        </p:txBody>
      </p:sp>
    </p:spTree>
    <p:extLst>
      <p:ext uri="{BB962C8B-B14F-4D97-AF65-F5344CB8AC3E}">
        <p14:creationId xmlns:p14="http://schemas.microsoft.com/office/powerpoint/2010/main" val="350227014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9.xml"/><Relationship Id="rId5" Type="http://schemas.openxmlformats.org/officeDocument/2006/relationships/image" Target="../media/image25.jpg"/><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9.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g"/><Relationship Id="rId1" Type="http://schemas.openxmlformats.org/officeDocument/2006/relationships/slideLayout" Target="../slideLayouts/slideLayout9.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9.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9.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6F1B4C-EDCE-4C7D-9DA1-984900E0CC11}"/>
              </a:ext>
            </a:extLst>
          </p:cNvPr>
          <p:cNvSpPr>
            <a:spLocks noGrp="1"/>
          </p:cNvSpPr>
          <p:nvPr>
            <p:ph type="title"/>
          </p:nvPr>
        </p:nvSpPr>
        <p:spPr>
          <a:xfrm>
            <a:off x="1780674" y="188912"/>
            <a:ext cx="8913390" cy="629235"/>
          </a:xfrm>
        </p:spPr>
        <p:txBody>
          <a:bodyPr/>
          <a:lstStyle/>
          <a:p>
            <a:pPr algn="ctr"/>
            <a:r>
              <a:rPr lang="en-US" dirty="0"/>
              <a:t>Fort Wayne Board Of Park Commissioners</a:t>
            </a:r>
          </a:p>
        </p:txBody>
      </p:sp>
      <p:sp>
        <p:nvSpPr>
          <p:cNvPr id="6" name="Text Placeholder 5">
            <a:extLst>
              <a:ext uri="{FF2B5EF4-FFF2-40B4-BE49-F238E27FC236}">
                <a16:creationId xmlns:a16="http://schemas.microsoft.com/office/drawing/2014/main" id="{05891229-230A-4277-82BD-49ABB9C070E2}"/>
              </a:ext>
            </a:extLst>
          </p:cNvPr>
          <p:cNvSpPr>
            <a:spLocks noGrp="1"/>
          </p:cNvSpPr>
          <p:nvPr>
            <p:ph type="body" sz="half" idx="2"/>
          </p:nvPr>
        </p:nvSpPr>
        <p:spPr>
          <a:xfrm>
            <a:off x="4389121" y="1075166"/>
            <a:ext cx="3744226" cy="2069431"/>
          </a:xfrm>
        </p:spPr>
        <p:txBody>
          <a:bodyPr>
            <a:noAutofit/>
          </a:bodyPr>
          <a:lstStyle/>
          <a:p>
            <a:r>
              <a:rPr lang="en-US" dirty="0"/>
              <a:t>Parks History and Highlights: </a:t>
            </a:r>
          </a:p>
          <a:p>
            <a:endParaRPr lang="en-US" dirty="0"/>
          </a:p>
          <a:p>
            <a:pPr marL="285750" indent="-285750">
              <a:buFont typeface="Arial" panose="020B0604020202020204" pitchFamily="34" charset="0"/>
              <a:buChar char="•"/>
            </a:pPr>
            <a:r>
              <a:rPr lang="en-US" dirty="0" err="1"/>
              <a:t>Guldlin</a:t>
            </a:r>
            <a:r>
              <a:rPr lang="en-US" dirty="0"/>
              <a:t> Park</a:t>
            </a:r>
          </a:p>
          <a:p>
            <a:pPr marL="285750" indent="-285750">
              <a:buFont typeface="Arial" panose="020B0604020202020204" pitchFamily="34" charset="0"/>
              <a:buChar char="•"/>
            </a:pPr>
            <a:r>
              <a:rPr lang="en-US" dirty="0"/>
              <a:t>Indian Village (Sears) Park</a:t>
            </a:r>
          </a:p>
          <a:p>
            <a:pPr marL="285750" indent="-285750">
              <a:buFont typeface="Arial" panose="020B0604020202020204" pitchFamily="34" charset="0"/>
              <a:buChar char="•"/>
            </a:pPr>
            <a:r>
              <a:rPr lang="en-US" dirty="0"/>
              <a:t>McCulloch Park</a:t>
            </a:r>
          </a:p>
        </p:txBody>
      </p:sp>
      <p:pic>
        <p:nvPicPr>
          <p:cNvPr id="8" name="Picture 7">
            <a:extLst>
              <a:ext uri="{FF2B5EF4-FFF2-40B4-BE49-F238E27FC236}">
                <a16:creationId xmlns:a16="http://schemas.microsoft.com/office/drawing/2014/main" id="{EDCABF7E-66A1-4BA1-8A15-3A83CC9B74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6974" y="5424823"/>
            <a:ext cx="1189026" cy="1190503"/>
          </a:xfrm>
          <a:prstGeom prst="rect">
            <a:avLst/>
          </a:prstGeom>
        </p:spPr>
      </p:pic>
      <p:pic>
        <p:nvPicPr>
          <p:cNvPr id="3" name="Picture 2">
            <a:extLst>
              <a:ext uri="{FF2B5EF4-FFF2-40B4-BE49-F238E27FC236}">
                <a16:creationId xmlns:a16="http://schemas.microsoft.com/office/drawing/2014/main" id="{CB877120-799A-42E2-AA78-7AA575F0B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1" y="1075166"/>
            <a:ext cx="4267200" cy="4572000"/>
          </a:xfrm>
          <a:prstGeom prst="rect">
            <a:avLst/>
          </a:prstGeom>
        </p:spPr>
      </p:pic>
    </p:spTree>
    <p:extLst>
      <p:ext uri="{BB962C8B-B14F-4D97-AF65-F5344CB8AC3E}">
        <p14:creationId xmlns:p14="http://schemas.microsoft.com/office/powerpoint/2010/main" val="4249774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B66B5-1B27-4146-9FF7-B07021967040}"/>
              </a:ext>
            </a:extLst>
          </p:cNvPr>
          <p:cNvSpPr>
            <a:spLocks noGrp="1"/>
          </p:cNvSpPr>
          <p:nvPr>
            <p:ph type="title"/>
          </p:nvPr>
        </p:nvSpPr>
        <p:spPr>
          <a:xfrm>
            <a:off x="1189652" y="-37054"/>
            <a:ext cx="5577016" cy="584718"/>
          </a:xfrm>
        </p:spPr>
        <p:txBody>
          <a:bodyPr/>
          <a:lstStyle/>
          <a:p>
            <a:r>
              <a:rPr lang="en-US" dirty="0" err="1"/>
              <a:t>mcculloch</a:t>
            </a:r>
            <a:r>
              <a:rPr lang="en-US" dirty="0"/>
              <a:t> park</a:t>
            </a:r>
          </a:p>
        </p:txBody>
      </p:sp>
      <p:sp>
        <p:nvSpPr>
          <p:cNvPr id="4" name="Text Placeholder 3">
            <a:extLst>
              <a:ext uri="{FF2B5EF4-FFF2-40B4-BE49-F238E27FC236}">
                <a16:creationId xmlns:a16="http://schemas.microsoft.com/office/drawing/2014/main" id="{49A09799-31EC-4C1A-A372-754969A4A597}"/>
              </a:ext>
            </a:extLst>
          </p:cNvPr>
          <p:cNvSpPr>
            <a:spLocks noGrp="1"/>
          </p:cNvSpPr>
          <p:nvPr>
            <p:ph type="body" sz="half" idx="2"/>
          </p:nvPr>
        </p:nvSpPr>
        <p:spPr>
          <a:xfrm>
            <a:off x="8829321" y="0"/>
            <a:ext cx="2952750" cy="824550"/>
          </a:xfrm>
        </p:spPr>
        <p:txBody>
          <a:bodyPr/>
          <a:lstStyle/>
          <a:p>
            <a:r>
              <a:rPr lang="en-US" dirty="0"/>
              <a:t>Since 1864</a:t>
            </a:r>
          </a:p>
          <a:p>
            <a:r>
              <a:rPr lang="en-US" dirty="0"/>
              <a:t>Size in Acres: 4.1</a:t>
            </a:r>
          </a:p>
        </p:txBody>
      </p:sp>
      <p:pic>
        <p:nvPicPr>
          <p:cNvPr id="5" name="Picture 4">
            <a:extLst>
              <a:ext uri="{FF2B5EF4-FFF2-40B4-BE49-F238E27FC236}">
                <a16:creationId xmlns:a16="http://schemas.microsoft.com/office/drawing/2014/main" id="{0DDE9B5A-1937-4093-B43B-78EA33DCD4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102" y="565387"/>
            <a:ext cx="5794343" cy="5962423"/>
          </a:xfrm>
          <a:prstGeom prst="rect">
            <a:avLst/>
          </a:prstGeom>
        </p:spPr>
      </p:pic>
      <p:sp>
        <p:nvSpPr>
          <p:cNvPr id="3" name="TextBox 2">
            <a:extLst>
              <a:ext uri="{FF2B5EF4-FFF2-40B4-BE49-F238E27FC236}">
                <a16:creationId xmlns:a16="http://schemas.microsoft.com/office/drawing/2014/main" id="{BC9AA979-1C3B-463F-B579-521FB9DB036A}"/>
              </a:ext>
            </a:extLst>
          </p:cNvPr>
          <p:cNvSpPr txBox="1"/>
          <p:nvPr/>
        </p:nvSpPr>
        <p:spPr>
          <a:xfrm rot="16403565">
            <a:off x="575732" y="3115732"/>
            <a:ext cx="2048933" cy="369332"/>
          </a:xfrm>
          <a:prstGeom prst="rect">
            <a:avLst/>
          </a:prstGeom>
          <a:noFill/>
        </p:spPr>
        <p:txBody>
          <a:bodyPr wrap="square" rtlCol="0">
            <a:spAutoFit/>
          </a:bodyPr>
          <a:lstStyle/>
          <a:p>
            <a:r>
              <a:rPr lang="en-US" dirty="0"/>
              <a:t>Broadway St.</a:t>
            </a:r>
          </a:p>
        </p:txBody>
      </p:sp>
      <p:sp>
        <p:nvSpPr>
          <p:cNvPr id="7" name="TextBox 6">
            <a:extLst>
              <a:ext uri="{FF2B5EF4-FFF2-40B4-BE49-F238E27FC236}">
                <a16:creationId xmlns:a16="http://schemas.microsoft.com/office/drawing/2014/main" id="{E2D52B23-F16E-489A-B237-FFAF263B9416}"/>
              </a:ext>
            </a:extLst>
          </p:cNvPr>
          <p:cNvSpPr txBox="1"/>
          <p:nvPr/>
        </p:nvSpPr>
        <p:spPr>
          <a:xfrm rot="15702716">
            <a:off x="4673384" y="3244333"/>
            <a:ext cx="2048933" cy="369332"/>
          </a:xfrm>
          <a:prstGeom prst="rect">
            <a:avLst/>
          </a:prstGeom>
          <a:noFill/>
        </p:spPr>
        <p:txBody>
          <a:bodyPr wrap="square" rtlCol="0">
            <a:spAutoFit/>
          </a:bodyPr>
          <a:lstStyle/>
          <a:p>
            <a:r>
              <a:rPr lang="en-US" dirty="0"/>
              <a:t>Lindley Ave.</a:t>
            </a:r>
          </a:p>
        </p:txBody>
      </p:sp>
      <p:sp>
        <p:nvSpPr>
          <p:cNvPr id="8" name="TextBox 7">
            <a:extLst>
              <a:ext uri="{FF2B5EF4-FFF2-40B4-BE49-F238E27FC236}">
                <a16:creationId xmlns:a16="http://schemas.microsoft.com/office/drawing/2014/main" id="{BEC368D8-F1F0-47E9-8FE6-A0EFEC14025B}"/>
              </a:ext>
            </a:extLst>
          </p:cNvPr>
          <p:cNvSpPr txBox="1"/>
          <p:nvPr/>
        </p:nvSpPr>
        <p:spPr>
          <a:xfrm>
            <a:off x="3117535" y="6070600"/>
            <a:ext cx="2504332" cy="369332"/>
          </a:xfrm>
          <a:prstGeom prst="rect">
            <a:avLst/>
          </a:prstGeom>
          <a:noFill/>
        </p:spPr>
        <p:txBody>
          <a:bodyPr wrap="square" rtlCol="0">
            <a:spAutoFit/>
          </a:bodyPr>
          <a:lstStyle/>
          <a:p>
            <a:r>
              <a:rPr lang="en-US" dirty="0"/>
              <a:t>Parkview Ave. </a:t>
            </a:r>
          </a:p>
        </p:txBody>
      </p:sp>
    </p:spTree>
    <p:extLst>
      <p:ext uri="{BB962C8B-B14F-4D97-AF65-F5344CB8AC3E}">
        <p14:creationId xmlns:p14="http://schemas.microsoft.com/office/powerpoint/2010/main" val="1146771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B0BE9-A7F3-4E9E-B0A9-F6A3625FE618}"/>
              </a:ext>
            </a:extLst>
          </p:cNvPr>
          <p:cNvSpPr>
            <a:spLocks noGrp="1"/>
          </p:cNvSpPr>
          <p:nvPr>
            <p:ph type="title"/>
          </p:nvPr>
        </p:nvSpPr>
        <p:spPr>
          <a:xfrm>
            <a:off x="157466" y="-9208"/>
            <a:ext cx="8040355" cy="677333"/>
          </a:xfrm>
        </p:spPr>
        <p:txBody>
          <a:bodyPr>
            <a:noAutofit/>
          </a:bodyPr>
          <a:lstStyle/>
          <a:p>
            <a:r>
              <a:rPr lang="en-US" sz="2200" cap="none" dirty="0" err="1"/>
              <a:t>McCULLOCH</a:t>
            </a:r>
            <a:r>
              <a:rPr lang="en-US" sz="2200" cap="none" dirty="0"/>
              <a:t> PARK</a:t>
            </a:r>
            <a:br>
              <a:rPr lang="en-US" sz="1600" dirty="0"/>
            </a:br>
            <a:endParaRPr lang="en-US" sz="1800" dirty="0"/>
          </a:p>
        </p:txBody>
      </p:sp>
      <p:sp>
        <p:nvSpPr>
          <p:cNvPr id="5" name="Rectangle 4">
            <a:extLst>
              <a:ext uri="{FF2B5EF4-FFF2-40B4-BE49-F238E27FC236}">
                <a16:creationId xmlns:a16="http://schemas.microsoft.com/office/drawing/2014/main" id="{0CBABA16-BBD3-41DA-BCE0-325D406B124F}"/>
              </a:ext>
            </a:extLst>
          </p:cNvPr>
          <p:cNvSpPr/>
          <p:nvPr/>
        </p:nvSpPr>
        <p:spPr>
          <a:xfrm>
            <a:off x="-1" y="668125"/>
            <a:ext cx="11781817" cy="923330"/>
          </a:xfrm>
          <a:prstGeom prst="rect">
            <a:avLst/>
          </a:prstGeom>
        </p:spPr>
        <p:txBody>
          <a:bodyPr wrap="square">
            <a:spAutoFit/>
          </a:bodyPr>
          <a:lstStyle/>
          <a:p>
            <a:br>
              <a:rPr lang="en-US" dirty="0"/>
            </a:br>
            <a:br>
              <a:rPr lang="en-US" dirty="0"/>
            </a:br>
            <a:endParaRPr lang="en-US" dirty="0"/>
          </a:p>
        </p:txBody>
      </p:sp>
      <p:sp>
        <p:nvSpPr>
          <p:cNvPr id="3" name="TextBox 2">
            <a:extLst>
              <a:ext uri="{FF2B5EF4-FFF2-40B4-BE49-F238E27FC236}">
                <a16:creationId xmlns:a16="http://schemas.microsoft.com/office/drawing/2014/main" id="{A76C6EB1-E968-4972-9AEE-7A4A96D3D836}"/>
              </a:ext>
            </a:extLst>
          </p:cNvPr>
          <p:cNvSpPr txBox="1"/>
          <p:nvPr/>
        </p:nvSpPr>
        <p:spPr>
          <a:xfrm>
            <a:off x="78060" y="370946"/>
            <a:ext cx="12113940" cy="1323439"/>
          </a:xfrm>
          <a:prstGeom prst="rect">
            <a:avLst/>
          </a:prstGeom>
          <a:noFill/>
        </p:spPr>
        <p:txBody>
          <a:bodyPr wrap="square" rtlCol="0">
            <a:spAutoFit/>
          </a:bodyPr>
          <a:lstStyle/>
          <a:p>
            <a:r>
              <a:rPr lang="en-US" sz="1600" b="1" dirty="0"/>
              <a:t>History</a:t>
            </a:r>
            <a:r>
              <a:rPr lang="en-US" sz="1600" dirty="0"/>
              <a:t>: McCulloch Park was acquired from Hugh McCulloch, a Fort Wayne resident and treasury secretary under Presidents Abraham Lincoln and Ulysses S. Grant.  The donated land was used as a public cemetery until those buried there were relocated to Lindenwood Cemetery.  The Park features a historic bandstand and the memorial grave site of Indiana's seventh governor, Samuel Bigger.  Governor Bigger remains in his original resting place because he had no family to authorize a reburial.</a:t>
            </a:r>
          </a:p>
        </p:txBody>
      </p:sp>
      <p:pic>
        <p:nvPicPr>
          <p:cNvPr id="12" name="Picture 11">
            <a:extLst>
              <a:ext uri="{FF2B5EF4-FFF2-40B4-BE49-F238E27FC236}">
                <a16:creationId xmlns:a16="http://schemas.microsoft.com/office/drawing/2014/main" id="{574B6D1D-9BC3-491A-8BA6-E3CEF8C14A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44" y="3773789"/>
            <a:ext cx="4817959" cy="3023459"/>
          </a:xfrm>
          <a:prstGeom prst="rect">
            <a:avLst/>
          </a:prstGeom>
        </p:spPr>
      </p:pic>
      <p:pic>
        <p:nvPicPr>
          <p:cNvPr id="18" name="Picture 17">
            <a:extLst>
              <a:ext uri="{FF2B5EF4-FFF2-40B4-BE49-F238E27FC236}">
                <a16:creationId xmlns:a16="http://schemas.microsoft.com/office/drawing/2014/main" id="{40EE3116-51D2-431A-A47E-5781854792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5544" y="3919275"/>
            <a:ext cx="4767662" cy="2877973"/>
          </a:xfrm>
          <a:prstGeom prst="rect">
            <a:avLst/>
          </a:prstGeom>
        </p:spPr>
      </p:pic>
      <p:pic>
        <p:nvPicPr>
          <p:cNvPr id="15" name="Picture 14">
            <a:extLst>
              <a:ext uri="{FF2B5EF4-FFF2-40B4-BE49-F238E27FC236}">
                <a16:creationId xmlns:a16="http://schemas.microsoft.com/office/drawing/2014/main" id="{BC1BA8EB-FACC-4A80-812D-E7BDB67B71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370" y="1642561"/>
            <a:ext cx="4153873" cy="2535849"/>
          </a:xfrm>
          <a:prstGeom prst="rect">
            <a:avLst/>
          </a:prstGeom>
        </p:spPr>
      </p:pic>
      <p:pic>
        <p:nvPicPr>
          <p:cNvPr id="7" name="Picture 6">
            <a:extLst>
              <a:ext uri="{FF2B5EF4-FFF2-40B4-BE49-F238E27FC236}">
                <a16:creationId xmlns:a16="http://schemas.microsoft.com/office/drawing/2014/main" id="{8F8C6B39-9F6D-45A1-BAB4-D5188FCC42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146" y="1591455"/>
            <a:ext cx="4699479" cy="3052019"/>
          </a:xfrm>
          <a:prstGeom prst="rect">
            <a:avLst/>
          </a:prstGeom>
        </p:spPr>
      </p:pic>
    </p:spTree>
    <p:extLst>
      <p:ext uri="{BB962C8B-B14F-4D97-AF65-F5344CB8AC3E}">
        <p14:creationId xmlns:p14="http://schemas.microsoft.com/office/powerpoint/2010/main" val="2790313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B0BE9-A7F3-4E9E-B0A9-F6A3625FE618}"/>
              </a:ext>
            </a:extLst>
          </p:cNvPr>
          <p:cNvSpPr>
            <a:spLocks noGrp="1"/>
          </p:cNvSpPr>
          <p:nvPr>
            <p:ph type="title"/>
          </p:nvPr>
        </p:nvSpPr>
        <p:spPr>
          <a:xfrm>
            <a:off x="157466" y="-9208"/>
            <a:ext cx="8040355" cy="677333"/>
          </a:xfrm>
        </p:spPr>
        <p:txBody>
          <a:bodyPr>
            <a:noAutofit/>
          </a:bodyPr>
          <a:lstStyle/>
          <a:p>
            <a:r>
              <a:rPr lang="en-US" sz="2200" cap="none" dirty="0" err="1"/>
              <a:t>McCULLOCH</a:t>
            </a:r>
            <a:r>
              <a:rPr lang="en-US" sz="2200" cap="none" dirty="0"/>
              <a:t> PARK TODAY</a:t>
            </a:r>
            <a:br>
              <a:rPr lang="en-US" sz="1600" dirty="0"/>
            </a:br>
            <a:endParaRPr lang="en-US" sz="1800" dirty="0"/>
          </a:p>
        </p:txBody>
      </p:sp>
      <p:sp>
        <p:nvSpPr>
          <p:cNvPr id="5" name="Rectangle 4">
            <a:extLst>
              <a:ext uri="{FF2B5EF4-FFF2-40B4-BE49-F238E27FC236}">
                <a16:creationId xmlns:a16="http://schemas.microsoft.com/office/drawing/2014/main" id="{0CBABA16-BBD3-41DA-BCE0-325D406B124F}"/>
              </a:ext>
            </a:extLst>
          </p:cNvPr>
          <p:cNvSpPr/>
          <p:nvPr/>
        </p:nvSpPr>
        <p:spPr>
          <a:xfrm>
            <a:off x="-1" y="668125"/>
            <a:ext cx="11781817" cy="923330"/>
          </a:xfrm>
          <a:prstGeom prst="rect">
            <a:avLst/>
          </a:prstGeom>
        </p:spPr>
        <p:txBody>
          <a:bodyPr wrap="square">
            <a:spAutoFit/>
          </a:bodyPr>
          <a:lstStyle/>
          <a:p>
            <a:br>
              <a:rPr lang="en-US" dirty="0"/>
            </a:br>
            <a:br>
              <a:rPr lang="en-US" dirty="0"/>
            </a:br>
            <a:endParaRPr lang="en-US" dirty="0"/>
          </a:p>
        </p:txBody>
      </p:sp>
      <p:sp>
        <p:nvSpPr>
          <p:cNvPr id="3" name="TextBox 2">
            <a:extLst>
              <a:ext uri="{FF2B5EF4-FFF2-40B4-BE49-F238E27FC236}">
                <a16:creationId xmlns:a16="http://schemas.microsoft.com/office/drawing/2014/main" id="{A76C6EB1-E968-4972-9AEE-7A4A96D3D836}"/>
              </a:ext>
            </a:extLst>
          </p:cNvPr>
          <p:cNvSpPr txBox="1"/>
          <p:nvPr/>
        </p:nvSpPr>
        <p:spPr>
          <a:xfrm>
            <a:off x="78060" y="370946"/>
            <a:ext cx="12113940" cy="923330"/>
          </a:xfrm>
          <a:prstGeom prst="rect">
            <a:avLst/>
          </a:prstGeom>
          <a:noFill/>
        </p:spPr>
        <p:txBody>
          <a:bodyPr wrap="square" rtlCol="0">
            <a:spAutoFit/>
          </a:bodyPr>
          <a:lstStyle/>
          <a:p>
            <a:r>
              <a:rPr lang="en-US" dirty="0"/>
              <a:t>The Park has a beautiful setting with many mature trees, multiple walking paths, a historic bandstand gazebo centrally located alongside a children’s play area which contains a climber, a slide, swings, and musical instruments.   </a:t>
            </a:r>
          </a:p>
        </p:txBody>
      </p:sp>
      <p:pic>
        <p:nvPicPr>
          <p:cNvPr id="15" name="Picture 14">
            <a:extLst>
              <a:ext uri="{FF2B5EF4-FFF2-40B4-BE49-F238E27FC236}">
                <a16:creationId xmlns:a16="http://schemas.microsoft.com/office/drawing/2014/main" id="{BC1BA8EB-FACC-4A80-812D-E7BDB67B71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60" y="1991564"/>
            <a:ext cx="4354468" cy="3265851"/>
          </a:xfrm>
          <a:prstGeom prst="rect">
            <a:avLst/>
          </a:prstGeom>
        </p:spPr>
      </p:pic>
      <p:pic>
        <p:nvPicPr>
          <p:cNvPr id="7" name="Picture 6">
            <a:extLst>
              <a:ext uri="{FF2B5EF4-FFF2-40B4-BE49-F238E27FC236}">
                <a16:creationId xmlns:a16="http://schemas.microsoft.com/office/drawing/2014/main" id="{8F8C6B39-9F6D-45A1-BAB4-D5188FCC4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6168" y="3429000"/>
            <a:ext cx="4354467" cy="3265851"/>
          </a:xfrm>
          <a:prstGeom prst="rect">
            <a:avLst/>
          </a:prstGeom>
        </p:spPr>
      </p:pic>
      <p:pic>
        <p:nvPicPr>
          <p:cNvPr id="6" name="Picture 5">
            <a:extLst>
              <a:ext uri="{FF2B5EF4-FFF2-40B4-BE49-F238E27FC236}">
                <a16:creationId xmlns:a16="http://schemas.microsoft.com/office/drawing/2014/main" id="{36F593CE-A48E-4F2C-AC94-EBDDF3FAB7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427" y="1909989"/>
            <a:ext cx="4247848" cy="3185886"/>
          </a:xfrm>
          <a:prstGeom prst="rect">
            <a:avLst/>
          </a:prstGeom>
        </p:spPr>
      </p:pic>
    </p:spTree>
    <p:extLst>
      <p:ext uri="{BB962C8B-B14F-4D97-AF65-F5344CB8AC3E}">
        <p14:creationId xmlns:p14="http://schemas.microsoft.com/office/powerpoint/2010/main" val="1741137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B0BE9-A7F3-4E9E-B0A9-F6A3625FE618}"/>
              </a:ext>
            </a:extLst>
          </p:cNvPr>
          <p:cNvSpPr>
            <a:spLocks noGrp="1"/>
          </p:cNvSpPr>
          <p:nvPr>
            <p:ph type="title"/>
          </p:nvPr>
        </p:nvSpPr>
        <p:spPr>
          <a:xfrm>
            <a:off x="157466" y="-9208"/>
            <a:ext cx="8040355" cy="677333"/>
          </a:xfrm>
        </p:spPr>
        <p:txBody>
          <a:bodyPr>
            <a:noAutofit/>
          </a:bodyPr>
          <a:lstStyle/>
          <a:p>
            <a:r>
              <a:rPr lang="en-US" sz="2200" cap="none" dirty="0" err="1"/>
              <a:t>McCULLOCH</a:t>
            </a:r>
            <a:r>
              <a:rPr lang="en-US" sz="2200" cap="none" dirty="0"/>
              <a:t> PARK TODAY</a:t>
            </a:r>
            <a:br>
              <a:rPr lang="en-US" sz="1600" dirty="0"/>
            </a:br>
            <a:endParaRPr lang="en-US" sz="1800" dirty="0"/>
          </a:p>
        </p:txBody>
      </p:sp>
      <p:sp>
        <p:nvSpPr>
          <p:cNvPr id="5" name="Rectangle 4">
            <a:extLst>
              <a:ext uri="{FF2B5EF4-FFF2-40B4-BE49-F238E27FC236}">
                <a16:creationId xmlns:a16="http://schemas.microsoft.com/office/drawing/2014/main" id="{0CBABA16-BBD3-41DA-BCE0-325D406B124F}"/>
              </a:ext>
            </a:extLst>
          </p:cNvPr>
          <p:cNvSpPr/>
          <p:nvPr/>
        </p:nvSpPr>
        <p:spPr>
          <a:xfrm>
            <a:off x="-1" y="668125"/>
            <a:ext cx="11781817" cy="923330"/>
          </a:xfrm>
          <a:prstGeom prst="rect">
            <a:avLst/>
          </a:prstGeom>
        </p:spPr>
        <p:txBody>
          <a:bodyPr wrap="square">
            <a:spAutoFit/>
          </a:bodyPr>
          <a:lstStyle/>
          <a:p>
            <a:br>
              <a:rPr lang="en-US" dirty="0"/>
            </a:br>
            <a:br>
              <a:rPr lang="en-US" dirty="0"/>
            </a:br>
            <a:endParaRPr lang="en-US" dirty="0"/>
          </a:p>
        </p:txBody>
      </p:sp>
      <p:sp>
        <p:nvSpPr>
          <p:cNvPr id="3" name="TextBox 2">
            <a:extLst>
              <a:ext uri="{FF2B5EF4-FFF2-40B4-BE49-F238E27FC236}">
                <a16:creationId xmlns:a16="http://schemas.microsoft.com/office/drawing/2014/main" id="{A76C6EB1-E968-4972-9AEE-7A4A96D3D836}"/>
              </a:ext>
            </a:extLst>
          </p:cNvPr>
          <p:cNvSpPr txBox="1"/>
          <p:nvPr/>
        </p:nvSpPr>
        <p:spPr>
          <a:xfrm>
            <a:off x="78060" y="370946"/>
            <a:ext cx="12113940" cy="1323439"/>
          </a:xfrm>
          <a:prstGeom prst="rect">
            <a:avLst/>
          </a:prstGeom>
          <a:noFill/>
        </p:spPr>
        <p:txBody>
          <a:bodyPr wrap="square" rtlCol="0">
            <a:spAutoFit/>
          </a:bodyPr>
          <a:lstStyle/>
          <a:p>
            <a:r>
              <a:rPr lang="en-US" sz="1600" dirty="0"/>
              <a:t>Every Saturday morning during the summer, McCulloch Park gets used for a farmer’s market which lines the walks with tents filled by local vendors providing products from around the region. The park is also surrounded by the former General Electric Company campus which is currently the site of the adventurous Electric Works construction project.  Former Indiana </a:t>
            </a:r>
            <a:r>
              <a:rPr lang="en-US" sz="1600" dirty="0" err="1"/>
              <a:t>governer</a:t>
            </a:r>
            <a:r>
              <a:rPr lang="en-US" sz="1600" dirty="0"/>
              <a:t>, Samuel </a:t>
            </a:r>
            <a:r>
              <a:rPr lang="en-US" sz="1600" dirty="0" err="1"/>
              <a:t>Bigger’s</a:t>
            </a:r>
            <a:r>
              <a:rPr lang="en-US" sz="1600" dirty="0"/>
              <a:t> grave and William </a:t>
            </a:r>
            <a:r>
              <a:rPr lang="en-US" sz="1600" dirty="0" err="1"/>
              <a:t>Polke’s</a:t>
            </a:r>
            <a:r>
              <a:rPr lang="en-US" sz="1600" dirty="0"/>
              <a:t> grave marker can be found, along with a monument commemorating former General Electric employees who served in WWI.</a:t>
            </a:r>
          </a:p>
        </p:txBody>
      </p:sp>
      <p:pic>
        <p:nvPicPr>
          <p:cNvPr id="15" name="Picture 14">
            <a:extLst>
              <a:ext uri="{FF2B5EF4-FFF2-40B4-BE49-F238E27FC236}">
                <a16:creationId xmlns:a16="http://schemas.microsoft.com/office/drawing/2014/main" id="{BC1BA8EB-FACC-4A80-812D-E7BDB67B71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309" y="1888634"/>
            <a:ext cx="3732403" cy="2948599"/>
          </a:xfrm>
          <a:prstGeom prst="rect">
            <a:avLst/>
          </a:prstGeom>
        </p:spPr>
      </p:pic>
      <p:pic>
        <p:nvPicPr>
          <p:cNvPr id="7" name="Picture 6">
            <a:extLst>
              <a:ext uri="{FF2B5EF4-FFF2-40B4-BE49-F238E27FC236}">
                <a16:creationId xmlns:a16="http://schemas.microsoft.com/office/drawing/2014/main" id="{8F8C6B39-9F6D-45A1-BAB4-D5188FCC4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0667" y="4388786"/>
            <a:ext cx="3210218" cy="2407664"/>
          </a:xfrm>
          <a:prstGeom prst="rect">
            <a:avLst/>
          </a:prstGeom>
        </p:spPr>
      </p:pic>
      <p:pic>
        <p:nvPicPr>
          <p:cNvPr id="6" name="Picture 5">
            <a:extLst>
              <a:ext uri="{FF2B5EF4-FFF2-40B4-BE49-F238E27FC236}">
                <a16:creationId xmlns:a16="http://schemas.microsoft.com/office/drawing/2014/main" id="{36F593CE-A48E-4F2C-AC94-EBDDF3FAB7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9789" y="1641874"/>
            <a:ext cx="3829442" cy="2872082"/>
          </a:xfrm>
          <a:prstGeom prst="rect">
            <a:avLst/>
          </a:prstGeom>
        </p:spPr>
      </p:pic>
      <p:pic>
        <p:nvPicPr>
          <p:cNvPr id="8" name="Picture 7">
            <a:extLst>
              <a:ext uri="{FF2B5EF4-FFF2-40B4-BE49-F238E27FC236}">
                <a16:creationId xmlns:a16="http://schemas.microsoft.com/office/drawing/2014/main" id="{8EB486E5-B445-4BC0-AD0A-F7CD04EE68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4705" y="1714654"/>
            <a:ext cx="3732403" cy="2799302"/>
          </a:xfrm>
          <a:prstGeom prst="rect">
            <a:avLst/>
          </a:prstGeom>
        </p:spPr>
      </p:pic>
      <p:pic>
        <p:nvPicPr>
          <p:cNvPr id="10" name="Picture 9">
            <a:extLst>
              <a:ext uri="{FF2B5EF4-FFF2-40B4-BE49-F238E27FC236}">
                <a16:creationId xmlns:a16="http://schemas.microsoft.com/office/drawing/2014/main" id="{955E1CAC-B114-4716-AD70-CF0AD7DFBF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648681" y="4818425"/>
            <a:ext cx="2260600" cy="1695450"/>
          </a:xfrm>
          <a:prstGeom prst="rect">
            <a:avLst/>
          </a:prstGeom>
        </p:spPr>
      </p:pic>
      <p:pic>
        <p:nvPicPr>
          <p:cNvPr id="12" name="Picture 11">
            <a:extLst>
              <a:ext uri="{FF2B5EF4-FFF2-40B4-BE49-F238E27FC236}">
                <a16:creationId xmlns:a16="http://schemas.microsoft.com/office/drawing/2014/main" id="{2D7ECD84-6FE5-43EE-A091-6C3D7DE12D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92269" y="4542917"/>
            <a:ext cx="2887515" cy="2165636"/>
          </a:xfrm>
          <a:prstGeom prst="rect">
            <a:avLst/>
          </a:prstGeom>
        </p:spPr>
      </p:pic>
    </p:spTree>
    <p:extLst>
      <p:ext uri="{BB962C8B-B14F-4D97-AF65-F5344CB8AC3E}">
        <p14:creationId xmlns:p14="http://schemas.microsoft.com/office/powerpoint/2010/main" val="2284733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9F591-97F5-40EC-8711-8D157C6EEE2A}"/>
              </a:ext>
            </a:extLst>
          </p:cNvPr>
          <p:cNvSpPr>
            <a:spLocks noGrp="1"/>
          </p:cNvSpPr>
          <p:nvPr>
            <p:ph type="title"/>
          </p:nvPr>
        </p:nvSpPr>
        <p:spPr>
          <a:xfrm>
            <a:off x="1656978" y="2074872"/>
            <a:ext cx="8534400" cy="1507067"/>
          </a:xfrm>
        </p:spPr>
        <p:txBody>
          <a:bodyPr/>
          <a:lstStyle/>
          <a:p>
            <a:r>
              <a:rPr lang="en-US" dirty="0"/>
              <a:t>Much more to come…</a:t>
            </a:r>
          </a:p>
        </p:txBody>
      </p:sp>
    </p:spTree>
    <p:extLst>
      <p:ext uri="{BB962C8B-B14F-4D97-AF65-F5344CB8AC3E}">
        <p14:creationId xmlns:p14="http://schemas.microsoft.com/office/powerpoint/2010/main" val="1980621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A23F2A-53CC-44ED-B83A-E74213400E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85" y="131323"/>
            <a:ext cx="6108448" cy="6595353"/>
          </a:xfrm>
          <a:prstGeom prst="rect">
            <a:avLst/>
          </a:prstGeom>
        </p:spPr>
      </p:pic>
      <p:sp>
        <p:nvSpPr>
          <p:cNvPr id="2" name="Title 1">
            <a:extLst>
              <a:ext uri="{FF2B5EF4-FFF2-40B4-BE49-F238E27FC236}">
                <a16:creationId xmlns:a16="http://schemas.microsoft.com/office/drawing/2014/main" id="{0523871F-8396-4C5F-89D7-4585EBEB8553}"/>
              </a:ext>
            </a:extLst>
          </p:cNvPr>
          <p:cNvSpPr>
            <a:spLocks noGrp="1"/>
          </p:cNvSpPr>
          <p:nvPr>
            <p:ph type="title"/>
          </p:nvPr>
        </p:nvSpPr>
        <p:spPr>
          <a:xfrm>
            <a:off x="6434847" y="215000"/>
            <a:ext cx="6019800" cy="650033"/>
          </a:xfrm>
        </p:spPr>
        <p:txBody>
          <a:bodyPr>
            <a:normAutofit/>
          </a:bodyPr>
          <a:lstStyle/>
          <a:p>
            <a:r>
              <a:rPr lang="en-US" dirty="0" err="1"/>
              <a:t>Guldlin</a:t>
            </a:r>
            <a:r>
              <a:rPr lang="en-US" dirty="0"/>
              <a:t> park</a:t>
            </a:r>
          </a:p>
        </p:txBody>
      </p:sp>
      <p:sp>
        <p:nvSpPr>
          <p:cNvPr id="4" name="Text Placeholder 3">
            <a:extLst>
              <a:ext uri="{FF2B5EF4-FFF2-40B4-BE49-F238E27FC236}">
                <a16:creationId xmlns:a16="http://schemas.microsoft.com/office/drawing/2014/main" id="{8CF0DC9F-F47E-4FCA-9111-30049E6F410C}"/>
              </a:ext>
            </a:extLst>
          </p:cNvPr>
          <p:cNvSpPr>
            <a:spLocks noGrp="1"/>
          </p:cNvSpPr>
          <p:nvPr>
            <p:ph type="body" sz="half" idx="2"/>
          </p:nvPr>
        </p:nvSpPr>
        <p:spPr>
          <a:xfrm>
            <a:off x="6530686" y="782249"/>
            <a:ext cx="4505164" cy="740575"/>
          </a:xfrm>
        </p:spPr>
        <p:txBody>
          <a:bodyPr/>
          <a:lstStyle/>
          <a:p>
            <a:r>
              <a:rPr lang="en-US" dirty="0"/>
              <a:t>Van Buren and Michaels Street</a:t>
            </a:r>
          </a:p>
        </p:txBody>
      </p:sp>
      <p:cxnSp>
        <p:nvCxnSpPr>
          <p:cNvPr id="19" name="Straight Arrow Connector 18">
            <a:extLst>
              <a:ext uri="{FF2B5EF4-FFF2-40B4-BE49-F238E27FC236}">
                <a16:creationId xmlns:a16="http://schemas.microsoft.com/office/drawing/2014/main" id="{E40FDC3E-8737-4D27-8880-DD9F537FA14C}"/>
              </a:ext>
            </a:extLst>
          </p:cNvPr>
          <p:cNvCxnSpPr>
            <a:cxnSpLocks/>
          </p:cNvCxnSpPr>
          <p:nvPr/>
        </p:nvCxnSpPr>
        <p:spPr>
          <a:xfrm flipH="1">
            <a:off x="3271609" y="1360355"/>
            <a:ext cx="3477106" cy="1773387"/>
          </a:xfrm>
          <a:prstGeom prst="straightConnector1">
            <a:avLst/>
          </a:prstGeom>
          <a:ln w="44450">
            <a:solidFill>
              <a:schemeClr val="accent4"/>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B3D0C117-4A3A-45A6-854D-EE20E6C3DC1E}"/>
              </a:ext>
            </a:extLst>
          </p:cNvPr>
          <p:cNvSpPr/>
          <p:nvPr/>
        </p:nvSpPr>
        <p:spPr>
          <a:xfrm>
            <a:off x="2979484" y="2922381"/>
            <a:ext cx="436058" cy="422722"/>
          </a:xfrm>
          <a:prstGeom prst="ellipse">
            <a:avLst/>
          </a:prstGeom>
          <a:no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0173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B66B5-1B27-4146-9FF7-B07021967040}"/>
              </a:ext>
            </a:extLst>
          </p:cNvPr>
          <p:cNvSpPr>
            <a:spLocks noGrp="1"/>
          </p:cNvSpPr>
          <p:nvPr>
            <p:ph type="title"/>
          </p:nvPr>
        </p:nvSpPr>
        <p:spPr>
          <a:xfrm>
            <a:off x="212333" y="43430"/>
            <a:ext cx="5577016" cy="584718"/>
          </a:xfrm>
        </p:spPr>
        <p:txBody>
          <a:bodyPr>
            <a:normAutofit/>
          </a:bodyPr>
          <a:lstStyle/>
          <a:p>
            <a:r>
              <a:rPr lang="en-US" dirty="0" err="1"/>
              <a:t>Guldlin</a:t>
            </a:r>
            <a:r>
              <a:rPr lang="en-US" dirty="0"/>
              <a:t> park</a:t>
            </a:r>
          </a:p>
        </p:txBody>
      </p:sp>
      <p:sp>
        <p:nvSpPr>
          <p:cNvPr id="4" name="Text Placeholder 3">
            <a:extLst>
              <a:ext uri="{FF2B5EF4-FFF2-40B4-BE49-F238E27FC236}">
                <a16:creationId xmlns:a16="http://schemas.microsoft.com/office/drawing/2014/main" id="{49A09799-31EC-4C1A-A372-754969A4A597}"/>
              </a:ext>
            </a:extLst>
          </p:cNvPr>
          <p:cNvSpPr>
            <a:spLocks noGrp="1"/>
          </p:cNvSpPr>
          <p:nvPr>
            <p:ph type="body" sz="half" idx="2"/>
          </p:nvPr>
        </p:nvSpPr>
        <p:spPr>
          <a:xfrm>
            <a:off x="9488273" y="135389"/>
            <a:ext cx="2491394" cy="824550"/>
          </a:xfrm>
        </p:spPr>
        <p:txBody>
          <a:bodyPr/>
          <a:lstStyle/>
          <a:p>
            <a:r>
              <a:rPr lang="en-US" dirty="0"/>
              <a:t>Since 1897</a:t>
            </a:r>
          </a:p>
          <a:p>
            <a:r>
              <a:rPr lang="en-US" dirty="0"/>
              <a:t>Size in Acres: 8.2</a:t>
            </a:r>
          </a:p>
        </p:txBody>
      </p:sp>
      <p:pic>
        <p:nvPicPr>
          <p:cNvPr id="6" name="Picture 5">
            <a:extLst>
              <a:ext uri="{FF2B5EF4-FFF2-40B4-BE49-F238E27FC236}">
                <a16:creationId xmlns:a16="http://schemas.microsoft.com/office/drawing/2014/main" id="{BA118340-0BDE-459F-8504-304C3C6693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598" y="1819919"/>
            <a:ext cx="4810403" cy="3598333"/>
          </a:xfrm>
          <a:prstGeom prst="rect">
            <a:avLst/>
          </a:prstGeom>
        </p:spPr>
      </p:pic>
      <p:pic>
        <p:nvPicPr>
          <p:cNvPr id="5" name="Picture 4">
            <a:extLst>
              <a:ext uri="{FF2B5EF4-FFF2-40B4-BE49-F238E27FC236}">
                <a16:creationId xmlns:a16="http://schemas.microsoft.com/office/drawing/2014/main" id="{0CE34E51-B61B-4F12-A007-04BA81D297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5861" y="1486430"/>
            <a:ext cx="6759499" cy="4391521"/>
          </a:xfrm>
          <a:prstGeom prst="rect">
            <a:avLst/>
          </a:prstGeom>
        </p:spPr>
      </p:pic>
      <p:sp>
        <p:nvSpPr>
          <p:cNvPr id="7" name="Oval 6">
            <a:extLst>
              <a:ext uri="{FF2B5EF4-FFF2-40B4-BE49-F238E27FC236}">
                <a16:creationId xmlns:a16="http://schemas.microsoft.com/office/drawing/2014/main" id="{243665B0-3EB1-4A5F-8C34-D48650A11733}"/>
              </a:ext>
            </a:extLst>
          </p:cNvPr>
          <p:cNvSpPr/>
          <p:nvPr/>
        </p:nvSpPr>
        <p:spPr>
          <a:xfrm>
            <a:off x="7959830" y="3619086"/>
            <a:ext cx="795115" cy="77337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519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B0BE9-A7F3-4E9E-B0A9-F6A3625FE618}"/>
              </a:ext>
            </a:extLst>
          </p:cNvPr>
          <p:cNvSpPr>
            <a:spLocks noGrp="1"/>
          </p:cNvSpPr>
          <p:nvPr>
            <p:ph type="title"/>
          </p:nvPr>
        </p:nvSpPr>
        <p:spPr>
          <a:xfrm>
            <a:off x="76199" y="34440"/>
            <a:ext cx="6019800" cy="547396"/>
          </a:xfrm>
        </p:spPr>
        <p:txBody>
          <a:bodyPr/>
          <a:lstStyle/>
          <a:p>
            <a:r>
              <a:rPr lang="en-US" dirty="0" err="1"/>
              <a:t>Guldlin</a:t>
            </a:r>
            <a:r>
              <a:rPr lang="en-US" dirty="0"/>
              <a:t> park</a:t>
            </a:r>
          </a:p>
        </p:txBody>
      </p:sp>
      <p:sp>
        <p:nvSpPr>
          <p:cNvPr id="5" name="Rectangle 4">
            <a:extLst>
              <a:ext uri="{FF2B5EF4-FFF2-40B4-BE49-F238E27FC236}">
                <a16:creationId xmlns:a16="http://schemas.microsoft.com/office/drawing/2014/main" id="{0CBABA16-BBD3-41DA-BCE0-325D406B124F}"/>
              </a:ext>
            </a:extLst>
          </p:cNvPr>
          <p:cNvSpPr/>
          <p:nvPr/>
        </p:nvSpPr>
        <p:spPr>
          <a:xfrm>
            <a:off x="205089" y="780146"/>
            <a:ext cx="11781817" cy="1323439"/>
          </a:xfrm>
          <a:prstGeom prst="rect">
            <a:avLst/>
          </a:prstGeom>
        </p:spPr>
        <p:txBody>
          <a:bodyPr wrap="square">
            <a:spAutoFit/>
          </a:bodyPr>
          <a:lstStyle/>
          <a:p>
            <a:r>
              <a:rPr lang="en-US" sz="1600" dirty="0"/>
              <a:t>History:  The site is the location of the first fort built in 1722.  The fort was called Fort St. Philippe or Fort </a:t>
            </a:r>
            <a:r>
              <a:rPr lang="en-US" sz="1600" dirty="0" err="1"/>
              <a:t>Miamis</a:t>
            </a:r>
            <a:r>
              <a:rPr lang="en-US" sz="1600" dirty="0"/>
              <a:t>.  In1897 the city purchased the land for seven thousand dollars. The land that would later become </a:t>
            </a:r>
            <a:r>
              <a:rPr lang="en-US" sz="1600" dirty="0" err="1"/>
              <a:t>Guldlin</a:t>
            </a:r>
            <a:r>
              <a:rPr lang="en-US" sz="1600" dirty="0"/>
              <a:t> Park was originally intended to be used as the location of a water pumping station. Before construction began, it was decided that the station should be built on the other side of the St. Mary's River, and the originally proposed plot of land was left vacant. </a:t>
            </a:r>
          </a:p>
        </p:txBody>
      </p:sp>
      <p:pic>
        <p:nvPicPr>
          <p:cNvPr id="11" name="Picture 10">
            <a:extLst>
              <a:ext uri="{FF2B5EF4-FFF2-40B4-BE49-F238E27FC236}">
                <a16:creationId xmlns:a16="http://schemas.microsoft.com/office/drawing/2014/main" id="{7D06EDD4-E22B-4F89-B5CF-8170F2EC5B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669" y="2301895"/>
            <a:ext cx="5256860" cy="3942645"/>
          </a:xfrm>
          <a:prstGeom prst="rect">
            <a:avLst/>
          </a:prstGeom>
        </p:spPr>
      </p:pic>
      <p:pic>
        <p:nvPicPr>
          <p:cNvPr id="6" name="Picture 5">
            <a:extLst>
              <a:ext uri="{FF2B5EF4-FFF2-40B4-BE49-F238E27FC236}">
                <a16:creationId xmlns:a16="http://schemas.microsoft.com/office/drawing/2014/main" id="{C2077237-1B7B-43D4-880C-8A5E791D5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1531" y="2301895"/>
            <a:ext cx="5256860" cy="3942645"/>
          </a:xfrm>
          <a:prstGeom prst="rect">
            <a:avLst/>
          </a:prstGeom>
        </p:spPr>
      </p:pic>
    </p:spTree>
    <p:extLst>
      <p:ext uri="{BB962C8B-B14F-4D97-AF65-F5344CB8AC3E}">
        <p14:creationId xmlns:p14="http://schemas.microsoft.com/office/powerpoint/2010/main" val="4278131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B0BE9-A7F3-4E9E-B0A9-F6A3625FE618}"/>
              </a:ext>
            </a:extLst>
          </p:cNvPr>
          <p:cNvSpPr>
            <a:spLocks noGrp="1"/>
          </p:cNvSpPr>
          <p:nvPr>
            <p:ph type="title"/>
          </p:nvPr>
        </p:nvSpPr>
        <p:spPr>
          <a:xfrm>
            <a:off x="76199" y="34440"/>
            <a:ext cx="6019800" cy="547396"/>
          </a:xfrm>
        </p:spPr>
        <p:txBody>
          <a:bodyPr/>
          <a:lstStyle/>
          <a:p>
            <a:r>
              <a:rPr lang="en-US" dirty="0" err="1"/>
              <a:t>Guldlin</a:t>
            </a:r>
            <a:r>
              <a:rPr lang="en-US" dirty="0"/>
              <a:t> park</a:t>
            </a:r>
          </a:p>
        </p:txBody>
      </p:sp>
      <p:sp>
        <p:nvSpPr>
          <p:cNvPr id="5" name="Rectangle 4">
            <a:extLst>
              <a:ext uri="{FF2B5EF4-FFF2-40B4-BE49-F238E27FC236}">
                <a16:creationId xmlns:a16="http://schemas.microsoft.com/office/drawing/2014/main" id="{0CBABA16-BBD3-41DA-BCE0-325D406B124F}"/>
              </a:ext>
            </a:extLst>
          </p:cNvPr>
          <p:cNvSpPr/>
          <p:nvPr/>
        </p:nvSpPr>
        <p:spPr>
          <a:xfrm>
            <a:off x="205090" y="637844"/>
            <a:ext cx="11781817" cy="2062103"/>
          </a:xfrm>
          <a:prstGeom prst="rect">
            <a:avLst/>
          </a:prstGeom>
        </p:spPr>
        <p:txBody>
          <a:bodyPr wrap="square">
            <a:spAutoFit/>
          </a:bodyPr>
          <a:lstStyle/>
          <a:p>
            <a:r>
              <a:rPr lang="en-US" sz="1600" dirty="0"/>
              <a:t>History:  The site was then developed as the location of the city’s first playground through the efforts of Addie </a:t>
            </a:r>
            <a:r>
              <a:rPr lang="en-US" sz="1600" dirty="0" err="1"/>
              <a:t>Guldlin</a:t>
            </a:r>
            <a:r>
              <a:rPr lang="en-US" sz="1600" dirty="0"/>
              <a:t>, after who the present day park is named.  Ms. </a:t>
            </a:r>
            <a:r>
              <a:rPr lang="en-US" sz="1600" dirty="0" err="1"/>
              <a:t>Guldlin</a:t>
            </a:r>
            <a:r>
              <a:rPr lang="en-US" sz="1600" dirty="0"/>
              <a:t> was described as “a little woman but a dynamo of energy”.  She was prominent in the movement to extend the right to vote to women and served as the state Director of Indiana’s Woman’s Franchise League.  </a:t>
            </a:r>
          </a:p>
          <a:p>
            <a:r>
              <a:rPr lang="en-US" sz="1600" dirty="0"/>
              <a:t>Concerned that children had no safe places to play in Fort Wayne, </a:t>
            </a:r>
            <a:r>
              <a:rPr lang="en-US" sz="1600" dirty="0" err="1"/>
              <a:t>Guldlin</a:t>
            </a:r>
            <a:r>
              <a:rPr lang="en-US" sz="1600" dirty="0"/>
              <a:t> and several other “progressive” women raised funds to create a large, safe, playground.  The playground was divided into a girls’ section and a boys’ section, with each having numerous swings, see-saws, wading pools, and sandboxes.  The park was dedicated on May 20, 1911, and named in honor of </a:t>
            </a:r>
            <a:r>
              <a:rPr lang="en-US" sz="1600" dirty="0" err="1"/>
              <a:t>Guldlin</a:t>
            </a:r>
            <a:r>
              <a:rPr lang="en-US" sz="1600" dirty="0"/>
              <a:t>.  Unfortunately, all of this was swept away in the great flood of 1913.</a:t>
            </a:r>
          </a:p>
        </p:txBody>
      </p:sp>
      <p:pic>
        <p:nvPicPr>
          <p:cNvPr id="11" name="Picture 10">
            <a:extLst>
              <a:ext uri="{FF2B5EF4-FFF2-40B4-BE49-F238E27FC236}">
                <a16:creationId xmlns:a16="http://schemas.microsoft.com/office/drawing/2014/main" id="{7D06EDD4-E22B-4F89-B5CF-8170F2EC5B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209" y="2755955"/>
            <a:ext cx="2706102" cy="3942645"/>
          </a:xfrm>
          <a:prstGeom prst="rect">
            <a:avLst/>
          </a:prstGeom>
        </p:spPr>
      </p:pic>
      <p:pic>
        <p:nvPicPr>
          <p:cNvPr id="6" name="Picture 5">
            <a:extLst>
              <a:ext uri="{FF2B5EF4-FFF2-40B4-BE49-F238E27FC236}">
                <a16:creationId xmlns:a16="http://schemas.microsoft.com/office/drawing/2014/main" id="{C2077237-1B7B-43D4-880C-8A5E791D5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8731" y="3216236"/>
            <a:ext cx="5256860" cy="3003920"/>
          </a:xfrm>
          <a:prstGeom prst="rect">
            <a:avLst/>
          </a:prstGeom>
        </p:spPr>
      </p:pic>
    </p:spTree>
    <p:extLst>
      <p:ext uri="{BB962C8B-B14F-4D97-AF65-F5344CB8AC3E}">
        <p14:creationId xmlns:p14="http://schemas.microsoft.com/office/powerpoint/2010/main" val="2774414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077237-1B7B-43D4-880C-8A5E791D51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727" y="1206764"/>
            <a:ext cx="3395878" cy="2546909"/>
          </a:xfrm>
          <a:prstGeom prst="rect">
            <a:avLst/>
          </a:prstGeom>
        </p:spPr>
      </p:pic>
      <p:pic>
        <p:nvPicPr>
          <p:cNvPr id="8" name="Picture 7">
            <a:extLst>
              <a:ext uri="{FF2B5EF4-FFF2-40B4-BE49-F238E27FC236}">
                <a16:creationId xmlns:a16="http://schemas.microsoft.com/office/drawing/2014/main" id="{B34B1A6A-230E-4FD7-9E69-D387547BD0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1633" y="804172"/>
            <a:ext cx="4469459" cy="3352094"/>
          </a:xfrm>
          <a:prstGeom prst="rect">
            <a:avLst/>
          </a:prstGeom>
        </p:spPr>
      </p:pic>
      <p:sp>
        <p:nvSpPr>
          <p:cNvPr id="2" name="Title 1">
            <a:extLst>
              <a:ext uri="{FF2B5EF4-FFF2-40B4-BE49-F238E27FC236}">
                <a16:creationId xmlns:a16="http://schemas.microsoft.com/office/drawing/2014/main" id="{92DB0BE9-A7F3-4E9E-B0A9-F6A3625FE618}"/>
              </a:ext>
            </a:extLst>
          </p:cNvPr>
          <p:cNvSpPr>
            <a:spLocks noGrp="1"/>
          </p:cNvSpPr>
          <p:nvPr>
            <p:ph type="title"/>
          </p:nvPr>
        </p:nvSpPr>
        <p:spPr>
          <a:xfrm>
            <a:off x="93133" y="31680"/>
            <a:ext cx="2760134" cy="457023"/>
          </a:xfrm>
        </p:spPr>
        <p:txBody>
          <a:bodyPr>
            <a:normAutofit fontScale="90000"/>
          </a:bodyPr>
          <a:lstStyle/>
          <a:p>
            <a:r>
              <a:rPr lang="en-US" dirty="0" err="1"/>
              <a:t>Guldlin</a:t>
            </a:r>
            <a:r>
              <a:rPr lang="en-US" dirty="0"/>
              <a:t> park</a:t>
            </a:r>
          </a:p>
        </p:txBody>
      </p:sp>
      <p:sp>
        <p:nvSpPr>
          <p:cNvPr id="5" name="Rectangle 4">
            <a:extLst>
              <a:ext uri="{FF2B5EF4-FFF2-40B4-BE49-F238E27FC236}">
                <a16:creationId xmlns:a16="http://schemas.microsoft.com/office/drawing/2014/main" id="{0CBABA16-BBD3-41DA-BCE0-325D406B124F}"/>
              </a:ext>
            </a:extLst>
          </p:cNvPr>
          <p:cNvSpPr/>
          <p:nvPr/>
        </p:nvSpPr>
        <p:spPr>
          <a:xfrm>
            <a:off x="68849" y="427993"/>
            <a:ext cx="11781817" cy="584775"/>
          </a:xfrm>
          <a:prstGeom prst="rect">
            <a:avLst/>
          </a:prstGeom>
        </p:spPr>
        <p:txBody>
          <a:bodyPr wrap="square">
            <a:spAutoFit/>
          </a:bodyPr>
          <a:lstStyle/>
          <a:p>
            <a:r>
              <a:rPr lang="en-US" sz="1600" dirty="0"/>
              <a:t>The Park Today:  Today the park is a picturesque area of grassy open space and is the site of a public access boat ramp and a boat dock providing boat access to the St. Mary’s River. </a:t>
            </a:r>
          </a:p>
        </p:txBody>
      </p:sp>
      <p:pic>
        <p:nvPicPr>
          <p:cNvPr id="11" name="Picture 10">
            <a:extLst>
              <a:ext uri="{FF2B5EF4-FFF2-40B4-BE49-F238E27FC236}">
                <a16:creationId xmlns:a16="http://schemas.microsoft.com/office/drawing/2014/main" id="{7D06EDD4-E22B-4F89-B5CF-8170F2EC5B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1466" y="3634388"/>
            <a:ext cx="4131734" cy="3098800"/>
          </a:xfrm>
          <a:prstGeom prst="rect">
            <a:avLst/>
          </a:prstGeom>
        </p:spPr>
      </p:pic>
      <p:pic>
        <p:nvPicPr>
          <p:cNvPr id="4" name="Picture 3">
            <a:extLst>
              <a:ext uri="{FF2B5EF4-FFF2-40B4-BE49-F238E27FC236}">
                <a16:creationId xmlns:a16="http://schemas.microsoft.com/office/drawing/2014/main" id="{20ABF0B7-C6A6-43EA-BA93-109359E953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6396" y="3634387"/>
            <a:ext cx="4131734" cy="3098801"/>
          </a:xfrm>
          <a:prstGeom prst="rect">
            <a:avLst/>
          </a:prstGeom>
        </p:spPr>
      </p:pic>
    </p:spTree>
    <p:extLst>
      <p:ext uri="{BB962C8B-B14F-4D97-AF65-F5344CB8AC3E}">
        <p14:creationId xmlns:p14="http://schemas.microsoft.com/office/powerpoint/2010/main" val="1624745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3871F-8396-4C5F-89D7-4585EBEB8553}"/>
              </a:ext>
            </a:extLst>
          </p:cNvPr>
          <p:cNvSpPr>
            <a:spLocks noGrp="1"/>
          </p:cNvSpPr>
          <p:nvPr>
            <p:ph type="title"/>
          </p:nvPr>
        </p:nvSpPr>
        <p:spPr>
          <a:xfrm>
            <a:off x="6434847" y="215000"/>
            <a:ext cx="6019800" cy="650033"/>
          </a:xfrm>
        </p:spPr>
        <p:txBody>
          <a:bodyPr>
            <a:normAutofit/>
          </a:bodyPr>
          <a:lstStyle/>
          <a:p>
            <a:r>
              <a:rPr lang="en-US" dirty="0"/>
              <a:t>Indian village (sears) park</a:t>
            </a:r>
          </a:p>
        </p:txBody>
      </p:sp>
      <p:sp>
        <p:nvSpPr>
          <p:cNvPr id="4" name="Text Placeholder 3">
            <a:extLst>
              <a:ext uri="{FF2B5EF4-FFF2-40B4-BE49-F238E27FC236}">
                <a16:creationId xmlns:a16="http://schemas.microsoft.com/office/drawing/2014/main" id="{8CF0DC9F-F47E-4FCA-9111-30049E6F410C}"/>
              </a:ext>
            </a:extLst>
          </p:cNvPr>
          <p:cNvSpPr>
            <a:spLocks noGrp="1"/>
          </p:cNvSpPr>
          <p:nvPr>
            <p:ph type="body" sz="half" idx="2"/>
          </p:nvPr>
        </p:nvSpPr>
        <p:spPr>
          <a:xfrm>
            <a:off x="6530686" y="782250"/>
            <a:ext cx="4505164" cy="377684"/>
          </a:xfrm>
        </p:spPr>
        <p:txBody>
          <a:bodyPr/>
          <a:lstStyle/>
          <a:p>
            <a:r>
              <a:rPr lang="en-US" dirty="0"/>
              <a:t>1701 Bluffton Road</a:t>
            </a:r>
          </a:p>
        </p:txBody>
      </p:sp>
      <p:pic>
        <p:nvPicPr>
          <p:cNvPr id="8" name="Picture 7">
            <a:extLst>
              <a:ext uri="{FF2B5EF4-FFF2-40B4-BE49-F238E27FC236}">
                <a16:creationId xmlns:a16="http://schemas.microsoft.com/office/drawing/2014/main" id="{C1A23F2A-53CC-44ED-B83A-E74213400E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142" y="105923"/>
            <a:ext cx="6108448" cy="6595353"/>
          </a:xfrm>
          <a:prstGeom prst="rect">
            <a:avLst/>
          </a:prstGeom>
        </p:spPr>
      </p:pic>
      <p:cxnSp>
        <p:nvCxnSpPr>
          <p:cNvPr id="19" name="Straight Arrow Connector 18">
            <a:extLst>
              <a:ext uri="{FF2B5EF4-FFF2-40B4-BE49-F238E27FC236}">
                <a16:creationId xmlns:a16="http://schemas.microsoft.com/office/drawing/2014/main" id="{E40FDC3E-8737-4D27-8880-DD9F537FA14C}"/>
              </a:ext>
            </a:extLst>
          </p:cNvPr>
          <p:cNvCxnSpPr>
            <a:cxnSpLocks/>
            <a:stCxn id="4" idx="1"/>
          </p:cNvCxnSpPr>
          <p:nvPr/>
        </p:nvCxnSpPr>
        <p:spPr>
          <a:xfrm flipH="1">
            <a:off x="2929467" y="971092"/>
            <a:ext cx="3601219" cy="2869772"/>
          </a:xfrm>
          <a:prstGeom prst="straightConnector1">
            <a:avLst/>
          </a:prstGeom>
          <a:ln w="44450">
            <a:solidFill>
              <a:schemeClr val="accent4"/>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B3D0C117-4A3A-45A6-854D-EE20E6C3DC1E}"/>
              </a:ext>
            </a:extLst>
          </p:cNvPr>
          <p:cNvSpPr/>
          <p:nvPr/>
        </p:nvSpPr>
        <p:spPr>
          <a:xfrm>
            <a:off x="2797009" y="3652974"/>
            <a:ext cx="413357" cy="375781"/>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7500426-0038-40DD-A8CF-287E3C38CE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7048" y="2405978"/>
            <a:ext cx="5652583" cy="2869772"/>
          </a:xfrm>
          <a:prstGeom prst="rect">
            <a:avLst/>
          </a:prstGeom>
        </p:spPr>
      </p:pic>
      <p:sp>
        <p:nvSpPr>
          <p:cNvPr id="5" name="TextBox 4">
            <a:extLst>
              <a:ext uri="{FF2B5EF4-FFF2-40B4-BE49-F238E27FC236}">
                <a16:creationId xmlns:a16="http://schemas.microsoft.com/office/drawing/2014/main" id="{9A2476B6-328B-4D5B-9329-7E1D6367EF62}"/>
              </a:ext>
            </a:extLst>
          </p:cNvPr>
          <p:cNvSpPr txBox="1"/>
          <p:nvPr/>
        </p:nvSpPr>
        <p:spPr>
          <a:xfrm rot="20415374">
            <a:off x="8469294" y="2546990"/>
            <a:ext cx="2328333" cy="307777"/>
          </a:xfrm>
          <a:prstGeom prst="rect">
            <a:avLst/>
          </a:prstGeom>
          <a:noFill/>
        </p:spPr>
        <p:txBody>
          <a:bodyPr wrap="square" rtlCol="0">
            <a:spAutoFit/>
          </a:bodyPr>
          <a:lstStyle/>
          <a:p>
            <a:r>
              <a:rPr lang="en-US" sz="1400" dirty="0"/>
              <a:t>Bluffton Road</a:t>
            </a:r>
          </a:p>
        </p:txBody>
      </p:sp>
    </p:spTree>
    <p:extLst>
      <p:ext uri="{BB962C8B-B14F-4D97-AF65-F5344CB8AC3E}">
        <p14:creationId xmlns:p14="http://schemas.microsoft.com/office/powerpoint/2010/main" val="6859469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B66B5-1B27-4146-9FF7-B07021967040}"/>
              </a:ext>
            </a:extLst>
          </p:cNvPr>
          <p:cNvSpPr>
            <a:spLocks noGrp="1"/>
          </p:cNvSpPr>
          <p:nvPr>
            <p:ph type="title"/>
          </p:nvPr>
        </p:nvSpPr>
        <p:spPr>
          <a:xfrm>
            <a:off x="174913" y="119916"/>
            <a:ext cx="5577016" cy="584718"/>
          </a:xfrm>
        </p:spPr>
        <p:txBody>
          <a:bodyPr>
            <a:normAutofit/>
          </a:bodyPr>
          <a:lstStyle/>
          <a:p>
            <a:r>
              <a:rPr lang="en-US" sz="2400" dirty="0"/>
              <a:t>Indian village (sears) park</a:t>
            </a:r>
          </a:p>
        </p:txBody>
      </p:sp>
      <p:sp>
        <p:nvSpPr>
          <p:cNvPr id="4" name="Text Placeholder 3">
            <a:extLst>
              <a:ext uri="{FF2B5EF4-FFF2-40B4-BE49-F238E27FC236}">
                <a16:creationId xmlns:a16="http://schemas.microsoft.com/office/drawing/2014/main" id="{49A09799-31EC-4C1A-A372-754969A4A597}"/>
              </a:ext>
            </a:extLst>
          </p:cNvPr>
          <p:cNvSpPr>
            <a:spLocks noGrp="1"/>
          </p:cNvSpPr>
          <p:nvPr>
            <p:ph type="body" sz="half" idx="2"/>
          </p:nvPr>
        </p:nvSpPr>
        <p:spPr>
          <a:xfrm>
            <a:off x="8829321" y="0"/>
            <a:ext cx="2952750" cy="824550"/>
          </a:xfrm>
        </p:spPr>
        <p:txBody>
          <a:bodyPr/>
          <a:lstStyle/>
          <a:p>
            <a:r>
              <a:rPr lang="en-US" dirty="0"/>
              <a:t>Since 1930</a:t>
            </a:r>
          </a:p>
          <a:p>
            <a:r>
              <a:rPr lang="en-US" dirty="0"/>
              <a:t>Size in Acres: 10.0</a:t>
            </a:r>
          </a:p>
        </p:txBody>
      </p:sp>
      <p:pic>
        <p:nvPicPr>
          <p:cNvPr id="5" name="Picture 4">
            <a:extLst>
              <a:ext uri="{FF2B5EF4-FFF2-40B4-BE49-F238E27FC236}">
                <a16:creationId xmlns:a16="http://schemas.microsoft.com/office/drawing/2014/main" id="{77B18660-B006-40F2-9A91-1E96E7C546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1929" y="0"/>
            <a:ext cx="1725087" cy="1035052"/>
          </a:xfrm>
          <a:prstGeom prst="rect">
            <a:avLst/>
          </a:prstGeom>
        </p:spPr>
      </p:pic>
      <p:sp>
        <p:nvSpPr>
          <p:cNvPr id="3" name="TextBox 2">
            <a:extLst>
              <a:ext uri="{FF2B5EF4-FFF2-40B4-BE49-F238E27FC236}">
                <a16:creationId xmlns:a16="http://schemas.microsoft.com/office/drawing/2014/main" id="{097C4BE8-95F6-41B4-B8B4-4011E143CA41}"/>
              </a:ext>
            </a:extLst>
          </p:cNvPr>
          <p:cNvSpPr txBox="1"/>
          <p:nvPr/>
        </p:nvSpPr>
        <p:spPr>
          <a:xfrm>
            <a:off x="258938" y="1079504"/>
            <a:ext cx="11523133" cy="2554545"/>
          </a:xfrm>
          <a:prstGeom prst="rect">
            <a:avLst/>
          </a:prstGeom>
          <a:noFill/>
        </p:spPr>
        <p:txBody>
          <a:bodyPr wrap="square" rtlCol="0">
            <a:spAutoFit/>
          </a:bodyPr>
          <a:lstStyle/>
          <a:p>
            <a:r>
              <a:rPr lang="en-US" sz="1600" dirty="0"/>
              <a:t>The riverbank and park strip tracts were transferred to the city in 1930.  In 1929 the Board built a footbridge between Foster Park and land to be known as Indian Village Park. </a:t>
            </a:r>
            <a:br>
              <a:rPr lang="en-US" sz="1600" dirty="0"/>
            </a:br>
            <a:br>
              <a:rPr lang="en-US" sz="1600" dirty="0"/>
            </a:br>
            <a:r>
              <a:rPr lang="en-US" sz="1600" dirty="0"/>
              <a:t>The site was once the home of the Allen County Orphan’s Home and one of the brick buildings may be associated with that endeavor.</a:t>
            </a:r>
            <a:br>
              <a:rPr lang="en-US" sz="1600" dirty="0"/>
            </a:br>
            <a:br>
              <a:rPr lang="en-US" sz="1600" dirty="0"/>
            </a:br>
            <a:r>
              <a:rPr lang="en-US" sz="1600" dirty="0"/>
              <a:t>Sears Roebuck and Company offered to build the pavilion that is located in Indian Village Park for the city in the early 1940's with the understanding that the city would assume control and maintenance of the building after construction. Today that pavilion is known as Sears Pavilion.  For a period of time, part of the pavilion was rented as an apartment.  The park contains the pavilion, a playground, and a storage barn.  </a:t>
            </a:r>
          </a:p>
        </p:txBody>
      </p:sp>
      <p:pic>
        <p:nvPicPr>
          <p:cNvPr id="9" name="Picture 8">
            <a:extLst>
              <a:ext uri="{FF2B5EF4-FFF2-40B4-BE49-F238E27FC236}">
                <a16:creationId xmlns:a16="http://schemas.microsoft.com/office/drawing/2014/main" id="{AFAE3F49-BB6D-4AD9-B8DC-7DDEBA297E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02" y="4114800"/>
            <a:ext cx="2901566" cy="2176175"/>
          </a:xfrm>
          <a:prstGeom prst="rect">
            <a:avLst/>
          </a:prstGeom>
        </p:spPr>
      </p:pic>
      <p:pic>
        <p:nvPicPr>
          <p:cNvPr id="11" name="Picture 10">
            <a:extLst>
              <a:ext uri="{FF2B5EF4-FFF2-40B4-BE49-F238E27FC236}">
                <a16:creationId xmlns:a16="http://schemas.microsoft.com/office/drawing/2014/main" id="{00B57194-2737-481C-AA82-8F73A3023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5632" y="4114800"/>
            <a:ext cx="2901566" cy="2176175"/>
          </a:xfrm>
          <a:prstGeom prst="rect">
            <a:avLst/>
          </a:prstGeom>
        </p:spPr>
      </p:pic>
      <p:pic>
        <p:nvPicPr>
          <p:cNvPr id="13" name="Picture 12">
            <a:extLst>
              <a:ext uri="{FF2B5EF4-FFF2-40B4-BE49-F238E27FC236}">
                <a16:creationId xmlns:a16="http://schemas.microsoft.com/office/drawing/2014/main" id="{763AE8C8-913D-45AE-8403-672AD102F1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4114800"/>
            <a:ext cx="2901567" cy="2176175"/>
          </a:xfrm>
          <a:prstGeom prst="rect">
            <a:avLst/>
          </a:prstGeom>
        </p:spPr>
      </p:pic>
      <p:pic>
        <p:nvPicPr>
          <p:cNvPr id="15" name="Picture 14">
            <a:extLst>
              <a:ext uri="{FF2B5EF4-FFF2-40B4-BE49-F238E27FC236}">
                <a16:creationId xmlns:a16="http://schemas.microsoft.com/office/drawing/2014/main" id="{3CC916D7-26B1-4CE0-9D4A-38ADCDB987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55171" y="4114800"/>
            <a:ext cx="2901567" cy="2176175"/>
          </a:xfrm>
          <a:prstGeom prst="rect">
            <a:avLst/>
          </a:prstGeom>
        </p:spPr>
      </p:pic>
    </p:spTree>
    <p:extLst>
      <p:ext uri="{BB962C8B-B14F-4D97-AF65-F5344CB8AC3E}">
        <p14:creationId xmlns:p14="http://schemas.microsoft.com/office/powerpoint/2010/main" val="1265610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3871F-8396-4C5F-89D7-4585EBEB8553}"/>
              </a:ext>
            </a:extLst>
          </p:cNvPr>
          <p:cNvSpPr>
            <a:spLocks noGrp="1"/>
          </p:cNvSpPr>
          <p:nvPr>
            <p:ph type="title"/>
          </p:nvPr>
        </p:nvSpPr>
        <p:spPr>
          <a:xfrm>
            <a:off x="6434847" y="215000"/>
            <a:ext cx="6019800" cy="650033"/>
          </a:xfrm>
        </p:spPr>
        <p:txBody>
          <a:bodyPr/>
          <a:lstStyle/>
          <a:p>
            <a:r>
              <a:rPr lang="en-US" dirty="0" err="1"/>
              <a:t>McULLOCH</a:t>
            </a:r>
            <a:r>
              <a:rPr lang="en-US" dirty="0"/>
              <a:t> park</a:t>
            </a:r>
          </a:p>
        </p:txBody>
      </p:sp>
      <p:sp>
        <p:nvSpPr>
          <p:cNvPr id="4" name="Text Placeholder 3">
            <a:extLst>
              <a:ext uri="{FF2B5EF4-FFF2-40B4-BE49-F238E27FC236}">
                <a16:creationId xmlns:a16="http://schemas.microsoft.com/office/drawing/2014/main" id="{8CF0DC9F-F47E-4FCA-9111-30049E6F410C}"/>
              </a:ext>
            </a:extLst>
          </p:cNvPr>
          <p:cNvSpPr>
            <a:spLocks noGrp="1"/>
          </p:cNvSpPr>
          <p:nvPr>
            <p:ph type="body" sz="half" idx="2"/>
          </p:nvPr>
        </p:nvSpPr>
        <p:spPr>
          <a:xfrm>
            <a:off x="6530686" y="782249"/>
            <a:ext cx="4505164" cy="436951"/>
          </a:xfrm>
        </p:spPr>
        <p:txBody>
          <a:bodyPr/>
          <a:lstStyle/>
          <a:p>
            <a:r>
              <a:rPr lang="en-US" dirty="0"/>
              <a:t>1700 Broadway St. </a:t>
            </a:r>
          </a:p>
        </p:txBody>
      </p:sp>
      <p:pic>
        <p:nvPicPr>
          <p:cNvPr id="8" name="Picture 7">
            <a:extLst>
              <a:ext uri="{FF2B5EF4-FFF2-40B4-BE49-F238E27FC236}">
                <a16:creationId xmlns:a16="http://schemas.microsoft.com/office/drawing/2014/main" id="{C1A23F2A-53CC-44ED-B83A-E74213400E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034" y="131323"/>
            <a:ext cx="6108448" cy="6595353"/>
          </a:xfrm>
          <a:prstGeom prst="rect">
            <a:avLst/>
          </a:prstGeom>
        </p:spPr>
      </p:pic>
      <p:cxnSp>
        <p:nvCxnSpPr>
          <p:cNvPr id="19" name="Straight Arrow Connector 18">
            <a:extLst>
              <a:ext uri="{FF2B5EF4-FFF2-40B4-BE49-F238E27FC236}">
                <a16:creationId xmlns:a16="http://schemas.microsoft.com/office/drawing/2014/main" id="{E40FDC3E-8737-4D27-8880-DD9F537FA14C}"/>
              </a:ext>
            </a:extLst>
          </p:cNvPr>
          <p:cNvCxnSpPr>
            <a:cxnSpLocks/>
            <a:stCxn id="4" idx="1"/>
          </p:cNvCxnSpPr>
          <p:nvPr/>
        </p:nvCxnSpPr>
        <p:spPr>
          <a:xfrm flipH="1">
            <a:off x="3206257" y="1000725"/>
            <a:ext cx="3324429" cy="2428274"/>
          </a:xfrm>
          <a:prstGeom prst="straightConnector1">
            <a:avLst/>
          </a:prstGeom>
          <a:ln w="44450">
            <a:solidFill>
              <a:schemeClr val="accent4"/>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B3D0C117-4A3A-45A6-854D-EE20E6C3DC1E}"/>
              </a:ext>
            </a:extLst>
          </p:cNvPr>
          <p:cNvSpPr/>
          <p:nvPr/>
        </p:nvSpPr>
        <p:spPr>
          <a:xfrm>
            <a:off x="3001977" y="3231818"/>
            <a:ext cx="408561" cy="394362"/>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87EE328-25A7-4A70-A13F-D4F34BAF2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0021" y="1831837"/>
            <a:ext cx="4855421" cy="4547014"/>
          </a:xfrm>
          <a:prstGeom prst="rect">
            <a:avLst/>
          </a:prstGeom>
        </p:spPr>
      </p:pic>
    </p:spTree>
    <p:extLst>
      <p:ext uri="{BB962C8B-B14F-4D97-AF65-F5344CB8AC3E}">
        <p14:creationId xmlns:p14="http://schemas.microsoft.com/office/powerpoint/2010/main" val="12159089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168636</TotalTime>
  <Words>786</Words>
  <Application>Microsoft Office PowerPoint</Application>
  <PresentationFormat>Widescreen</PresentationFormat>
  <Paragraphs>43</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Century Gothic</vt:lpstr>
      <vt:lpstr>Wingdings 3</vt:lpstr>
      <vt:lpstr>Slice</vt:lpstr>
      <vt:lpstr>Fort Wayne Board Of Park Commissioners</vt:lpstr>
      <vt:lpstr>Guldlin park</vt:lpstr>
      <vt:lpstr>Guldlin park</vt:lpstr>
      <vt:lpstr>Guldlin park</vt:lpstr>
      <vt:lpstr>Guldlin park</vt:lpstr>
      <vt:lpstr>Guldlin park</vt:lpstr>
      <vt:lpstr>Indian village (sears) park</vt:lpstr>
      <vt:lpstr>Indian village (sears) park</vt:lpstr>
      <vt:lpstr>McULLOCH park</vt:lpstr>
      <vt:lpstr>mcculloch park</vt:lpstr>
      <vt:lpstr>McCULLOCH PARK </vt:lpstr>
      <vt:lpstr>McCULLOCH PARK TODAY </vt:lpstr>
      <vt:lpstr>McCULLOCH PARK TODAY </vt:lpstr>
      <vt:lpstr>Much more to come…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Schuhmacher</dc:creator>
  <cp:lastModifiedBy>Kathy Pargmann</cp:lastModifiedBy>
  <cp:revision>253</cp:revision>
  <cp:lastPrinted>2022-02-23T19:42:42Z</cp:lastPrinted>
  <dcterms:created xsi:type="dcterms:W3CDTF">2022-01-20T14:23:15Z</dcterms:created>
  <dcterms:modified xsi:type="dcterms:W3CDTF">2022-10-13T19:33:36Z</dcterms:modified>
</cp:coreProperties>
</file>