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1.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2.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0.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3.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handoutMasterIdLst>
    <p:handoutMasterId r:id="rId26"/>
  </p:handoutMasterIdLst>
  <p:sldIdLst>
    <p:sldId id="488" r:id="rId2"/>
    <p:sldId id="489" r:id="rId3"/>
    <p:sldId id="645" r:id="rId4"/>
    <p:sldId id="267" r:id="rId5"/>
    <p:sldId id="677" r:id="rId6"/>
    <p:sldId id="700" r:id="rId7"/>
    <p:sldId id="634" r:id="rId8"/>
    <p:sldId id="701" r:id="rId9"/>
    <p:sldId id="670" r:id="rId10"/>
    <p:sldId id="672" r:id="rId11"/>
    <p:sldId id="699" r:id="rId12"/>
    <p:sldId id="644" r:id="rId13"/>
    <p:sldId id="662" r:id="rId14"/>
    <p:sldId id="702" r:id="rId15"/>
    <p:sldId id="658" r:id="rId16"/>
    <p:sldId id="652" r:id="rId17"/>
    <p:sldId id="703" r:id="rId18"/>
    <p:sldId id="664" r:id="rId19"/>
    <p:sldId id="704" r:id="rId20"/>
    <p:sldId id="690" r:id="rId21"/>
    <p:sldId id="656" r:id="rId22"/>
    <p:sldId id="705" r:id="rId23"/>
    <p:sldId id="674" r:id="rId2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9074917-FFBD-4068-9E85-735EC87DE941}">
          <p14:sldIdLst>
            <p14:sldId id="488"/>
            <p14:sldId id="489"/>
            <p14:sldId id="645"/>
            <p14:sldId id="267"/>
            <p14:sldId id="677"/>
            <p14:sldId id="700"/>
            <p14:sldId id="634"/>
            <p14:sldId id="701"/>
            <p14:sldId id="670"/>
            <p14:sldId id="672"/>
            <p14:sldId id="699"/>
            <p14:sldId id="644"/>
            <p14:sldId id="662"/>
            <p14:sldId id="702"/>
            <p14:sldId id="658"/>
            <p14:sldId id="652"/>
            <p14:sldId id="703"/>
            <p14:sldId id="664"/>
            <p14:sldId id="704"/>
            <p14:sldId id="690"/>
            <p14:sldId id="656"/>
            <p14:sldId id="705"/>
            <p14:sldId id="67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ri-pc" initials="l" lastIdx="56" clrIdx="0">
    <p:extLst>
      <p:ext uri="{19B8F6BF-5375-455C-9EA6-DF929625EA0E}">
        <p15:presenceInfo xmlns:p15="http://schemas.microsoft.com/office/powerpoint/2012/main" userId="lori-pc" providerId="None"/>
      </p:ext>
    </p:extLst>
  </p:cmAuthor>
  <p:cmAuthor id="2" name="Rachel Aumiller" initials="R" lastIdx="1" clrIdx="1">
    <p:extLst>
      <p:ext uri="{19B8F6BF-5375-455C-9EA6-DF929625EA0E}">
        <p15:presenceInfo xmlns:p15="http://schemas.microsoft.com/office/powerpoint/2012/main" userId="Rachel Aumill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A58C"/>
    <a:srgbClr val="E4815E"/>
    <a:srgbClr val="DF673D"/>
    <a:srgbClr val="C94D21"/>
    <a:srgbClr val="973A19"/>
    <a:srgbClr val="602510"/>
    <a:srgbClr val="F5D3C7"/>
    <a:srgbClr val="F0B9A6"/>
    <a:srgbClr val="285AA4"/>
    <a:srgbClr val="79A4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3" autoAdjust="0"/>
    <p:restoredTop sz="85899" autoAdjust="0"/>
  </p:normalViewPr>
  <p:slideViewPr>
    <p:cSldViewPr snapToGrid="0">
      <p:cViewPr varScale="1">
        <p:scale>
          <a:sx n="91" d="100"/>
          <a:sy n="91" d="100"/>
        </p:scale>
        <p:origin x="1260" y="78"/>
      </p:cViewPr>
      <p:guideLst/>
    </p:cSldViewPr>
  </p:slideViewPr>
  <p:notesTextViewPr>
    <p:cViewPr>
      <p:scale>
        <a:sx n="1" d="1"/>
        <a:sy n="1" d="1"/>
      </p:scale>
      <p:origin x="0" y="0"/>
    </p:cViewPr>
  </p:notesTextViewPr>
  <p:notesViewPr>
    <p:cSldViewPr snapToGrid="0">
      <p:cViewPr varScale="1">
        <p:scale>
          <a:sx n="84" d="100"/>
          <a:sy n="84" d="100"/>
        </p:scale>
        <p:origin x="382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048793335396874E-2"/>
          <c:y val="0.1555718317054966"/>
          <c:w val="0.91970274766612292"/>
          <c:h val="0.71382898106296244"/>
        </c:manualLayout>
      </c:layout>
      <c:barChart>
        <c:barDir val="bar"/>
        <c:grouping val="percentStacked"/>
        <c:varyColors val="0"/>
        <c:ser>
          <c:idx val="0"/>
          <c:order val="0"/>
          <c:tx>
            <c:strRef>
              <c:f>Sheet1!$B$1</c:f>
              <c:strCache>
                <c:ptCount val="1"/>
                <c:pt idx="0">
                  <c:v>Rating of 10</c:v>
                </c:pt>
              </c:strCache>
            </c:strRef>
          </c:tx>
          <c:spPr>
            <a:solidFill>
              <a:schemeClr val="accent3">
                <a:lumMod val="75000"/>
              </a:schemeClr>
            </a:solidFill>
            <a:ln w="9525" cap="flat" cmpd="sng" algn="ctr">
              <a:no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2"/>
                    </a:solidFill>
                    <a:latin typeface="Century Gothic" panose="020B0502020202020204" pitchFamily="34" charset="0"/>
                    <a:ea typeface="+mn-ea"/>
                    <a:cs typeface="+mn-cs"/>
                  </a:defRPr>
                </a:pPr>
                <a:endParaRPr lang="en-US"/>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Sheet1!$A$2</c:f>
              <c:numCache>
                <c:formatCode>General</c:formatCode>
                <c:ptCount val="1"/>
              </c:numCache>
            </c:numRef>
          </c:cat>
          <c:val>
            <c:numRef>
              <c:f>Sheet1!$B$2</c:f>
              <c:numCache>
                <c:formatCode>0%</c:formatCode>
                <c:ptCount val="1"/>
                <c:pt idx="0">
                  <c:v>0.18</c:v>
                </c:pt>
              </c:numCache>
            </c:numRef>
          </c:val>
          <c:extLst>
            <c:ext xmlns:c16="http://schemas.microsoft.com/office/drawing/2014/chart" uri="{C3380CC4-5D6E-409C-BE32-E72D297353CC}">
              <c16:uniqueId val="{00000000-8A3F-40F9-A467-876248E3AE64}"/>
            </c:ext>
          </c:extLst>
        </c:ser>
        <c:ser>
          <c:idx val="1"/>
          <c:order val="1"/>
          <c:tx>
            <c:strRef>
              <c:f>Sheet1!$C$1</c:f>
              <c:strCache>
                <c:ptCount val="1"/>
                <c:pt idx="0">
                  <c:v>Rating of 9</c:v>
                </c:pt>
              </c:strCache>
            </c:strRef>
          </c:tx>
          <c:spPr>
            <a:solidFill>
              <a:schemeClr val="accent3"/>
            </a:solidFill>
            <a:ln w="9525" cap="flat" cmpd="sng" algn="ctr">
              <a:noFill/>
              <a:round/>
            </a:ln>
            <a:effectLst/>
          </c:spPr>
          <c:invertIfNegative val="0"/>
          <c:dPt>
            <c:idx val="3"/>
            <c:invertIfNegative val="0"/>
            <c:bubble3D val="0"/>
            <c:spPr>
              <a:solidFill>
                <a:schemeClr val="accent3"/>
              </a:solidFill>
              <a:ln w="9525" cap="flat" cmpd="sng" algn="ctr">
                <a:noFill/>
                <a:round/>
              </a:ln>
              <a:effectLst/>
            </c:spPr>
            <c:extLst>
              <c:ext xmlns:c16="http://schemas.microsoft.com/office/drawing/2014/chart" uri="{C3380CC4-5D6E-409C-BE32-E72D297353CC}">
                <c16:uniqueId val="{00000002-8A3F-40F9-A467-876248E3AE64}"/>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2"/>
                    </a:solidFill>
                    <a:latin typeface="Century Gothic" panose="020B0502020202020204" pitchFamily="34" charset="0"/>
                    <a:ea typeface="+mn-ea"/>
                    <a:cs typeface="+mn-cs"/>
                  </a:defRPr>
                </a:pPr>
                <a:endParaRPr lang="en-US"/>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Sheet1!$A$2</c:f>
              <c:numCache>
                <c:formatCode>General</c:formatCode>
                <c:ptCount val="1"/>
              </c:numCache>
            </c:numRef>
          </c:cat>
          <c:val>
            <c:numRef>
              <c:f>Sheet1!$C$2</c:f>
              <c:numCache>
                <c:formatCode>0%</c:formatCode>
                <c:ptCount val="1"/>
                <c:pt idx="0">
                  <c:v>0.22</c:v>
                </c:pt>
              </c:numCache>
            </c:numRef>
          </c:val>
          <c:extLst>
            <c:ext xmlns:c16="http://schemas.microsoft.com/office/drawing/2014/chart" uri="{C3380CC4-5D6E-409C-BE32-E72D297353CC}">
              <c16:uniqueId val="{00000003-8A3F-40F9-A467-876248E3AE64}"/>
            </c:ext>
          </c:extLst>
        </c:ser>
        <c:ser>
          <c:idx val="2"/>
          <c:order val="2"/>
          <c:tx>
            <c:strRef>
              <c:f>Sheet1!$D$1</c:f>
              <c:strCache>
                <c:ptCount val="1"/>
                <c:pt idx="0">
                  <c:v>Rating of 8</c:v>
                </c:pt>
              </c:strCache>
            </c:strRef>
          </c:tx>
          <c:spPr>
            <a:solidFill>
              <a:srgbClr val="99C262"/>
            </a:solidFill>
            <a:ln w="9525" cap="flat" cmpd="sng" algn="ctr">
              <a:noFill/>
              <a:round/>
            </a:ln>
            <a:effectLst/>
          </c:spPr>
          <c:invertIfNegative val="0"/>
          <c:dPt>
            <c:idx val="0"/>
            <c:invertIfNegative val="0"/>
            <c:bubble3D val="0"/>
            <c:spPr>
              <a:solidFill>
                <a:srgbClr val="99C262"/>
              </a:solidFill>
              <a:ln w="9525" cap="flat" cmpd="sng" algn="ctr">
                <a:noFill/>
                <a:round/>
              </a:ln>
              <a:effectLst/>
            </c:spPr>
            <c:extLst>
              <c:ext xmlns:c16="http://schemas.microsoft.com/office/drawing/2014/chart" uri="{C3380CC4-5D6E-409C-BE32-E72D297353CC}">
                <c16:uniqueId val="{00000005-8A3F-40F9-A467-876248E3AE64}"/>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2"/>
                    </a:solidFill>
                    <a:latin typeface="Century Gothic" panose="020B0502020202020204" pitchFamily="34" charset="0"/>
                    <a:ea typeface="+mn-ea"/>
                    <a:cs typeface="+mn-cs"/>
                  </a:defRPr>
                </a:pPr>
                <a:endParaRPr lang="en-US"/>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Sheet1!$A$2</c:f>
              <c:numCache>
                <c:formatCode>General</c:formatCode>
                <c:ptCount val="1"/>
              </c:numCache>
            </c:numRef>
          </c:cat>
          <c:val>
            <c:numRef>
              <c:f>Sheet1!$D$2</c:f>
              <c:numCache>
                <c:formatCode>0%</c:formatCode>
                <c:ptCount val="1"/>
                <c:pt idx="0">
                  <c:v>0.31</c:v>
                </c:pt>
              </c:numCache>
            </c:numRef>
          </c:val>
          <c:extLst>
            <c:ext xmlns:c16="http://schemas.microsoft.com/office/drawing/2014/chart" uri="{C3380CC4-5D6E-409C-BE32-E72D297353CC}">
              <c16:uniqueId val="{00000006-8A3F-40F9-A467-876248E3AE64}"/>
            </c:ext>
          </c:extLst>
        </c:ser>
        <c:ser>
          <c:idx val="3"/>
          <c:order val="3"/>
          <c:tx>
            <c:strRef>
              <c:f>Sheet1!$E$1</c:f>
              <c:strCache>
                <c:ptCount val="1"/>
                <c:pt idx="0">
                  <c:v>Rating of 7</c:v>
                </c:pt>
              </c:strCache>
            </c:strRef>
          </c:tx>
          <c:spPr>
            <a:solidFill>
              <a:srgbClr val="B5D38D"/>
            </a:solidFill>
            <a:ln w="9525" cap="flat" cmpd="sng" algn="ctr">
              <a:no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2"/>
                    </a:solidFill>
                    <a:latin typeface="Century Gothic" panose="020B0502020202020204" pitchFamily="34" charset="0"/>
                    <a:ea typeface="+mn-ea"/>
                    <a:cs typeface="+mn-cs"/>
                  </a:defRPr>
                </a:pPr>
                <a:endParaRPr lang="en-US"/>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Sheet1!$A$2</c:f>
              <c:numCache>
                <c:formatCode>General</c:formatCode>
                <c:ptCount val="1"/>
              </c:numCache>
            </c:numRef>
          </c:cat>
          <c:val>
            <c:numRef>
              <c:f>Sheet1!$E$2</c:f>
              <c:numCache>
                <c:formatCode>0%</c:formatCode>
                <c:ptCount val="1"/>
                <c:pt idx="0">
                  <c:v>0.13</c:v>
                </c:pt>
              </c:numCache>
            </c:numRef>
          </c:val>
          <c:extLst>
            <c:ext xmlns:c16="http://schemas.microsoft.com/office/drawing/2014/chart" uri="{C3380CC4-5D6E-409C-BE32-E72D297353CC}">
              <c16:uniqueId val="{00000007-8A3F-40F9-A467-876248E3AE64}"/>
            </c:ext>
          </c:extLst>
        </c:ser>
        <c:ser>
          <c:idx val="4"/>
          <c:order val="4"/>
          <c:tx>
            <c:strRef>
              <c:f>Sheet1!$F$1</c:f>
              <c:strCache>
                <c:ptCount val="1"/>
                <c:pt idx="0">
                  <c:v>Rating of 6</c:v>
                </c:pt>
              </c:strCache>
            </c:strRef>
          </c:tx>
          <c:spPr>
            <a:solidFill>
              <a:schemeClr val="tx1"/>
            </a:solidFill>
            <a:ln w="9525" cap="flat" cmpd="sng" algn="ctr">
              <a:noFill/>
              <a:round/>
            </a:ln>
            <a:effectLst/>
          </c:spPr>
          <c:invertIfNegative val="0"/>
          <c:dLbls>
            <c:dLbl>
              <c:idx val="0"/>
              <c:layout>
                <c:manualLayout>
                  <c:x val="2.708148907422075E-3"/>
                  <c:y val="2.1039785052610276E-2"/>
                </c:manualLayout>
              </c:layout>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bg2"/>
                      </a:solidFill>
                      <a:latin typeface="Century Gothic" panose="020B0502020202020204" pitchFamily="34" charset="0"/>
                      <a:ea typeface="+mn-ea"/>
                      <a:cs typeface="+mn-cs"/>
                    </a:defRPr>
                  </a:pPr>
                  <a:endParaRPr lang="en-US"/>
                </a:p>
              </c:txPr>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5.8481245446325901E-2"/>
                      <c:h val="0.32585157631471146"/>
                    </c:manualLayout>
                  </c15:layout>
                </c:ext>
                <c:ext xmlns:c16="http://schemas.microsoft.com/office/drawing/2014/chart" uri="{C3380CC4-5D6E-409C-BE32-E72D297353CC}">
                  <c16:uniqueId val="{00000008-8A3F-40F9-A467-876248E3AE6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2"/>
                    </a:solidFill>
                    <a:latin typeface="Century Gothic" panose="020B0502020202020204" pitchFamily="34" charset="0"/>
                    <a:ea typeface="+mn-ea"/>
                    <a:cs typeface="+mn-cs"/>
                  </a:defRPr>
                </a:pPr>
                <a:endParaRPr lang="en-US"/>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a:solidFill>
                        <a:schemeClr val="accent2"/>
                      </a:solidFill>
                    </a:ln>
                    <a:effectLst/>
                  </c:spPr>
                </c15:leaderLines>
              </c:ext>
            </c:extLst>
          </c:dLbls>
          <c:cat>
            <c:numRef>
              <c:f>Sheet1!$A$2</c:f>
              <c:numCache>
                <c:formatCode>General</c:formatCode>
                <c:ptCount val="1"/>
              </c:numCache>
            </c:numRef>
          </c:cat>
          <c:val>
            <c:numRef>
              <c:f>Sheet1!$F$2</c:f>
              <c:numCache>
                <c:formatCode>0%</c:formatCode>
                <c:ptCount val="1"/>
                <c:pt idx="0">
                  <c:v>7.0000000000000007E-2</c:v>
                </c:pt>
              </c:numCache>
            </c:numRef>
          </c:val>
          <c:extLst>
            <c:ext xmlns:c16="http://schemas.microsoft.com/office/drawing/2014/chart" uri="{C3380CC4-5D6E-409C-BE32-E72D297353CC}">
              <c16:uniqueId val="{00000009-8A3F-40F9-A467-876248E3AE64}"/>
            </c:ext>
          </c:extLst>
        </c:ser>
        <c:ser>
          <c:idx val="5"/>
          <c:order val="5"/>
          <c:tx>
            <c:strRef>
              <c:f>Sheet1!$G$1</c:f>
              <c:strCache>
                <c:ptCount val="1"/>
                <c:pt idx="0">
                  <c:v>Rating of 5</c:v>
                </c:pt>
              </c:strCache>
            </c:strRef>
          </c:tx>
          <c:spPr>
            <a:solidFill>
              <a:schemeClr val="tx1">
                <a:lumMod val="60000"/>
                <a:lumOff val="40000"/>
              </a:schemeClr>
            </a:solidFill>
            <a:ln w="9525" cap="flat" cmpd="sng" algn="ctr">
              <a:noFill/>
              <a:round/>
            </a:ln>
            <a:effectLst/>
          </c:spPr>
          <c:invertIfNegative val="0"/>
          <c:dPt>
            <c:idx val="0"/>
            <c:invertIfNegative val="0"/>
            <c:bubble3D val="0"/>
            <c:spPr>
              <a:solidFill>
                <a:schemeClr val="tx1">
                  <a:lumMod val="60000"/>
                  <a:lumOff val="40000"/>
                </a:schemeClr>
              </a:solidFill>
              <a:ln w="9525" cap="flat" cmpd="sng" algn="ctr">
                <a:noFill/>
                <a:round/>
              </a:ln>
              <a:effectLst/>
            </c:spPr>
            <c:extLst>
              <c:ext xmlns:c16="http://schemas.microsoft.com/office/drawing/2014/chart" uri="{C3380CC4-5D6E-409C-BE32-E72D297353CC}">
                <c16:uniqueId val="{00000010-8A3F-40F9-A467-876248E3AE64}"/>
              </c:ext>
            </c:extLst>
          </c:dPt>
          <c:dLbls>
            <c:dLbl>
              <c:idx val="0"/>
              <c:layout>
                <c:manualLayout>
                  <c:x val="-2.1061270254776167E-3"/>
                  <c:y val="2.5923910038363581E-2"/>
                </c:manualLayout>
              </c:layout>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bg2"/>
                      </a:solidFill>
                      <a:latin typeface="Century Gothic" panose="020B0502020202020204" pitchFamily="34" charset="0"/>
                      <a:ea typeface="+mn-ea"/>
                      <a:cs typeface="+mn-cs"/>
                    </a:defRPr>
                  </a:pPr>
                  <a:endParaRPr lang="en-US"/>
                </a:p>
              </c:txPr>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5.953437226315323E-2"/>
                      <c:h val="0.32831611379452635"/>
                    </c:manualLayout>
                  </c15:layout>
                </c:ext>
                <c:ext xmlns:c16="http://schemas.microsoft.com/office/drawing/2014/chart" uri="{C3380CC4-5D6E-409C-BE32-E72D297353CC}">
                  <c16:uniqueId val="{00000010-8A3F-40F9-A467-876248E3AE6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2"/>
                    </a:solidFill>
                    <a:latin typeface="Century Gothic" panose="020B0502020202020204" pitchFamily="34" charset="0"/>
                    <a:ea typeface="+mn-ea"/>
                    <a:cs typeface="+mn-cs"/>
                  </a:defRPr>
                </a:pPr>
                <a:endParaRPr lang="en-US"/>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Sheet1!$A$2</c:f>
              <c:numCache>
                <c:formatCode>General</c:formatCode>
                <c:ptCount val="1"/>
              </c:numCache>
            </c:numRef>
          </c:cat>
          <c:val>
            <c:numRef>
              <c:f>Sheet1!$G$2</c:f>
              <c:numCache>
                <c:formatCode>0%</c:formatCode>
                <c:ptCount val="1"/>
                <c:pt idx="0">
                  <c:v>0.06</c:v>
                </c:pt>
              </c:numCache>
            </c:numRef>
          </c:val>
          <c:extLst>
            <c:ext xmlns:c16="http://schemas.microsoft.com/office/drawing/2014/chart" uri="{C3380CC4-5D6E-409C-BE32-E72D297353CC}">
              <c16:uniqueId val="{0000000A-8A3F-40F9-A467-876248E3AE64}"/>
            </c:ext>
          </c:extLst>
        </c:ser>
        <c:ser>
          <c:idx val="6"/>
          <c:order val="6"/>
          <c:tx>
            <c:strRef>
              <c:f>Sheet1!$H$1</c:f>
              <c:strCache>
                <c:ptCount val="1"/>
                <c:pt idx="0">
                  <c:v>Rating of 4</c:v>
                </c:pt>
              </c:strCache>
            </c:strRef>
          </c:tx>
          <c:spPr>
            <a:solidFill>
              <a:schemeClr val="accent1"/>
            </a:solidFill>
            <a:ln w="9525" cap="flat" cmpd="sng" algn="ctr">
              <a:noFill/>
              <a:round/>
            </a:ln>
            <a:effectLst/>
          </c:spPr>
          <c:invertIfNegative val="0"/>
          <c:dLbls>
            <c:delete val="1"/>
          </c:dLbls>
          <c:cat>
            <c:numRef>
              <c:f>Sheet1!$A$2</c:f>
              <c:numCache>
                <c:formatCode>General</c:formatCode>
                <c:ptCount val="1"/>
              </c:numCache>
            </c:numRef>
          </c:cat>
          <c:val>
            <c:numRef>
              <c:f>Sheet1!$H$2</c:f>
              <c:numCache>
                <c:formatCode>0%</c:formatCode>
                <c:ptCount val="1"/>
                <c:pt idx="0">
                  <c:v>0.01</c:v>
                </c:pt>
              </c:numCache>
            </c:numRef>
          </c:val>
          <c:extLst>
            <c:ext xmlns:c16="http://schemas.microsoft.com/office/drawing/2014/chart" uri="{C3380CC4-5D6E-409C-BE32-E72D297353CC}">
              <c16:uniqueId val="{0000000C-8A3F-40F9-A467-876248E3AE64}"/>
            </c:ext>
          </c:extLst>
        </c:ser>
        <c:ser>
          <c:idx val="7"/>
          <c:order val="7"/>
          <c:tx>
            <c:strRef>
              <c:f>Sheet1!$I$1</c:f>
              <c:strCache>
                <c:ptCount val="1"/>
                <c:pt idx="0">
                  <c:v>Rating of 3</c:v>
                </c:pt>
              </c:strCache>
            </c:strRef>
          </c:tx>
          <c:spPr>
            <a:solidFill>
              <a:schemeClr val="accent1">
                <a:lumMod val="60000"/>
                <a:lumOff val="40000"/>
              </a:schemeClr>
            </a:solidFill>
            <a:ln w="9525" cap="flat" cmpd="sng" algn="ctr">
              <a:noFill/>
              <a:round/>
            </a:ln>
            <a:effectLst/>
          </c:spPr>
          <c:invertIfNegative val="0"/>
          <c:dLbls>
            <c:delete val="1"/>
          </c:dLbls>
          <c:cat>
            <c:numRef>
              <c:f>Sheet1!$A$2</c:f>
              <c:numCache>
                <c:formatCode>General</c:formatCode>
                <c:ptCount val="1"/>
              </c:numCache>
            </c:numRef>
          </c:cat>
          <c:val>
            <c:numRef>
              <c:f>Sheet1!$I$2</c:f>
              <c:numCache>
                <c:formatCode>0%</c:formatCode>
                <c:ptCount val="1"/>
                <c:pt idx="0">
                  <c:v>0.01</c:v>
                </c:pt>
              </c:numCache>
            </c:numRef>
          </c:val>
          <c:extLst>
            <c:ext xmlns:c16="http://schemas.microsoft.com/office/drawing/2014/chart" uri="{C3380CC4-5D6E-409C-BE32-E72D297353CC}">
              <c16:uniqueId val="{0000000D-8A3F-40F9-A467-876248E3AE64}"/>
            </c:ext>
          </c:extLst>
        </c:ser>
        <c:ser>
          <c:idx val="8"/>
          <c:order val="8"/>
          <c:tx>
            <c:strRef>
              <c:f>Sheet1!$J$1</c:f>
              <c:strCache>
                <c:ptCount val="1"/>
                <c:pt idx="0">
                  <c:v>Column1</c:v>
                </c:pt>
              </c:strCache>
            </c:strRef>
          </c:tx>
          <c:spPr>
            <a:solidFill>
              <a:schemeClr val="accent1">
                <a:lumMod val="40000"/>
                <a:lumOff val="60000"/>
              </a:schemeClr>
            </a:solidFill>
            <a:ln w="9525" cap="flat" cmpd="sng" algn="ctr">
              <a:no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2"/>
                    </a:solidFill>
                    <a:latin typeface="Century Gothic" panose="020B0502020202020204" pitchFamily="34" charset="0"/>
                    <a:ea typeface="+mn-ea"/>
                    <a:cs typeface="+mn-cs"/>
                  </a:defRPr>
                </a:pPr>
                <a:endParaRPr lang="en-US"/>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Sheet1!$A$2</c:f>
              <c:numCache>
                <c:formatCode>General</c:formatCode>
                <c:ptCount val="1"/>
              </c:numCache>
            </c:numRef>
          </c:cat>
          <c:val>
            <c:numRef>
              <c:f>Sheet1!$J$2</c:f>
              <c:numCache>
                <c:formatCode>0%</c:formatCode>
                <c:ptCount val="1"/>
              </c:numCache>
            </c:numRef>
          </c:val>
          <c:extLst>
            <c:ext xmlns:c16="http://schemas.microsoft.com/office/drawing/2014/chart" uri="{C3380CC4-5D6E-409C-BE32-E72D297353CC}">
              <c16:uniqueId val="{0000000E-8A3F-40F9-A467-876248E3AE64}"/>
            </c:ext>
          </c:extLst>
        </c:ser>
        <c:ser>
          <c:idx val="9"/>
          <c:order val="9"/>
          <c:tx>
            <c:strRef>
              <c:f>Sheet1!$K$1</c:f>
              <c:strCache>
                <c:ptCount val="1"/>
                <c:pt idx="0">
                  <c:v>Rating of 1</c:v>
                </c:pt>
              </c:strCache>
            </c:strRef>
          </c:tx>
          <c:spPr>
            <a:solidFill>
              <a:schemeClr val="accent1">
                <a:lumMod val="20000"/>
                <a:lumOff val="80000"/>
              </a:schemeClr>
            </a:solidFill>
            <a:ln w="9525" cap="flat" cmpd="sng" algn="ctr">
              <a:noFill/>
              <a:round/>
            </a:ln>
            <a:effectLst/>
          </c:spPr>
          <c:invertIfNegative val="0"/>
          <c:dLbls>
            <c:delete val="1"/>
          </c:dLbls>
          <c:cat>
            <c:numRef>
              <c:f>Sheet1!$A$2</c:f>
              <c:numCache>
                <c:formatCode>General</c:formatCode>
                <c:ptCount val="1"/>
              </c:numCache>
            </c:numRef>
          </c:cat>
          <c:val>
            <c:numRef>
              <c:f>Sheet1!$K$2</c:f>
              <c:numCache>
                <c:formatCode>0%</c:formatCode>
                <c:ptCount val="1"/>
                <c:pt idx="0">
                  <c:v>0.01</c:v>
                </c:pt>
              </c:numCache>
            </c:numRef>
          </c:val>
          <c:extLst>
            <c:ext xmlns:c16="http://schemas.microsoft.com/office/drawing/2014/chart" uri="{C3380CC4-5D6E-409C-BE32-E72D297353CC}">
              <c16:uniqueId val="{0000000F-8A3F-40F9-A467-876248E3AE64}"/>
            </c:ext>
          </c:extLst>
        </c:ser>
        <c:dLbls>
          <c:dLblPos val="ctr"/>
          <c:showLegendKey val="0"/>
          <c:showVal val="1"/>
          <c:showCatName val="0"/>
          <c:showSerName val="0"/>
          <c:showPercent val="0"/>
          <c:showBubbleSize val="0"/>
        </c:dLbls>
        <c:gapWidth val="50"/>
        <c:overlap val="100"/>
        <c:axId val="369489760"/>
        <c:axId val="369488776"/>
      </c:barChart>
      <c:catAx>
        <c:axId val="369489760"/>
        <c:scaling>
          <c:orientation val="minMax"/>
        </c:scaling>
        <c:delete val="0"/>
        <c:axPos val="l"/>
        <c:numFmt formatCode="General" sourceLinked="1"/>
        <c:majorTickMark val="none"/>
        <c:minorTickMark val="none"/>
        <c:tickLblPos val="nextTo"/>
        <c:spPr>
          <a:noFill/>
          <a:ln w="19050" cap="flat" cmpd="sng" algn="ctr">
            <a:solidFill>
              <a:schemeClr val="tx2">
                <a:lumMod val="75000"/>
                <a:lumOff val="25000"/>
              </a:schemeClr>
            </a:solidFill>
            <a:round/>
          </a:ln>
          <a:effectLst/>
        </c:spPr>
        <c:txPr>
          <a:bodyPr rot="-60000000" spcFirstLastPara="1" vertOverflow="ellipsis" vert="horz" wrap="square" anchor="ctr" anchorCtr="1"/>
          <a:lstStyle/>
          <a:p>
            <a:pPr>
              <a:defRPr sz="1600" b="0" i="0" u="none" strike="noStrike" kern="1200" cap="all" baseline="0">
                <a:solidFill>
                  <a:schemeClr val="tx2">
                    <a:lumMod val="75000"/>
                    <a:lumOff val="25000"/>
                  </a:schemeClr>
                </a:solidFill>
                <a:latin typeface="Century Gothic" panose="020B0502020202020204" pitchFamily="34" charset="0"/>
                <a:ea typeface="+mn-ea"/>
                <a:cs typeface="+mn-cs"/>
              </a:defRPr>
            </a:pPr>
            <a:endParaRPr lang="en-US"/>
          </a:p>
        </c:txPr>
        <c:crossAx val="369488776"/>
        <c:crosses val="autoZero"/>
        <c:auto val="1"/>
        <c:lblAlgn val="ctr"/>
        <c:lblOffset val="100"/>
        <c:noMultiLvlLbl val="0"/>
      </c:catAx>
      <c:valAx>
        <c:axId val="369488776"/>
        <c:scaling>
          <c:orientation val="minMax"/>
        </c:scaling>
        <c:delete val="1"/>
        <c:axPos val="b"/>
        <c:majorGridlines>
          <c:spPr>
            <a:ln w="9525" cap="flat" cmpd="sng" algn="ctr">
              <a:noFill/>
              <a:round/>
            </a:ln>
            <a:effectLst/>
          </c:spPr>
        </c:majorGridlines>
        <c:numFmt formatCode="0%" sourceLinked="1"/>
        <c:majorTickMark val="none"/>
        <c:minorTickMark val="none"/>
        <c:tickLblPos val="nextTo"/>
        <c:crossAx val="369489760"/>
        <c:crosses val="autoZero"/>
        <c:crossBetween val="between"/>
        <c:majorUnit val="0.2"/>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503613227367006"/>
          <c:y val="3.9706337937266037E-2"/>
          <c:w val="0.87282258574194149"/>
          <c:h val="0.82969429026289743"/>
        </c:manualLayout>
      </c:layout>
      <c:barChart>
        <c:barDir val="bar"/>
        <c:grouping val="stacked"/>
        <c:varyColors val="0"/>
        <c:ser>
          <c:idx val="0"/>
          <c:order val="0"/>
          <c:tx>
            <c:strRef>
              <c:f>Sheet1!$B$1</c:f>
              <c:strCache>
                <c:ptCount val="1"/>
                <c:pt idx="0">
                  <c:v>Fully/Mostly/Partially Meets</c:v>
                </c:pt>
              </c:strCache>
            </c:strRef>
          </c:tx>
          <c:spPr>
            <a:solidFill>
              <a:schemeClr val="accent3"/>
            </a:solidFill>
            <a:ln w="9525" cap="flat" cmpd="sng" algn="ctr">
              <a:no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2"/>
                    </a:solidFill>
                    <a:latin typeface="Century Gothic" panose="020B05020202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Sheet1!$A$2:$A$15</c:f>
              <c:strCache>
                <c:ptCount val="14"/>
                <c:pt idx="0">
                  <c:v>Adult golf programs</c:v>
                </c:pt>
                <c:pt idx="1">
                  <c:v>Youth camps</c:v>
                </c:pt>
                <c:pt idx="2">
                  <c:v>Youth sports </c:v>
                </c:pt>
                <c:pt idx="3">
                  <c:v>Adult sport leagues/lessons</c:v>
                </c:pt>
                <c:pt idx="4">
                  <c:v>Winterval</c:v>
                </c:pt>
                <c:pt idx="5">
                  <c:v>Adult 50+ classes</c:v>
                </c:pt>
                <c:pt idx="6">
                  <c:v>Adult fitness programming</c:v>
                </c:pt>
                <c:pt idx="7">
                  <c:v>Adult classes</c:v>
                </c:pt>
                <c:pt idx="8">
                  <c:v>Salomon Farm Park festivals</c:v>
                </c:pt>
                <c:pt idx="9">
                  <c:v>Outdoor education/rec </c:v>
                </c:pt>
                <c:pt idx="10">
                  <c:v>Family special events</c:v>
                </c:pt>
                <c:pt idx="11">
                  <c:v>Riverfront programming</c:v>
                </c:pt>
                <c:pt idx="12">
                  <c:v>Botanical Conservatory </c:v>
                </c:pt>
                <c:pt idx="13">
                  <c:v>Foellinger summer concerts</c:v>
                </c:pt>
              </c:strCache>
            </c:strRef>
          </c:cat>
          <c:val>
            <c:numRef>
              <c:f>Sheet1!$B$2:$B$15</c:f>
              <c:numCache>
                <c:formatCode>0%</c:formatCode>
                <c:ptCount val="14"/>
                <c:pt idx="0">
                  <c:v>0.24</c:v>
                </c:pt>
                <c:pt idx="1">
                  <c:v>0.25</c:v>
                </c:pt>
                <c:pt idx="2">
                  <c:v>0.27</c:v>
                </c:pt>
                <c:pt idx="3">
                  <c:v>0.27</c:v>
                </c:pt>
                <c:pt idx="4">
                  <c:v>0.27</c:v>
                </c:pt>
                <c:pt idx="5">
                  <c:v>0.28000000000000003</c:v>
                </c:pt>
                <c:pt idx="6">
                  <c:v>0.32</c:v>
                </c:pt>
                <c:pt idx="7">
                  <c:v>0.35</c:v>
                </c:pt>
                <c:pt idx="8">
                  <c:v>0.35</c:v>
                </c:pt>
                <c:pt idx="9">
                  <c:v>0.36</c:v>
                </c:pt>
                <c:pt idx="10">
                  <c:v>0.42</c:v>
                </c:pt>
                <c:pt idx="11">
                  <c:v>0.43</c:v>
                </c:pt>
                <c:pt idx="12">
                  <c:v>0.48</c:v>
                </c:pt>
                <c:pt idx="13">
                  <c:v>0.62</c:v>
                </c:pt>
              </c:numCache>
            </c:numRef>
          </c:val>
          <c:extLst>
            <c:ext xmlns:c16="http://schemas.microsoft.com/office/drawing/2014/chart" uri="{C3380CC4-5D6E-409C-BE32-E72D297353CC}">
              <c16:uniqueId val="{00000000-A71C-4C52-A013-13D698010A85}"/>
            </c:ext>
          </c:extLst>
        </c:ser>
        <c:ser>
          <c:idx val="1"/>
          <c:order val="1"/>
          <c:tx>
            <c:strRef>
              <c:f>Sheet1!$C$1</c:f>
              <c:strCache>
                <c:ptCount val="1"/>
                <c:pt idx="0">
                  <c:v>Does Not Meet</c:v>
                </c:pt>
              </c:strCache>
            </c:strRef>
          </c:tx>
          <c:spPr>
            <a:solidFill>
              <a:schemeClr val="accent3">
                <a:lumMod val="40000"/>
                <a:lumOff val="60000"/>
              </a:schemeClr>
            </a:solidFill>
            <a:ln w="9525" cap="flat" cmpd="sng" algn="ctr">
              <a:solidFill>
                <a:schemeClr val="accent3">
                  <a:lumMod val="75000"/>
                </a:schemeClr>
              </a:solidFill>
              <a:round/>
            </a:ln>
            <a:effectLst/>
          </c:spPr>
          <c:invertIfNegative val="0"/>
          <c:dPt>
            <c:idx val="3"/>
            <c:invertIfNegative val="0"/>
            <c:bubble3D val="0"/>
            <c:spPr>
              <a:solidFill>
                <a:schemeClr val="accent3">
                  <a:lumMod val="40000"/>
                  <a:lumOff val="60000"/>
                </a:schemeClr>
              </a:solidFill>
              <a:ln w="9525" cap="flat" cmpd="sng" algn="ctr">
                <a:solidFill>
                  <a:schemeClr val="accent3">
                    <a:lumMod val="75000"/>
                  </a:schemeClr>
                </a:solidFill>
                <a:round/>
              </a:ln>
              <a:effectLst/>
            </c:spPr>
            <c:extLst>
              <c:ext xmlns:c16="http://schemas.microsoft.com/office/drawing/2014/chart" uri="{C3380CC4-5D6E-409C-BE32-E72D297353CC}">
                <c16:uniqueId val="{00000002-A71C-4C52-A013-13D698010A85}"/>
              </c:ext>
            </c:extLst>
          </c:dPt>
          <c:dLbls>
            <c:dLbl>
              <c:idx val="1"/>
              <c:delete val="1"/>
              <c:extLst>
                <c:ext xmlns:c15="http://schemas.microsoft.com/office/drawing/2012/chart" uri="{CE6537A1-D6FC-4f65-9D91-7224C49458BB}"/>
                <c:ext xmlns:c16="http://schemas.microsoft.com/office/drawing/2014/chart" uri="{C3380CC4-5D6E-409C-BE32-E72D297353CC}">
                  <c16:uniqueId val="{00000006-AD6B-4E5E-973E-5A2B40CF394B}"/>
                </c:ext>
              </c:extLst>
            </c:dLbl>
            <c:dLbl>
              <c:idx val="2"/>
              <c:delete val="1"/>
              <c:extLst>
                <c:ext xmlns:c15="http://schemas.microsoft.com/office/drawing/2012/chart" uri="{CE6537A1-D6FC-4f65-9D91-7224C49458BB}"/>
                <c:ext xmlns:c16="http://schemas.microsoft.com/office/drawing/2014/chart" uri="{C3380CC4-5D6E-409C-BE32-E72D297353CC}">
                  <c16:uniqueId val="{00000009-AD6B-4E5E-973E-5A2B40CF394B}"/>
                </c:ext>
              </c:extLst>
            </c:dLbl>
            <c:dLbl>
              <c:idx val="4"/>
              <c:delete val="1"/>
              <c:extLst>
                <c:ext xmlns:c15="http://schemas.microsoft.com/office/drawing/2012/chart" uri="{CE6537A1-D6FC-4f65-9D91-7224C49458BB}"/>
                <c:ext xmlns:c16="http://schemas.microsoft.com/office/drawing/2014/chart" uri="{C3380CC4-5D6E-409C-BE32-E72D297353CC}">
                  <c16:uniqueId val="{00000005-AD6B-4E5E-973E-5A2B40CF394B}"/>
                </c:ext>
              </c:extLst>
            </c:dLbl>
            <c:dLbl>
              <c:idx val="8"/>
              <c:delete val="1"/>
              <c:extLst>
                <c:ext xmlns:c15="http://schemas.microsoft.com/office/drawing/2012/chart" uri="{CE6537A1-D6FC-4f65-9D91-7224C49458BB}"/>
                <c:ext xmlns:c16="http://schemas.microsoft.com/office/drawing/2014/chart" uri="{C3380CC4-5D6E-409C-BE32-E72D297353CC}">
                  <c16:uniqueId val="{00000008-AD6B-4E5E-973E-5A2B40CF394B}"/>
                </c:ext>
              </c:extLst>
            </c:dLbl>
            <c:dLbl>
              <c:idx val="10"/>
              <c:delete val="1"/>
              <c:extLst>
                <c:ext xmlns:c15="http://schemas.microsoft.com/office/drawing/2012/chart" uri="{CE6537A1-D6FC-4f65-9D91-7224C49458BB}"/>
                <c:ext xmlns:c16="http://schemas.microsoft.com/office/drawing/2014/chart" uri="{C3380CC4-5D6E-409C-BE32-E72D297353CC}">
                  <c16:uniqueId val="{00000004-AD6B-4E5E-973E-5A2B40CF394B}"/>
                </c:ext>
              </c:extLst>
            </c:dLbl>
            <c:dLbl>
              <c:idx val="12"/>
              <c:delete val="1"/>
              <c:extLst>
                <c:ext xmlns:c15="http://schemas.microsoft.com/office/drawing/2012/chart" uri="{CE6537A1-D6FC-4f65-9D91-7224C49458BB}"/>
                <c:ext xmlns:c16="http://schemas.microsoft.com/office/drawing/2014/chart" uri="{C3380CC4-5D6E-409C-BE32-E72D297353CC}">
                  <c16:uniqueId val="{00000007-AD6B-4E5E-973E-5A2B40CF394B}"/>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2"/>
                    </a:solidFill>
                    <a:latin typeface="Century Gothic" panose="020B05020202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Sheet1!$A$2:$A$15</c:f>
              <c:strCache>
                <c:ptCount val="14"/>
                <c:pt idx="0">
                  <c:v>Adult golf programs</c:v>
                </c:pt>
                <c:pt idx="1">
                  <c:v>Youth camps</c:v>
                </c:pt>
                <c:pt idx="2">
                  <c:v>Youth sports </c:v>
                </c:pt>
                <c:pt idx="3">
                  <c:v>Adult sport leagues/lessons</c:v>
                </c:pt>
                <c:pt idx="4">
                  <c:v>Winterval</c:v>
                </c:pt>
                <c:pt idx="5">
                  <c:v>Adult 50+ classes</c:v>
                </c:pt>
                <c:pt idx="6">
                  <c:v>Adult fitness programming</c:v>
                </c:pt>
                <c:pt idx="7">
                  <c:v>Adult classes</c:v>
                </c:pt>
                <c:pt idx="8">
                  <c:v>Salomon Farm Park festivals</c:v>
                </c:pt>
                <c:pt idx="9">
                  <c:v>Outdoor education/rec </c:v>
                </c:pt>
                <c:pt idx="10">
                  <c:v>Family special events</c:v>
                </c:pt>
                <c:pt idx="11">
                  <c:v>Riverfront programming</c:v>
                </c:pt>
                <c:pt idx="12">
                  <c:v>Botanical Conservatory </c:v>
                </c:pt>
                <c:pt idx="13">
                  <c:v>Foellinger summer concerts</c:v>
                </c:pt>
              </c:strCache>
            </c:strRef>
          </c:cat>
          <c:val>
            <c:numRef>
              <c:f>Sheet1!$C$2:$C$15</c:f>
              <c:numCache>
                <c:formatCode>0%</c:formatCode>
                <c:ptCount val="14"/>
                <c:pt idx="0">
                  <c:v>0.04</c:v>
                </c:pt>
                <c:pt idx="1">
                  <c:v>0.02</c:v>
                </c:pt>
                <c:pt idx="2">
                  <c:v>0.03</c:v>
                </c:pt>
                <c:pt idx="3">
                  <c:v>0.06</c:v>
                </c:pt>
                <c:pt idx="4">
                  <c:v>0.02</c:v>
                </c:pt>
                <c:pt idx="5">
                  <c:v>7.0000000000000007E-2</c:v>
                </c:pt>
                <c:pt idx="6">
                  <c:v>7.0000000000000007E-2</c:v>
                </c:pt>
                <c:pt idx="7">
                  <c:v>0.06</c:v>
                </c:pt>
                <c:pt idx="8">
                  <c:v>0.03</c:v>
                </c:pt>
                <c:pt idx="9">
                  <c:v>0.05</c:v>
                </c:pt>
                <c:pt idx="10">
                  <c:v>0.02</c:v>
                </c:pt>
                <c:pt idx="11">
                  <c:v>0.04</c:v>
                </c:pt>
                <c:pt idx="12">
                  <c:v>0.03</c:v>
                </c:pt>
                <c:pt idx="13">
                  <c:v>0.04</c:v>
                </c:pt>
              </c:numCache>
            </c:numRef>
          </c:val>
          <c:extLst>
            <c:ext xmlns:c16="http://schemas.microsoft.com/office/drawing/2014/chart" uri="{C3380CC4-5D6E-409C-BE32-E72D297353CC}">
              <c16:uniqueId val="{00000003-A71C-4C52-A013-13D698010A85}"/>
            </c:ext>
          </c:extLst>
        </c:ser>
        <c:ser>
          <c:idx val="2"/>
          <c:order val="2"/>
          <c:tx>
            <c:strRef>
              <c:f>Sheet1!$D$1</c:f>
              <c:strCache>
                <c:ptCount val="1"/>
                <c:pt idx="0">
                  <c:v>Do Not Use/Do Not Need/Left Blank*</c:v>
                </c:pt>
              </c:strCache>
            </c:strRef>
          </c:tx>
          <c:spPr>
            <a:solidFill>
              <a:schemeClr val="bg2">
                <a:lumMod val="90000"/>
              </a:schemeClr>
            </a:solidFill>
            <a:ln w="9525" cap="flat" cmpd="sng" algn="ctr">
              <a:noFill/>
              <a:round/>
            </a:ln>
            <a:effectLst/>
          </c:spPr>
          <c:invertIfNegative val="0"/>
          <c:dPt>
            <c:idx val="3"/>
            <c:invertIfNegative val="0"/>
            <c:bubble3D val="0"/>
            <c:spPr>
              <a:solidFill>
                <a:schemeClr val="bg2">
                  <a:lumMod val="90000"/>
                </a:schemeClr>
              </a:solidFill>
              <a:ln w="9525" cap="flat" cmpd="sng" algn="ctr">
                <a:noFill/>
                <a:round/>
              </a:ln>
              <a:effectLst/>
            </c:spPr>
            <c:extLst>
              <c:ext xmlns:c16="http://schemas.microsoft.com/office/drawing/2014/chart" uri="{C3380CC4-5D6E-409C-BE32-E72D297353CC}">
                <c16:uniqueId val="{00000002-5EB8-4886-9B26-E427D8C6BCAB}"/>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2"/>
                    </a:solidFill>
                    <a:latin typeface="Century Gothic" panose="020B05020202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Sheet1!$A$2:$A$15</c:f>
              <c:strCache>
                <c:ptCount val="14"/>
                <c:pt idx="0">
                  <c:v>Adult golf programs</c:v>
                </c:pt>
                <c:pt idx="1">
                  <c:v>Youth camps</c:v>
                </c:pt>
                <c:pt idx="2">
                  <c:v>Youth sports </c:v>
                </c:pt>
                <c:pt idx="3">
                  <c:v>Adult sport leagues/lessons</c:v>
                </c:pt>
                <c:pt idx="4">
                  <c:v>Winterval</c:v>
                </c:pt>
                <c:pt idx="5">
                  <c:v>Adult 50+ classes</c:v>
                </c:pt>
                <c:pt idx="6">
                  <c:v>Adult fitness programming</c:v>
                </c:pt>
                <c:pt idx="7">
                  <c:v>Adult classes</c:v>
                </c:pt>
                <c:pt idx="8">
                  <c:v>Salomon Farm Park festivals</c:v>
                </c:pt>
                <c:pt idx="9">
                  <c:v>Outdoor education/rec </c:v>
                </c:pt>
                <c:pt idx="10">
                  <c:v>Family special events</c:v>
                </c:pt>
                <c:pt idx="11">
                  <c:v>Riverfront programming</c:v>
                </c:pt>
                <c:pt idx="12">
                  <c:v>Botanical Conservatory </c:v>
                </c:pt>
                <c:pt idx="13">
                  <c:v>Foellinger summer concerts</c:v>
                </c:pt>
              </c:strCache>
            </c:strRef>
          </c:cat>
          <c:val>
            <c:numRef>
              <c:f>Sheet1!$D$2:$D$15</c:f>
              <c:numCache>
                <c:formatCode>0%</c:formatCode>
                <c:ptCount val="14"/>
                <c:pt idx="0">
                  <c:v>0.73</c:v>
                </c:pt>
                <c:pt idx="1">
                  <c:v>0.73</c:v>
                </c:pt>
                <c:pt idx="2">
                  <c:v>0.71</c:v>
                </c:pt>
                <c:pt idx="3">
                  <c:v>0.68</c:v>
                </c:pt>
                <c:pt idx="4">
                  <c:v>0.72</c:v>
                </c:pt>
                <c:pt idx="5">
                  <c:v>0.65</c:v>
                </c:pt>
                <c:pt idx="6">
                  <c:v>0.61</c:v>
                </c:pt>
                <c:pt idx="7">
                  <c:v>0.59</c:v>
                </c:pt>
                <c:pt idx="8">
                  <c:v>0.63</c:v>
                </c:pt>
                <c:pt idx="9">
                  <c:v>0.59</c:v>
                </c:pt>
                <c:pt idx="10">
                  <c:v>0.56000000000000005</c:v>
                </c:pt>
                <c:pt idx="11">
                  <c:v>0.53</c:v>
                </c:pt>
                <c:pt idx="12">
                  <c:v>0.49</c:v>
                </c:pt>
                <c:pt idx="13">
                  <c:v>0.35</c:v>
                </c:pt>
              </c:numCache>
            </c:numRef>
          </c:val>
          <c:extLst>
            <c:ext xmlns:c16="http://schemas.microsoft.com/office/drawing/2014/chart" uri="{C3380CC4-5D6E-409C-BE32-E72D297353CC}">
              <c16:uniqueId val="{00000004-A71C-4C52-A013-13D698010A85}"/>
            </c:ext>
          </c:extLst>
        </c:ser>
        <c:dLbls>
          <c:dLblPos val="ctr"/>
          <c:showLegendKey val="0"/>
          <c:showVal val="1"/>
          <c:showCatName val="0"/>
          <c:showSerName val="0"/>
          <c:showPercent val="0"/>
          <c:showBubbleSize val="0"/>
        </c:dLbls>
        <c:gapWidth val="50"/>
        <c:overlap val="100"/>
        <c:axId val="369489760"/>
        <c:axId val="369488776"/>
      </c:barChart>
      <c:catAx>
        <c:axId val="369489760"/>
        <c:scaling>
          <c:orientation val="minMax"/>
        </c:scaling>
        <c:delete val="1"/>
        <c:axPos val="l"/>
        <c:numFmt formatCode="General" sourceLinked="1"/>
        <c:majorTickMark val="none"/>
        <c:minorTickMark val="none"/>
        <c:tickLblPos val="nextTo"/>
        <c:crossAx val="369488776"/>
        <c:crosses val="autoZero"/>
        <c:auto val="1"/>
        <c:lblAlgn val="ctr"/>
        <c:lblOffset val="100"/>
        <c:noMultiLvlLbl val="0"/>
      </c:catAx>
      <c:valAx>
        <c:axId val="369488776"/>
        <c:scaling>
          <c:orientation val="minMax"/>
          <c:max val="1"/>
        </c:scaling>
        <c:delete val="1"/>
        <c:axPos val="b"/>
        <c:majorGridlines>
          <c:spPr>
            <a:ln w="9525" cap="flat" cmpd="sng" algn="ctr">
              <a:noFill/>
              <a:round/>
            </a:ln>
            <a:effectLst/>
          </c:spPr>
        </c:majorGridlines>
        <c:numFmt formatCode="0%" sourceLinked="1"/>
        <c:majorTickMark val="out"/>
        <c:minorTickMark val="none"/>
        <c:tickLblPos val="nextTo"/>
        <c:crossAx val="369489760"/>
        <c:crosses val="autoZero"/>
        <c:crossBetween val="between"/>
        <c:majorUnit val="0.2"/>
      </c:valAx>
      <c:spPr>
        <a:noFill/>
        <a:ln>
          <a:noFill/>
        </a:ln>
        <a:effectLst/>
      </c:spPr>
    </c:plotArea>
    <c:legend>
      <c:legendPos val="b"/>
      <c:legendEntry>
        <c:idx val="1"/>
        <c:txPr>
          <a:bodyPr rot="0" spcFirstLastPara="1" vertOverflow="ellipsis" vert="horz" wrap="square" anchor="ctr" anchorCtr="1"/>
          <a:lstStyle/>
          <a:p>
            <a:pPr>
              <a:defRPr sz="1200" b="0" i="0" u="none" strike="noStrike" kern="1200" baseline="0">
                <a:solidFill>
                  <a:schemeClr val="tx2"/>
                </a:solidFill>
                <a:latin typeface="Century Gothic" panose="020B0502020202020204" pitchFamily="34" charset="0"/>
                <a:ea typeface="+mn-ea"/>
                <a:cs typeface="+mn-cs"/>
              </a:defRPr>
            </a:pPr>
            <a:endParaRPr lang="en-US"/>
          </a:p>
        </c:txPr>
      </c:legendEntry>
      <c:layout>
        <c:manualLayout>
          <c:xMode val="edge"/>
          <c:yMode val="edge"/>
          <c:x val="0.10287812356506916"/>
          <c:y val="0.87536562810308016"/>
          <c:w val="0.89712185732652594"/>
          <c:h val="6.8697900945796544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2"/>
              </a:solidFill>
              <a:latin typeface="Century Gothic" panose="020B050202020202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048793335396874E-2"/>
          <c:y val="0.1555718317054966"/>
          <c:w val="0.91970274766612292"/>
          <c:h val="0.71382898106296244"/>
        </c:manualLayout>
      </c:layout>
      <c:barChart>
        <c:barDir val="bar"/>
        <c:grouping val="percentStacked"/>
        <c:varyColors val="0"/>
        <c:ser>
          <c:idx val="0"/>
          <c:order val="0"/>
          <c:tx>
            <c:strRef>
              <c:f>Sheet1!$B$1</c:f>
              <c:strCache>
                <c:ptCount val="1"/>
                <c:pt idx="0">
                  <c:v>Rating of 10</c:v>
                </c:pt>
              </c:strCache>
            </c:strRef>
          </c:tx>
          <c:spPr>
            <a:solidFill>
              <a:schemeClr val="accent3">
                <a:lumMod val="75000"/>
              </a:schemeClr>
            </a:solidFill>
            <a:ln w="9525" cap="flat" cmpd="sng" algn="ctr">
              <a:no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2"/>
                    </a:solidFill>
                    <a:latin typeface="Century Gothic" panose="020B0502020202020204" pitchFamily="34" charset="0"/>
                    <a:ea typeface="+mn-ea"/>
                    <a:cs typeface="+mn-cs"/>
                  </a:defRPr>
                </a:pPr>
                <a:endParaRPr lang="en-US"/>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Sheet1!$A$2</c:f>
              <c:numCache>
                <c:formatCode>General</c:formatCode>
                <c:ptCount val="1"/>
              </c:numCache>
            </c:numRef>
          </c:cat>
          <c:val>
            <c:numRef>
              <c:f>Sheet1!$B$2</c:f>
              <c:numCache>
                <c:formatCode>0%</c:formatCode>
                <c:ptCount val="1"/>
                <c:pt idx="0">
                  <c:v>0.11</c:v>
                </c:pt>
              </c:numCache>
            </c:numRef>
          </c:val>
          <c:extLst>
            <c:ext xmlns:c16="http://schemas.microsoft.com/office/drawing/2014/chart" uri="{C3380CC4-5D6E-409C-BE32-E72D297353CC}">
              <c16:uniqueId val="{00000000-8EB1-4A49-A159-2007A55F2293}"/>
            </c:ext>
          </c:extLst>
        </c:ser>
        <c:ser>
          <c:idx val="1"/>
          <c:order val="1"/>
          <c:tx>
            <c:strRef>
              <c:f>Sheet1!$C$1</c:f>
              <c:strCache>
                <c:ptCount val="1"/>
                <c:pt idx="0">
                  <c:v>Rating of 9</c:v>
                </c:pt>
              </c:strCache>
            </c:strRef>
          </c:tx>
          <c:spPr>
            <a:solidFill>
              <a:schemeClr val="accent3"/>
            </a:solidFill>
            <a:ln w="9525" cap="flat" cmpd="sng" algn="ctr">
              <a:noFill/>
              <a:round/>
            </a:ln>
            <a:effectLst/>
          </c:spPr>
          <c:invertIfNegative val="0"/>
          <c:dPt>
            <c:idx val="3"/>
            <c:invertIfNegative val="0"/>
            <c:bubble3D val="0"/>
            <c:spPr>
              <a:solidFill>
                <a:schemeClr val="accent3"/>
              </a:solidFill>
              <a:ln w="9525" cap="flat" cmpd="sng" algn="ctr">
                <a:noFill/>
                <a:round/>
              </a:ln>
              <a:effectLst/>
            </c:spPr>
            <c:extLst>
              <c:ext xmlns:c16="http://schemas.microsoft.com/office/drawing/2014/chart" uri="{C3380CC4-5D6E-409C-BE32-E72D297353CC}">
                <c16:uniqueId val="{00000002-8EB1-4A49-A159-2007A55F2293}"/>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2"/>
                    </a:solidFill>
                    <a:latin typeface="Century Gothic" panose="020B0502020202020204" pitchFamily="34" charset="0"/>
                    <a:ea typeface="+mn-ea"/>
                    <a:cs typeface="+mn-cs"/>
                  </a:defRPr>
                </a:pPr>
                <a:endParaRPr lang="en-US"/>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Sheet1!$A$2</c:f>
              <c:numCache>
                <c:formatCode>General</c:formatCode>
                <c:ptCount val="1"/>
              </c:numCache>
            </c:numRef>
          </c:cat>
          <c:val>
            <c:numRef>
              <c:f>Sheet1!$C$2</c:f>
              <c:numCache>
                <c:formatCode>0%</c:formatCode>
                <c:ptCount val="1"/>
                <c:pt idx="0">
                  <c:v>0.18</c:v>
                </c:pt>
              </c:numCache>
            </c:numRef>
          </c:val>
          <c:extLst>
            <c:ext xmlns:c16="http://schemas.microsoft.com/office/drawing/2014/chart" uri="{C3380CC4-5D6E-409C-BE32-E72D297353CC}">
              <c16:uniqueId val="{00000003-8EB1-4A49-A159-2007A55F2293}"/>
            </c:ext>
          </c:extLst>
        </c:ser>
        <c:ser>
          <c:idx val="2"/>
          <c:order val="2"/>
          <c:tx>
            <c:strRef>
              <c:f>Sheet1!$D$1</c:f>
              <c:strCache>
                <c:ptCount val="1"/>
                <c:pt idx="0">
                  <c:v>Rating of 8</c:v>
                </c:pt>
              </c:strCache>
            </c:strRef>
          </c:tx>
          <c:spPr>
            <a:solidFill>
              <a:srgbClr val="99C262"/>
            </a:solidFill>
            <a:ln w="9525" cap="flat" cmpd="sng" algn="ctr">
              <a:noFill/>
              <a:round/>
            </a:ln>
            <a:effectLst/>
          </c:spPr>
          <c:invertIfNegative val="0"/>
          <c:dPt>
            <c:idx val="0"/>
            <c:invertIfNegative val="0"/>
            <c:bubble3D val="0"/>
            <c:spPr>
              <a:solidFill>
                <a:srgbClr val="99C262"/>
              </a:solidFill>
              <a:ln w="9525" cap="flat" cmpd="sng" algn="ctr">
                <a:noFill/>
                <a:round/>
              </a:ln>
              <a:effectLst/>
            </c:spPr>
            <c:extLst>
              <c:ext xmlns:c16="http://schemas.microsoft.com/office/drawing/2014/chart" uri="{C3380CC4-5D6E-409C-BE32-E72D297353CC}">
                <c16:uniqueId val="{00000005-8EB1-4A49-A159-2007A55F2293}"/>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2"/>
                    </a:solidFill>
                    <a:latin typeface="Century Gothic" panose="020B0502020202020204" pitchFamily="34" charset="0"/>
                    <a:ea typeface="+mn-ea"/>
                    <a:cs typeface="+mn-cs"/>
                  </a:defRPr>
                </a:pPr>
                <a:endParaRPr lang="en-US"/>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Sheet1!$A$2</c:f>
              <c:numCache>
                <c:formatCode>General</c:formatCode>
                <c:ptCount val="1"/>
              </c:numCache>
            </c:numRef>
          </c:cat>
          <c:val>
            <c:numRef>
              <c:f>Sheet1!$D$2</c:f>
              <c:numCache>
                <c:formatCode>0%</c:formatCode>
                <c:ptCount val="1"/>
                <c:pt idx="0">
                  <c:v>0.34</c:v>
                </c:pt>
              </c:numCache>
            </c:numRef>
          </c:val>
          <c:extLst>
            <c:ext xmlns:c16="http://schemas.microsoft.com/office/drawing/2014/chart" uri="{C3380CC4-5D6E-409C-BE32-E72D297353CC}">
              <c16:uniqueId val="{00000006-8EB1-4A49-A159-2007A55F2293}"/>
            </c:ext>
          </c:extLst>
        </c:ser>
        <c:ser>
          <c:idx val="3"/>
          <c:order val="3"/>
          <c:tx>
            <c:strRef>
              <c:f>Sheet1!$E$1</c:f>
              <c:strCache>
                <c:ptCount val="1"/>
                <c:pt idx="0">
                  <c:v>Rating of 7</c:v>
                </c:pt>
              </c:strCache>
            </c:strRef>
          </c:tx>
          <c:spPr>
            <a:solidFill>
              <a:srgbClr val="B5D38D"/>
            </a:solidFill>
            <a:ln w="9525" cap="flat" cmpd="sng" algn="ctr">
              <a:no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2"/>
                    </a:solidFill>
                    <a:latin typeface="Century Gothic" panose="020B0502020202020204" pitchFamily="34" charset="0"/>
                    <a:ea typeface="+mn-ea"/>
                    <a:cs typeface="+mn-cs"/>
                  </a:defRPr>
                </a:pPr>
                <a:endParaRPr lang="en-US"/>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Sheet1!$A$2</c:f>
              <c:numCache>
                <c:formatCode>General</c:formatCode>
                <c:ptCount val="1"/>
              </c:numCache>
            </c:numRef>
          </c:cat>
          <c:val>
            <c:numRef>
              <c:f>Sheet1!$E$2</c:f>
              <c:numCache>
                <c:formatCode>0%</c:formatCode>
                <c:ptCount val="1"/>
                <c:pt idx="0">
                  <c:v>0.15</c:v>
                </c:pt>
              </c:numCache>
            </c:numRef>
          </c:val>
          <c:extLst>
            <c:ext xmlns:c16="http://schemas.microsoft.com/office/drawing/2014/chart" uri="{C3380CC4-5D6E-409C-BE32-E72D297353CC}">
              <c16:uniqueId val="{00000007-8EB1-4A49-A159-2007A55F2293}"/>
            </c:ext>
          </c:extLst>
        </c:ser>
        <c:ser>
          <c:idx val="4"/>
          <c:order val="4"/>
          <c:tx>
            <c:strRef>
              <c:f>Sheet1!$F$1</c:f>
              <c:strCache>
                <c:ptCount val="1"/>
                <c:pt idx="0">
                  <c:v>Rating of 6</c:v>
                </c:pt>
              </c:strCache>
            </c:strRef>
          </c:tx>
          <c:spPr>
            <a:solidFill>
              <a:schemeClr val="tx1"/>
            </a:solidFill>
            <a:ln w="9525" cap="flat" cmpd="sng" algn="ctr">
              <a:noFill/>
              <a:round/>
            </a:ln>
            <a:effectLst/>
          </c:spPr>
          <c:invertIfNegative val="0"/>
          <c:dLbls>
            <c:dLbl>
              <c:idx val="0"/>
              <c:layout>
                <c:manualLayout>
                  <c:x val="1.0374177252934701E-3"/>
                  <c:y val="1.2311865310646873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bg2"/>
                        </a:solidFill>
                        <a:latin typeface="Century Gothic" panose="020B0502020202020204" pitchFamily="34" charset="0"/>
                        <a:ea typeface="+mn-ea"/>
                        <a:cs typeface="+mn-cs"/>
                      </a:defRPr>
                    </a:pPr>
                    <a:fld id="{FC69E01C-3BB5-4ADC-A670-4DBAC92D6147}" type="SERIESNAME">
                      <a:rPr lang="en-US" sz="1050"/>
                      <a:pPr>
                        <a:defRPr sz="1100" b="0">
                          <a:solidFill>
                            <a:schemeClr val="bg2"/>
                          </a:solidFill>
                          <a:latin typeface="Century Gothic" panose="020B0502020202020204" pitchFamily="34" charset="0"/>
                        </a:defRPr>
                      </a:pPr>
                      <a:t>[SERIES NAME]</a:t>
                    </a:fld>
                    <a:r>
                      <a:rPr lang="en-US" sz="1100" baseline="0" dirty="0"/>
                      <a:t>
</a:t>
                    </a:r>
                    <a:fld id="{324C88B0-3C4F-4117-A4CC-04C1FF672E64}" type="VALUE">
                      <a:rPr lang="en-US" sz="1100" baseline="0"/>
                      <a:pPr>
                        <a:defRPr sz="1100" b="0">
                          <a:solidFill>
                            <a:schemeClr val="bg2"/>
                          </a:solidFill>
                          <a:latin typeface="Century Gothic" panose="020B0502020202020204" pitchFamily="34" charset="0"/>
                        </a:defRPr>
                      </a:pPr>
                      <a:t>[VALUE]</a:t>
                    </a:fld>
                    <a:endParaRPr lang="en-US"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bg2"/>
                      </a:solidFill>
                      <a:latin typeface="Century Gothic" panose="020B0502020202020204" pitchFamily="34" charset="0"/>
                      <a:ea typeface="+mn-ea"/>
                      <a:cs typeface="+mn-cs"/>
                    </a:defRPr>
                  </a:pPr>
                  <a:endParaRPr lang="en-US"/>
                </a:p>
              </c:txPr>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5.513986151977443E-2"/>
                      <c:h val="0.44803905600900523"/>
                    </c:manualLayout>
                  </c15:layout>
                  <c15:dlblFieldTable/>
                  <c15:showDataLabelsRange val="0"/>
                </c:ext>
                <c:ext xmlns:c16="http://schemas.microsoft.com/office/drawing/2014/chart" uri="{C3380CC4-5D6E-409C-BE32-E72D297353CC}">
                  <c16:uniqueId val="{00000008-8EB1-4A49-A159-2007A55F2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2"/>
                    </a:solidFill>
                    <a:latin typeface="Century Gothic" panose="020B0502020202020204" pitchFamily="34" charset="0"/>
                    <a:ea typeface="+mn-ea"/>
                    <a:cs typeface="+mn-cs"/>
                  </a:defRPr>
                </a:pPr>
                <a:endParaRPr lang="en-US"/>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a:solidFill>
                        <a:schemeClr val="accent2"/>
                      </a:solidFill>
                    </a:ln>
                    <a:effectLst/>
                  </c:spPr>
                </c15:leaderLines>
              </c:ext>
            </c:extLst>
          </c:dLbls>
          <c:cat>
            <c:numRef>
              <c:f>Sheet1!$A$2</c:f>
              <c:numCache>
                <c:formatCode>General</c:formatCode>
                <c:ptCount val="1"/>
              </c:numCache>
            </c:numRef>
          </c:cat>
          <c:val>
            <c:numRef>
              <c:f>Sheet1!$F$2</c:f>
              <c:numCache>
                <c:formatCode>0%</c:formatCode>
                <c:ptCount val="1"/>
                <c:pt idx="0">
                  <c:v>0.05</c:v>
                </c:pt>
              </c:numCache>
            </c:numRef>
          </c:val>
          <c:extLst>
            <c:ext xmlns:c16="http://schemas.microsoft.com/office/drawing/2014/chart" uri="{C3380CC4-5D6E-409C-BE32-E72D297353CC}">
              <c16:uniqueId val="{00000009-8EB1-4A49-A159-2007A55F2293}"/>
            </c:ext>
          </c:extLst>
        </c:ser>
        <c:ser>
          <c:idx val="5"/>
          <c:order val="5"/>
          <c:tx>
            <c:strRef>
              <c:f>Sheet1!$G$1</c:f>
              <c:strCache>
                <c:ptCount val="1"/>
                <c:pt idx="0">
                  <c:v>Rating of 5</c:v>
                </c:pt>
              </c:strCache>
            </c:strRef>
          </c:tx>
          <c:spPr>
            <a:solidFill>
              <a:schemeClr val="tx1">
                <a:lumMod val="60000"/>
                <a:lumOff val="40000"/>
              </a:schemeClr>
            </a:solidFill>
            <a:ln w="9525" cap="flat" cmpd="sng" algn="ctr">
              <a:noFill/>
              <a:round/>
            </a:ln>
            <a:effectLst/>
          </c:spPr>
          <c:invertIfNegative val="0"/>
          <c:dPt>
            <c:idx val="0"/>
            <c:invertIfNegative val="0"/>
            <c:bubble3D val="0"/>
            <c:spPr>
              <a:solidFill>
                <a:schemeClr val="tx1">
                  <a:lumMod val="60000"/>
                  <a:lumOff val="40000"/>
                </a:schemeClr>
              </a:solidFill>
              <a:ln w="9525" cap="flat" cmpd="sng" algn="ctr">
                <a:noFill/>
                <a:round/>
              </a:ln>
              <a:effectLst/>
            </c:spPr>
            <c:extLst>
              <c:ext xmlns:c16="http://schemas.microsoft.com/office/drawing/2014/chart" uri="{C3380CC4-5D6E-409C-BE32-E72D297353CC}">
                <c16:uniqueId val="{0000000B-8EB1-4A49-A159-2007A55F2293}"/>
              </c:ext>
            </c:extLst>
          </c:dPt>
          <c:dLbls>
            <c:dLbl>
              <c:idx val="0"/>
              <c:layout>
                <c:manualLayout>
                  <c:x val="1.7922182707950554E-3"/>
                  <c:y val="2.5923604654119428E-2"/>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bg2"/>
                      </a:solidFill>
                      <a:latin typeface="Century Gothic" panose="020B0502020202020204" pitchFamily="34" charset="0"/>
                      <a:ea typeface="+mn-ea"/>
                      <a:cs typeface="+mn-cs"/>
                    </a:defRPr>
                  </a:pPr>
                  <a:endParaRPr lang="en-US"/>
                </a:p>
              </c:txPr>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8.2924309462523049E-2"/>
                      <c:h val="0.32831595013816528"/>
                    </c:manualLayout>
                  </c15:layout>
                </c:ext>
                <c:ext xmlns:c16="http://schemas.microsoft.com/office/drawing/2014/chart" uri="{C3380CC4-5D6E-409C-BE32-E72D297353CC}">
                  <c16:uniqueId val="{0000000B-8EB1-4A49-A159-2007A55F2293}"/>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2"/>
                    </a:solidFill>
                    <a:latin typeface="Century Gothic" panose="020B0502020202020204" pitchFamily="34" charset="0"/>
                    <a:ea typeface="+mn-ea"/>
                    <a:cs typeface="+mn-cs"/>
                  </a:defRPr>
                </a:pPr>
                <a:endParaRPr lang="en-US"/>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Sheet1!$A$2</c:f>
              <c:numCache>
                <c:formatCode>General</c:formatCode>
                <c:ptCount val="1"/>
              </c:numCache>
            </c:numRef>
          </c:cat>
          <c:val>
            <c:numRef>
              <c:f>Sheet1!$G$2</c:f>
              <c:numCache>
                <c:formatCode>0%</c:formatCode>
                <c:ptCount val="1"/>
                <c:pt idx="0">
                  <c:v>0.14000000000000001</c:v>
                </c:pt>
              </c:numCache>
            </c:numRef>
          </c:val>
          <c:extLst>
            <c:ext xmlns:c16="http://schemas.microsoft.com/office/drawing/2014/chart" uri="{C3380CC4-5D6E-409C-BE32-E72D297353CC}">
              <c16:uniqueId val="{0000000C-8EB1-4A49-A159-2007A55F2293}"/>
            </c:ext>
          </c:extLst>
        </c:ser>
        <c:ser>
          <c:idx val="6"/>
          <c:order val="6"/>
          <c:tx>
            <c:strRef>
              <c:f>Sheet1!$H$1</c:f>
              <c:strCache>
                <c:ptCount val="1"/>
                <c:pt idx="0">
                  <c:v>Rating of 4</c:v>
                </c:pt>
              </c:strCache>
            </c:strRef>
          </c:tx>
          <c:spPr>
            <a:solidFill>
              <a:schemeClr val="accent1"/>
            </a:solidFill>
            <a:ln w="9525" cap="flat" cmpd="sng" algn="ctr">
              <a:noFill/>
              <a:round/>
            </a:ln>
            <a:effectLst/>
          </c:spPr>
          <c:invertIfNegative val="0"/>
          <c:dLbls>
            <c:delete val="1"/>
          </c:dLbls>
          <c:cat>
            <c:numRef>
              <c:f>Sheet1!$A$2</c:f>
              <c:numCache>
                <c:formatCode>General</c:formatCode>
                <c:ptCount val="1"/>
              </c:numCache>
            </c:numRef>
          </c:cat>
          <c:val>
            <c:numRef>
              <c:f>Sheet1!$H$2</c:f>
              <c:numCache>
                <c:formatCode>0%</c:formatCode>
                <c:ptCount val="1"/>
                <c:pt idx="0">
                  <c:v>0.01</c:v>
                </c:pt>
              </c:numCache>
            </c:numRef>
          </c:val>
          <c:extLst>
            <c:ext xmlns:c16="http://schemas.microsoft.com/office/drawing/2014/chart" uri="{C3380CC4-5D6E-409C-BE32-E72D297353CC}">
              <c16:uniqueId val="{0000000D-8EB1-4A49-A159-2007A55F2293}"/>
            </c:ext>
          </c:extLst>
        </c:ser>
        <c:ser>
          <c:idx val="7"/>
          <c:order val="7"/>
          <c:tx>
            <c:strRef>
              <c:f>Sheet1!$I$1</c:f>
              <c:strCache>
                <c:ptCount val="1"/>
                <c:pt idx="0">
                  <c:v>Rating of 3</c:v>
                </c:pt>
              </c:strCache>
            </c:strRef>
          </c:tx>
          <c:spPr>
            <a:solidFill>
              <a:schemeClr val="accent1">
                <a:lumMod val="60000"/>
                <a:lumOff val="40000"/>
              </a:schemeClr>
            </a:solidFill>
            <a:ln w="9525" cap="flat" cmpd="sng" algn="ctr">
              <a:noFill/>
              <a:round/>
            </a:ln>
            <a:effectLst/>
          </c:spPr>
          <c:invertIfNegative val="0"/>
          <c:dLbls>
            <c:delete val="1"/>
          </c:dLbls>
          <c:cat>
            <c:numRef>
              <c:f>Sheet1!$A$2</c:f>
              <c:numCache>
                <c:formatCode>General</c:formatCode>
                <c:ptCount val="1"/>
              </c:numCache>
            </c:numRef>
          </c:cat>
          <c:val>
            <c:numRef>
              <c:f>Sheet1!$I$2</c:f>
              <c:numCache>
                <c:formatCode>0%</c:formatCode>
                <c:ptCount val="1"/>
                <c:pt idx="0">
                  <c:v>0.02</c:v>
                </c:pt>
              </c:numCache>
            </c:numRef>
          </c:val>
          <c:extLst>
            <c:ext xmlns:c16="http://schemas.microsoft.com/office/drawing/2014/chart" uri="{C3380CC4-5D6E-409C-BE32-E72D297353CC}">
              <c16:uniqueId val="{0000000E-8EB1-4A49-A159-2007A55F2293}"/>
            </c:ext>
          </c:extLst>
        </c:ser>
        <c:ser>
          <c:idx val="8"/>
          <c:order val="8"/>
          <c:tx>
            <c:strRef>
              <c:f>Sheet1!$J$1</c:f>
              <c:strCache>
                <c:ptCount val="1"/>
                <c:pt idx="0">
                  <c:v>Column1</c:v>
                </c:pt>
              </c:strCache>
            </c:strRef>
          </c:tx>
          <c:spPr>
            <a:solidFill>
              <a:schemeClr val="accent1">
                <a:lumMod val="40000"/>
                <a:lumOff val="60000"/>
              </a:schemeClr>
            </a:solidFill>
            <a:ln w="9525" cap="flat" cmpd="sng" algn="ctr">
              <a:noFill/>
              <a:round/>
            </a:ln>
            <a:effectLst/>
          </c:spPr>
          <c:invertIfNegative val="0"/>
          <c:dLbls>
            <c:delete val="1"/>
          </c:dLbls>
          <c:cat>
            <c:numRef>
              <c:f>Sheet1!$A$2</c:f>
              <c:numCache>
                <c:formatCode>General</c:formatCode>
                <c:ptCount val="1"/>
              </c:numCache>
            </c:numRef>
          </c:cat>
          <c:val>
            <c:numRef>
              <c:f>Sheet1!$J$2</c:f>
              <c:numCache>
                <c:formatCode>0%</c:formatCode>
                <c:ptCount val="1"/>
              </c:numCache>
            </c:numRef>
          </c:val>
          <c:extLst>
            <c:ext xmlns:c16="http://schemas.microsoft.com/office/drawing/2014/chart" uri="{C3380CC4-5D6E-409C-BE32-E72D297353CC}">
              <c16:uniqueId val="{0000000F-8EB1-4A49-A159-2007A55F2293}"/>
            </c:ext>
          </c:extLst>
        </c:ser>
        <c:ser>
          <c:idx val="9"/>
          <c:order val="9"/>
          <c:tx>
            <c:strRef>
              <c:f>Sheet1!$K$1</c:f>
              <c:strCache>
                <c:ptCount val="1"/>
                <c:pt idx="0">
                  <c:v>Rating of 1</c:v>
                </c:pt>
              </c:strCache>
            </c:strRef>
          </c:tx>
          <c:spPr>
            <a:solidFill>
              <a:schemeClr val="accent1">
                <a:lumMod val="20000"/>
                <a:lumOff val="80000"/>
              </a:schemeClr>
            </a:solidFill>
            <a:ln w="9525" cap="flat" cmpd="sng" algn="ctr">
              <a:noFill/>
              <a:round/>
            </a:ln>
            <a:effectLst/>
          </c:spPr>
          <c:invertIfNegative val="0"/>
          <c:dLbls>
            <c:delete val="1"/>
          </c:dLbls>
          <c:cat>
            <c:numRef>
              <c:f>Sheet1!$A$2</c:f>
              <c:numCache>
                <c:formatCode>General</c:formatCode>
                <c:ptCount val="1"/>
              </c:numCache>
            </c:numRef>
          </c:cat>
          <c:val>
            <c:numRef>
              <c:f>Sheet1!$K$2</c:f>
              <c:numCache>
                <c:formatCode>0%</c:formatCode>
                <c:ptCount val="1"/>
                <c:pt idx="0">
                  <c:v>0.01</c:v>
                </c:pt>
              </c:numCache>
            </c:numRef>
          </c:val>
          <c:extLst>
            <c:ext xmlns:c16="http://schemas.microsoft.com/office/drawing/2014/chart" uri="{C3380CC4-5D6E-409C-BE32-E72D297353CC}">
              <c16:uniqueId val="{00000010-8EB1-4A49-A159-2007A55F2293}"/>
            </c:ext>
          </c:extLst>
        </c:ser>
        <c:dLbls>
          <c:dLblPos val="ctr"/>
          <c:showLegendKey val="0"/>
          <c:showVal val="1"/>
          <c:showCatName val="0"/>
          <c:showSerName val="0"/>
          <c:showPercent val="0"/>
          <c:showBubbleSize val="0"/>
        </c:dLbls>
        <c:gapWidth val="50"/>
        <c:overlap val="100"/>
        <c:axId val="369489760"/>
        <c:axId val="369488776"/>
      </c:barChart>
      <c:catAx>
        <c:axId val="369489760"/>
        <c:scaling>
          <c:orientation val="minMax"/>
        </c:scaling>
        <c:delete val="0"/>
        <c:axPos val="l"/>
        <c:numFmt formatCode="General" sourceLinked="1"/>
        <c:majorTickMark val="none"/>
        <c:minorTickMark val="none"/>
        <c:tickLblPos val="nextTo"/>
        <c:spPr>
          <a:noFill/>
          <a:ln w="19050" cap="flat" cmpd="sng" algn="ctr">
            <a:solidFill>
              <a:schemeClr val="tx2">
                <a:lumMod val="75000"/>
                <a:lumOff val="25000"/>
              </a:schemeClr>
            </a:solidFill>
            <a:round/>
          </a:ln>
          <a:effectLst/>
        </c:spPr>
        <c:txPr>
          <a:bodyPr rot="-60000000" spcFirstLastPara="1" vertOverflow="ellipsis" vert="horz" wrap="square" anchor="ctr" anchorCtr="1"/>
          <a:lstStyle/>
          <a:p>
            <a:pPr>
              <a:defRPr sz="1600" b="0" i="0" u="none" strike="noStrike" kern="1200" cap="all" baseline="0">
                <a:solidFill>
                  <a:schemeClr val="tx2">
                    <a:lumMod val="75000"/>
                    <a:lumOff val="25000"/>
                  </a:schemeClr>
                </a:solidFill>
                <a:latin typeface="Century Gothic" panose="020B0502020202020204" pitchFamily="34" charset="0"/>
                <a:ea typeface="+mn-ea"/>
                <a:cs typeface="+mn-cs"/>
              </a:defRPr>
            </a:pPr>
            <a:endParaRPr lang="en-US"/>
          </a:p>
        </c:txPr>
        <c:crossAx val="369488776"/>
        <c:crosses val="autoZero"/>
        <c:auto val="1"/>
        <c:lblAlgn val="ctr"/>
        <c:lblOffset val="100"/>
        <c:noMultiLvlLbl val="0"/>
      </c:catAx>
      <c:valAx>
        <c:axId val="369488776"/>
        <c:scaling>
          <c:orientation val="minMax"/>
        </c:scaling>
        <c:delete val="1"/>
        <c:axPos val="b"/>
        <c:majorGridlines>
          <c:spPr>
            <a:ln w="9525" cap="flat" cmpd="sng" algn="ctr">
              <a:noFill/>
              <a:round/>
            </a:ln>
            <a:effectLst/>
          </c:spPr>
        </c:majorGridlines>
        <c:numFmt formatCode="0%" sourceLinked="1"/>
        <c:majorTickMark val="none"/>
        <c:minorTickMark val="none"/>
        <c:tickLblPos val="nextTo"/>
        <c:crossAx val="369489760"/>
        <c:crosses val="autoZero"/>
        <c:crossBetween val="between"/>
        <c:majorUnit val="0.2"/>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413522429938651"/>
          <c:y val="3.9706337937266037E-2"/>
          <c:w val="0.42535111620963983"/>
          <c:h val="0.82969429026289743"/>
        </c:manualLayout>
      </c:layout>
      <c:barChart>
        <c:barDir val="bar"/>
        <c:grouping val="stacked"/>
        <c:varyColors val="0"/>
        <c:ser>
          <c:idx val="0"/>
          <c:order val="0"/>
          <c:tx>
            <c:strRef>
              <c:f>Sheet1!$B$1</c:f>
              <c:strCache>
                <c:ptCount val="1"/>
                <c:pt idx="0">
                  <c:v>Excellent</c:v>
                </c:pt>
              </c:strCache>
            </c:strRef>
          </c:tx>
          <c:spPr>
            <a:solidFill>
              <a:schemeClr val="accent3">
                <a:lumMod val="50000"/>
              </a:schemeClr>
            </a:solidFill>
            <a:ln w="9525" cap="flat" cmpd="sng" algn="ctr">
              <a:no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2"/>
                    </a:solidFill>
                    <a:latin typeface="Century Gothic" panose="020B05020202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Sheet1!$A$2:$A$9</c:f>
              <c:strCache>
                <c:ptCount val="8"/>
                <c:pt idx="0">
                  <c:v>McMillen (n=28)</c:v>
                </c:pt>
                <c:pt idx="1">
                  <c:v>Foster (n=106)</c:v>
                </c:pt>
                <c:pt idx="2">
                  <c:v>Greenway (n=121)</c:v>
                </c:pt>
                <c:pt idx="3">
                  <c:v>Shoaff (n=70)</c:v>
                </c:pt>
                <c:pt idx="4">
                  <c:v>Headwaters (n=84)</c:v>
                </c:pt>
                <c:pt idx="5">
                  <c:v>Franke (n=92)</c:v>
                </c:pt>
                <c:pt idx="6">
                  <c:v>Lakeside (n=47)</c:v>
                </c:pt>
                <c:pt idx="7">
                  <c:v>Promenade (n=89)</c:v>
                </c:pt>
              </c:strCache>
            </c:strRef>
          </c:cat>
          <c:val>
            <c:numRef>
              <c:f>Sheet1!$B$2:$B$9</c:f>
              <c:numCache>
                <c:formatCode>0%</c:formatCode>
                <c:ptCount val="8"/>
                <c:pt idx="0">
                  <c:v>0.32</c:v>
                </c:pt>
                <c:pt idx="1">
                  <c:v>0.37</c:v>
                </c:pt>
                <c:pt idx="2">
                  <c:v>0.4</c:v>
                </c:pt>
                <c:pt idx="3">
                  <c:v>0.4</c:v>
                </c:pt>
                <c:pt idx="4">
                  <c:v>0.46</c:v>
                </c:pt>
                <c:pt idx="5">
                  <c:v>0.48</c:v>
                </c:pt>
                <c:pt idx="6">
                  <c:v>0.56999999999999995</c:v>
                </c:pt>
                <c:pt idx="7">
                  <c:v>0.78</c:v>
                </c:pt>
              </c:numCache>
            </c:numRef>
          </c:val>
          <c:extLst>
            <c:ext xmlns:c16="http://schemas.microsoft.com/office/drawing/2014/chart" uri="{C3380CC4-5D6E-409C-BE32-E72D297353CC}">
              <c16:uniqueId val="{00000000-2AF2-44A9-A97D-845034000F56}"/>
            </c:ext>
          </c:extLst>
        </c:ser>
        <c:ser>
          <c:idx val="1"/>
          <c:order val="1"/>
          <c:tx>
            <c:strRef>
              <c:f>Sheet1!$C$1</c:f>
              <c:strCache>
                <c:ptCount val="1"/>
                <c:pt idx="0">
                  <c:v>Good</c:v>
                </c:pt>
              </c:strCache>
            </c:strRef>
          </c:tx>
          <c:spPr>
            <a:solidFill>
              <a:schemeClr val="accent3"/>
            </a:solidFill>
            <a:ln w="9525" cap="flat" cmpd="sng" algn="ctr">
              <a:noFill/>
              <a:round/>
            </a:ln>
            <a:effectLst/>
          </c:spPr>
          <c:invertIfNegative val="0"/>
          <c:dPt>
            <c:idx val="3"/>
            <c:invertIfNegative val="0"/>
            <c:bubble3D val="0"/>
            <c:spPr>
              <a:solidFill>
                <a:schemeClr val="accent3"/>
              </a:solidFill>
              <a:ln w="9525" cap="flat" cmpd="sng" algn="ctr">
                <a:noFill/>
                <a:round/>
              </a:ln>
              <a:effectLst/>
            </c:spPr>
            <c:extLst>
              <c:ext xmlns:c16="http://schemas.microsoft.com/office/drawing/2014/chart" uri="{C3380CC4-5D6E-409C-BE32-E72D297353CC}">
                <c16:uniqueId val="{00000002-2AF2-44A9-A97D-845034000F56}"/>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2"/>
                    </a:solidFill>
                    <a:latin typeface="Century Gothic" panose="020B05020202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Sheet1!$A$2:$A$9</c:f>
              <c:strCache>
                <c:ptCount val="8"/>
                <c:pt idx="0">
                  <c:v>McMillen (n=28)</c:v>
                </c:pt>
                <c:pt idx="1">
                  <c:v>Foster (n=106)</c:v>
                </c:pt>
                <c:pt idx="2">
                  <c:v>Greenway (n=121)</c:v>
                </c:pt>
                <c:pt idx="3">
                  <c:v>Shoaff (n=70)</c:v>
                </c:pt>
                <c:pt idx="4">
                  <c:v>Headwaters (n=84)</c:v>
                </c:pt>
                <c:pt idx="5">
                  <c:v>Franke (n=92)</c:v>
                </c:pt>
                <c:pt idx="6">
                  <c:v>Lakeside (n=47)</c:v>
                </c:pt>
                <c:pt idx="7">
                  <c:v>Promenade (n=89)</c:v>
                </c:pt>
              </c:strCache>
            </c:strRef>
          </c:cat>
          <c:val>
            <c:numRef>
              <c:f>Sheet1!$C$2:$C$9</c:f>
              <c:numCache>
                <c:formatCode>0%</c:formatCode>
                <c:ptCount val="8"/>
                <c:pt idx="0">
                  <c:v>0.46</c:v>
                </c:pt>
                <c:pt idx="1">
                  <c:v>0.42</c:v>
                </c:pt>
                <c:pt idx="2">
                  <c:v>0.49</c:v>
                </c:pt>
                <c:pt idx="3">
                  <c:v>0.47</c:v>
                </c:pt>
                <c:pt idx="4">
                  <c:v>0.44</c:v>
                </c:pt>
                <c:pt idx="5">
                  <c:v>0.4</c:v>
                </c:pt>
                <c:pt idx="6">
                  <c:v>0.26</c:v>
                </c:pt>
                <c:pt idx="7">
                  <c:v>0.19</c:v>
                </c:pt>
              </c:numCache>
            </c:numRef>
          </c:val>
          <c:extLst>
            <c:ext xmlns:c16="http://schemas.microsoft.com/office/drawing/2014/chart" uri="{C3380CC4-5D6E-409C-BE32-E72D297353CC}">
              <c16:uniqueId val="{00000003-2AF2-44A9-A97D-845034000F56}"/>
            </c:ext>
          </c:extLst>
        </c:ser>
        <c:ser>
          <c:idx val="2"/>
          <c:order val="2"/>
          <c:tx>
            <c:strRef>
              <c:f>Sheet1!$D$1</c:f>
              <c:strCache>
                <c:ptCount val="1"/>
                <c:pt idx="0">
                  <c:v>Neutral</c:v>
                </c:pt>
              </c:strCache>
            </c:strRef>
          </c:tx>
          <c:spPr>
            <a:solidFill>
              <a:schemeClr val="bg2">
                <a:lumMod val="75000"/>
              </a:schemeClr>
            </a:solidFill>
            <a:ln w="9525" cap="flat" cmpd="sng" algn="ctr">
              <a:noFill/>
              <a:round/>
            </a:ln>
            <a:effectLst/>
          </c:spPr>
          <c:invertIfNegative val="0"/>
          <c:dPt>
            <c:idx val="3"/>
            <c:invertIfNegative val="0"/>
            <c:bubble3D val="0"/>
            <c:spPr>
              <a:solidFill>
                <a:schemeClr val="bg2">
                  <a:lumMod val="75000"/>
                </a:schemeClr>
              </a:solidFill>
              <a:ln w="9525" cap="flat" cmpd="sng" algn="ctr">
                <a:noFill/>
                <a:round/>
              </a:ln>
              <a:effectLst/>
            </c:spPr>
            <c:extLst>
              <c:ext xmlns:c16="http://schemas.microsoft.com/office/drawing/2014/chart" uri="{C3380CC4-5D6E-409C-BE32-E72D297353CC}">
                <c16:uniqueId val="{00000005-2AF2-44A9-A97D-845034000F56}"/>
              </c:ext>
            </c:extLst>
          </c:dPt>
          <c:dLbls>
            <c:dLbl>
              <c:idx val="7"/>
              <c:delete val="1"/>
              <c:extLst>
                <c:ext xmlns:c15="http://schemas.microsoft.com/office/drawing/2012/chart" uri="{CE6537A1-D6FC-4f65-9D91-7224C49458BB}"/>
                <c:ext xmlns:c16="http://schemas.microsoft.com/office/drawing/2014/chart" uri="{C3380CC4-5D6E-409C-BE32-E72D297353CC}">
                  <c16:uniqueId val="{00000004-9940-4752-9A35-7E9B8E91CE8F}"/>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2"/>
                    </a:solidFill>
                    <a:latin typeface="Century Gothic" panose="020B05020202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Sheet1!$A$2:$A$9</c:f>
              <c:strCache>
                <c:ptCount val="8"/>
                <c:pt idx="0">
                  <c:v>McMillen (n=28)</c:v>
                </c:pt>
                <c:pt idx="1">
                  <c:v>Foster (n=106)</c:v>
                </c:pt>
                <c:pt idx="2">
                  <c:v>Greenway (n=121)</c:v>
                </c:pt>
                <c:pt idx="3">
                  <c:v>Shoaff (n=70)</c:v>
                </c:pt>
                <c:pt idx="4">
                  <c:v>Headwaters (n=84)</c:v>
                </c:pt>
                <c:pt idx="5">
                  <c:v>Franke (n=92)</c:v>
                </c:pt>
                <c:pt idx="6">
                  <c:v>Lakeside (n=47)</c:v>
                </c:pt>
                <c:pt idx="7">
                  <c:v>Promenade (n=89)</c:v>
                </c:pt>
              </c:strCache>
            </c:strRef>
          </c:cat>
          <c:val>
            <c:numRef>
              <c:f>Sheet1!$D$2:$D$9</c:f>
              <c:numCache>
                <c:formatCode>0%</c:formatCode>
                <c:ptCount val="8"/>
                <c:pt idx="0">
                  <c:v>0.11</c:v>
                </c:pt>
                <c:pt idx="1">
                  <c:v>0.17</c:v>
                </c:pt>
                <c:pt idx="2">
                  <c:v>7.0000000000000007E-2</c:v>
                </c:pt>
                <c:pt idx="3">
                  <c:v>0.1</c:v>
                </c:pt>
                <c:pt idx="4">
                  <c:v>0.08</c:v>
                </c:pt>
                <c:pt idx="5">
                  <c:v>0.12</c:v>
                </c:pt>
                <c:pt idx="6">
                  <c:v>0.13</c:v>
                </c:pt>
                <c:pt idx="7">
                  <c:v>0.01</c:v>
                </c:pt>
              </c:numCache>
            </c:numRef>
          </c:val>
          <c:extLst>
            <c:ext xmlns:c16="http://schemas.microsoft.com/office/drawing/2014/chart" uri="{C3380CC4-5D6E-409C-BE32-E72D297353CC}">
              <c16:uniqueId val="{00000006-2AF2-44A9-A97D-845034000F56}"/>
            </c:ext>
          </c:extLst>
        </c:ser>
        <c:ser>
          <c:idx val="3"/>
          <c:order val="3"/>
          <c:tx>
            <c:strRef>
              <c:f>Sheet1!$E$1</c:f>
              <c:strCache>
                <c:ptCount val="1"/>
                <c:pt idx="0">
                  <c:v>Fair or Poor</c:v>
                </c:pt>
              </c:strCache>
            </c:strRef>
          </c:tx>
          <c:spPr>
            <a:solidFill>
              <a:schemeClr val="accent3">
                <a:lumMod val="60000"/>
                <a:lumOff val="40000"/>
              </a:schemeClr>
            </a:solidFill>
            <a:ln w="9525" cap="flat" cmpd="sng" algn="ctr">
              <a:solidFill>
                <a:schemeClr val="accent3">
                  <a:lumMod val="60000"/>
                  <a:lumOff val="40000"/>
                </a:schemeClr>
              </a:solidFill>
              <a:round/>
            </a:ln>
            <a:effectLst/>
          </c:spPr>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5-4ADE-4770-99E9-8C8B58B9A3E3}"/>
                </c:ext>
              </c:extLst>
            </c:dLbl>
            <c:dLbl>
              <c:idx val="3"/>
              <c:delete val="1"/>
              <c:extLst>
                <c:ext xmlns:c15="http://schemas.microsoft.com/office/drawing/2012/chart" uri="{CE6537A1-D6FC-4f65-9D91-7224C49458BB}"/>
                <c:ext xmlns:c16="http://schemas.microsoft.com/office/drawing/2014/chart" uri="{C3380CC4-5D6E-409C-BE32-E72D297353CC}">
                  <c16:uniqueId val="{00000004-4ADE-4770-99E9-8C8B58B9A3E3}"/>
                </c:ext>
              </c:extLst>
            </c:dLbl>
            <c:dLbl>
              <c:idx val="4"/>
              <c:delete val="1"/>
              <c:extLst>
                <c:ext xmlns:c15="http://schemas.microsoft.com/office/drawing/2012/chart" uri="{CE6537A1-D6FC-4f65-9D91-7224C49458BB}">
                  <c15:layout>
                    <c:manualLayout>
                      <c:w val="2.5565015423430204E-2"/>
                      <c:h val="6.4027066422748108E-2"/>
                    </c:manualLayout>
                  </c15:layout>
                </c:ext>
                <c:ext xmlns:c16="http://schemas.microsoft.com/office/drawing/2014/chart" uri="{C3380CC4-5D6E-409C-BE32-E72D297353CC}">
                  <c16:uniqueId val="{00000005-9940-4752-9A35-7E9B8E91CE8F}"/>
                </c:ext>
              </c:extLst>
            </c:dLbl>
            <c:dLbl>
              <c:idx val="5"/>
              <c:layout>
                <c:manualLayout>
                  <c:x val="8.749870065290738E-3"/>
                  <c:y val="2.823680496327436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2AF2-44A9-A97D-845034000F56}"/>
                </c:ext>
              </c:extLst>
            </c:dLbl>
            <c:dLbl>
              <c:idx val="7"/>
              <c:delete val="1"/>
              <c:extLst>
                <c:ext xmlns:c15="http://schemas.microsoft.com/office/drawing/2012/chart" uri="{CE6537A1-D6FC-4f65-9D91-7224C49458BB}"/>
                <c:ext xmlns:c16="http://schemas.microsoft.com/office/drawing/2014/chart" uri="{C3380CC4-5D6E-409C-BE32-E72D297353CC}">
                  <c16:uniqueId val="{00000004-DE5F-4215-886D-C02907E70A4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Sheet1!$A$2:$A$9</c:f>
              <c:strCache>
                <c:ptCount val="8"/>
                <c:pt idx="0">
                  <c:v>McMillen (n=28)</c:v>
                </c:pt>
                <c:pt idx="1">
                  <c:v>Foster (n=106)</c:v>
                </c:pt>
                <c:pt idx="2">
                  <c:v>Greenway (n=121)</c:v>
                </c:pt>
                <c:pt idx="3">
                  <c:v>Shoaff (n=70)</c:v>
                </c:pt>
                <c:pt idx="4">
                  <c:v>Headwaters (n=84)</c:v>
                </c:pt>
                <c:pt idx="5">
                  <c:v>Franke (n=92)</c:v>
                </c:pt>
                <c:pt idx="6">
                  <c:v>Lakeside (n=47)</c:v>
                </c:pt>
                <c:pt idx="7">
                  <c:v>Promenade (n=89)</c:v>
                </c:pt>
              </c:strCache>
            </c:strRef>
          </c:cat>
          <c:val>
            <c:numRef>
              <c:f>Sheet1!$E$2:$E$9</c:f>
              <c:numCache>
                <c:formatCode>0%</c:formatCode>
                <c:ptCount val="8"/>
                <c:pt idx="0">
                  <c:v>0.11</c:v>
                </c:pt>
                <c:pt idx="1">
                  <c:v>0.04</c:v>
                </c:pt>
                <c:pt idx="2">
                  <c:v>0.03</c:v>
                </c:pt>
                <c:pt idx="3">
                  <c:v>0.03</c:v>
                </c:pt>
                <c:pt idx="4">
                  <c:v>0.01</c:v>
                </c:pt>
                <c:pt idx="6">
                  <c:v>0.04</c:v>
                </c:pt>
                <c:pt idx="7">
                  <c:v>0.02</c:v>
                </c:pt>
              </c:numCache>
            </c:numRef>
          </c:val>
          <c:extLst>
            <c:ext xmlns:c16="http://schemas.microsoft.com/office/drawing/2014/chart" uri="{C3380CC4-5D6E-409C-BE32-E72D297353CC}">
              <c16:uniqueId val="{00000007-2AF2-44A9-A97D-845034000F56}"/>
            </c:ext>
          </c:extLst>
        </c:ser>
        <c:dLbls>
          <c:dLblPos val="ctr"/>
          <c:showLegendKey val="0"/>
          <c:showVal val="1"/>
          <c:showCatName val="0"/>
          <c:showSerName val="0"/>
          <c:showPercent val="0"/>
          <c:showBubbleSize val="0"/>
        </c:dLbls>
        <c:gapWidth val="50"/>
        <c:overlap val="100"/>
        <c:axId val="369489760"/>
        <c:axId val="369488776"/>
      </c:barChart>
      <c:catAx>
        <c:axId val="369489760"/>
        <c:scaling>
          <c:orientation val="minMax"/>
        </c:scaling>
        <c:delete val="0"/>
        <c:axPos val="l"/>
        <c:numFmt formatCode="General" sourceLinked="1"/>
        <c:majorTickMark val="none"/>
        <c:minorTickMark val="none"/>
        <c:tickLblPos val="nextTo"/>
        <c:spPr>
          <a:noFill/>
          <a:ln w="19050" cap="flat" cmpd="sng" algn="ctr">
            <a:solidFill>
              <a:schemeClr val="tx2">
                <a:lumMod val="75000"/>
                <a:lumOff val="25000"/>
              </a:schemeClr>
            </a:solidFill>
            <a:round/>
          </a:ln>
          <a:effectLst/>
        </c:spPr>
        <c:txPr>
          <a:bodyPr rot="-60000000" spcFirstLastPara="1" vertOverflow="ellipsis" vert="horz" wrap="square" anchor="ctr" anchorCtr="1"/>
          <a:lstStyle/>
          <a:p>
            <a:pPr>
              <a:defRPr sz="1200" b="0" i="0" u="none" strike="noStrike" kern="1200" cap="none" baseline="0">
                <a:solidFill>
                  <a:schemeClr val="tx2"/>
                </a:solidFill>
                <a:latin typeface="Century Gothic" panose="020B0502020202020204" pitchFamily="34" charset="0"/>
                <a:ea typeface="+mn-ea"/>
                <a:cs typeface="+mn-cs"/>
              </a:defRPr>
            </a:pPr>
            <a:endParaRPr lang="en-US"/>
          </a:p>
        </c:txPr>
        <c:crossAx val="369488776"/>
        <c:crosses val="autoZero"/>
        <c:auto val="1"/>
        <c:lblAlgn val="ctr"/>
        <c:lblOffset val="100"/>
        <c:noMultiLvlLbl val="0"/>
      </c:catAx>
      <c:valAx>
        <c:axId val="369488776"/>
        <c:scaling>
          <c:orientation val="minMax"/>
          <c:max val="1"/>
        </c:scaling>
        <c:delete val="1"/>
        <c:axPos val="b"/>
        <c:majorGridlines>
          <c:spPr>
            <a:ln w="9525" cap="flat" cmpd="sng" algn="ctr">
              <a:noFill/>
              <a:round/>
            </a:ln>
            <a:effectLst/>
          </c:spPr>
        </c:majorGridlines>
        <c:numFmt formatCode="0%" sourceLinked="1"/>
        <c:majorTickMark val="out"/>
        <c:minorTickMark val="none"/>
        <c:tickLblPos val="nextTo"/>
        <c:crossAx val="369489760"/>
        <c:crosses val="autoZero"/>
        <c:crossBetween val="between"/>
        <c:majorUnit val="0.2"/>
      </c:valAx>
      <c:spPr>
        <a:noFill/>
        <a:ln>
          <a:noFill/>
        </a:ln>
        <a:effectLst/>
      </c:spPr>
    </c:plotArea>
    <c:legend>
      <c:legendPos val="b"/>
      <c:layout>
        <c:manualLayout>
          <c:xMode val="edge"/>
          <c:yMode val="edge"/>
          <c:x val="0.15891312769521226"/>
          <c:y val="0.88894686944991141"/>
          <c:w val="0.44101986624972839"/>
          <c:h val="6.3570163791255754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Century Gothic" panose="020B050202020202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
          <c:y val="0"/>
          <c:w val="0.92161974688644599"/>
          <c:h val="1"/>
        </c:manualLayout>
      </c:layout>
      <c:barChart>
        <c:barDir val="bar"/>
        <c:grouping val="stacked"/>
        <c:varyColors val="0"/>
        <c:ser>
          <c:idx val="0"/>
          <c:order val="0"/>
          <c:tx>
            <c:strRef>
              <c:f>Sheet1!$B$1</c:f>
              <c:strCache>
                <c:ptCount val="1"/>
                <c:pt idx="0">
                  <c:v>Strongly agree</c:v>
                </c:pt>
              </c:strCache>
            </c:strRef>
          </c:tx>
          <c:spPr>
            <a:solidFill>
              <a:srgbClr val="37521E"/>
            </a:solidFill>
            <a:ln w="9525" cap="flat" cmpd="sng" algn="ctr">
              <a:noFill/>
              <a:round/>
            </a:ln>
            <a:effectLst/>
          </c:spPr>
          <c:invertIfNegative val="0"/>
          <c:dPt>
            <c:idx val="0"/>
            <c:invertIfNegative val="0"/>
            <c:bubble3D val="0"/>
            <c:spPr>
              <a:solidFill>
                <a:srgbClr val="37521E"/>
              </a:solidFill>
              <a:ln w="9525" cap="flat" cmpd="sng" algn="ctr">
                <a:noFill/>
                <a:round/>
              </a:ln>
              <a:effectLst/>
            </c:spPr>
            <c:extLst>
              <c:ext xmlns:c16="http://schemas.microsoft.com/office/drawing/2014/chart" uri="{C3380CC4-5D6E-409C-BE32-E72D297353CC}">
                <c16:uniqueId val="{00000001-33C0-46ED-8D32-3C53764CBCC4}"/>
              </c:ext>
            </c:extLst>
          </c:dPt>
          <c:dLbls>
            <c:dLbl>
              <c:idx val="0"/>
              <c:layout>
                <c:manualLayout>
                  <c:x val="-1.4739058339286426E-2"/>
                  <c:y val="4.787195880963842E-3"/>
                </c:manualLayout>
              </c:layout>
              <c:spPr>
                <a:noFill/>
                <a:ln>
                  <a:noFill/>
                </a:ln>
                <a:effectLst/>
              </c:spPr>
              <c:txPr>
                <a:bodyPr rot="0" spcFirstLastPara="1" vertOverflow="ellipsis" vert="horz" wrap="square" lIns="38100" tIns="19050" rIns="38100" bIns="19050" anchor="ctr" anchorCtr="1">
                  <a:noAutofit/>
                </a:bodyPr>
                <a:lstStyle/>
                <a:p>
                  <a:pPr>
                    <a:defRPr sz="1300" b="0" i="0" u="none" strike="noStrike" kern="1200" baseline="0">
                      <a:solidFill>
                        <a:schemeClr val="bg2"/>
                      </a:solidFill>
                      <a:latin typeface="Century Gothic" panose="020B0502020202020204" pitchFamily="34" charset="0"/>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0.10476305512825289"/>
                      <c:h val="6.7905317283495817E-2"/>
                    </c:manualLayout>
                  </c15:layout>
                </c:ext>
                <c:ext xmlns:c16="http://schemas.microsoft.com/office/drawing/2014/chart" uri="{C3380CC4-5D6E-409C-BE32-E72D297353CC}">
                  <c16:uniqueId val="{00000001-33C0-46ED-8D32-3C53764CBCC4}"/>
                </c:ext>
              </c:extLst>
            </c:dLbl>
            <c:dLbl>
              <c:idx val="1"/>
              <c:layout>
                <c:manualLayout>
                  <c:x val="-1.0370615604591588E-3"/>
                  <c:y val="0"/>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0.10213237931017"/>
                      <c:h val="6.2982143128332876E-2"/>
                    </c:manualLayout>
                  </c15:layout>
                </c:ext>
                <c:ext xmlns:c16="http://schemas.microsoft.com/office/drawing/2014/chart" uri="{C3380CC4-5D6E-409C-BE32-E72D297353CC}">
                  <c16:uniqueId val="{00000002-33C0-46ED-8D32-3C53764CBCC4}"/>
                </c:ext>
              </c:extLst>
            </c:dLbl>
            <c:dLbl>
              <c:idx val="2"/>
              <c:layout>
                <c:manualLayout>
                  <c:x val="-1.1382549637337046E-2"/>
                  <c:y val="2.8927117029192029E-3"/>
                </c:manualLayout>
              </c:layout>
              <c:spPr>
                <a:noFill/>
                <a:ln>
                  <a:noFill/>
                </a:ln>
                <a:effectLst/>
              </c:spPr>
              <c:txPr>
                <a:bodyPr rot="0" spcFirstLastPara="1" vertOverflow="ellipsis" vert="horz" wrap="square" lIns="38100" tIns="19050" rIns="38100" bIns="19050" anchor="ctr" anchorCtr="1">
                  <a:noAutofit/>
                </a:bodyPr>
                <a:lstStyle/>
                <a:p>
                  <a:pPr>
                    <a:defRPr sz="1300" b="0" i="0" u="none" strike="noStrike" kern="1200" baseline="0">
                      <a:solidFill>
                        <a:schemeClr val="bg2"/>
                      </a:solidFill>
                      <a:latin typeface="Century Gothic" panose="020B0502020202020204" pitchFamily="34" charset="0"/>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9.67954246739538E-2"/>
                      <c:h val="6.4116689961577794E-2"/>
                    </c:manualLayout>
                  </c15:layout>
                </c:ext>
                <c:ext xmlns:c16="http://schemas.microsoft.com/office/drawing/2014/chart" uri="{C3380CC4-5D6E-409C-BE32-E72D297353CC}">
                  <c16:uniqueId val="{00000003-33C0-46ED-8D32-3C53764CBCC4}"/>
                </c:ext>
              </c:extLst>
            </c:dLbl>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bg2"/>
                    </a:solidFill>
                    <a:latin typeface="Century Gothic" panose="020B05020202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diverse</c:v>
                </c:pt>
                <c:pt idx="1">
                  <c:v>needs of household</c:v>
                </c:pt>
                <c:pt idx="2">
                  <c:v>quality of life</c:v>
                </c:pt>
              </c:strCache>
            </c:strRef>
          </c:cat>
          <c:val>
            <c:numRef>
              <c:f>Sheet1!$B$2:$B$4</c:f>
              <c:numCache>
                <c:formatCode>0%</c:formatCode>
                <c:ptCount val="3"/>
                <c:pt idx="0">
                  <c:v>0.24</c:v>
                </c:pt>
                <c:pt idx="1">
                  <c:v>0.27</c:v>
                </c:pt>
                <c:pt idx="2">
                  <c:v>0.57999999999999996</c:v>
                </c:pt>
              </c:numCache>
            </c:numRef>
          </c:val>
          <c:extLst>
            <c:ext xmlns:c16="http://schemas.microsoft.com/office/drawing/2014/chart" uri="{C3380CC4-5D6E-409C-BE32-E72D297353CC}">
              <c16:uniqueId val="{0000000E-33C0-46ED-8D32-3C53764CBCC4}"/>
            </c:ext>
          </c:extLst>
        </c:ser>
        <c:ser>
          <c:idx val="1"/>
          <c:order val="1"/>
          <c:tx>
            <c:strRef>
              <c:f>Sheet1!$C$1</c:f>
              <c:strCache>
                <c:ptCount val="1"/>
                <c:pt idx="0">
                  <c:v>Somewhat agree</c:v>
                </c:pt>
              </c:strCache>
            </c:strRef>
          </c:tx>
          <c:spPr>
            <a:solidFill>
              <a:srgbClr val="4C7229"/>
            </a:solidFill>
            <a:ln w="9525" cap="flat" cmpd="sng" algn="ctr">
              <a:no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bg2"/>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diverse</c:v>
                </c:pt>
                <c:pt idx="1">
                  <c:v>needs of household</c:v>
                </c:pt>
                <c:pt idx="2">
                  <c:v>quality of life</c:v>
                </c:pt>
              </c:strCache>
            </c:strRef>
          </c:cat>
          <c:val>
            <c:numRef>
              <c:f>Sheet1!$C$2:$C$4</c:f>
              <c:numCache>
                <c:formatCode>0%</c:formatCode>
                <c:ptCount val="3"/>
                <c:pt idx="0">
                  <c:v>0.4</c:v>
                </c:pt>
                <c:pt idx="1">
                  <c:v>0.53</c:v>
                </c:pt>
                <c:pt idx="2">
                  <c:v>0.36</c:v>
                </c:pt>
              </c:numCache>
            </c:numRef>
          </c:val>
          <c:extLst>
            <c:ext xmlns:c16="http://schemas.microsoft.com/office/drawing/2014/chart" uri="{C3380CC4-5D6E-409C-BE32-E72D297353CC}">
              <c16:uniqueId val="{00000002-A547-42DC-A1C6-823FC5AD4520}"/>
            </c:ext>
          </c:extLst>
        </c:ser>
        <c:ser>
          <c:idx val="2"/>
          <c:order val="2"/>
          <c:tx>
            <c:strRef>
              <c:f>Sheet1!$D$1</c:f>
              <c:strCache>
                <c:ptCount val="1"/>
                <c:pt idx="0">
                  <c:v>somewhat disagree</c:v>
                </c:pt>
              </c:strCache>
            </c:strRef>
          </c:tx>
          <c:spPr>
            <a:solidFill>
              <a:srgbClr val="79A440"/>
            </a:solidFill>
            <a:ln w="9525" cap="flat" cmpd="sng" algn="ctr">
              <a:noFill/>
              <a:round/>
            </a:ln>
            <a:effectLst/>
          </c:spPr>
          <c:invertIfNegative val="0"/>
          <c:dLbls>
            <c:delete val="1"/>
          </c:dLbls>
          <c:cat>
            <c:strRef>
              <c:f>Sheet1!$A$2:$A$4</c:f>
              <c:strCache>
                <c:ptCount val="3"/>
                <c:pt idx="0">
                  <c:v>diverse</c:v>
                </c:pt>
                <c:pt idx="1">
                  <c:v>needs of household</c:v>
                </c:pt>
                <c:pt idx="2">
                  <c:v>quality of life</c:v>
                </c:pt>
              </c:strCache>
            </c:strRef>
          </c:cat>
          <c:val>
            <c:numRef>
              <c:f>Sheet1!$D$2:$D$4</c:f>
              <c:numCache>
                <c:formatCode>General</c:formatCode>
                <c:ptCount val="3"/>
              </c:numCache>
            </c:numRef>
          </c:val>
          <c:extLst>
            <c:ext xmlns:c16="http://schemas.microsoft.com/office/drawing/2014/chart" uri="{C3380CC4-5D6E-409C-BE32-E72D297353CC}">
              <c16:uniqueId val="{00000003-A547-42DC-A1C6-823FC5AD4520}"/>
            </c:ext>
          </c:extLst>
        </c:ser>
        <c:ser>
          <c:idx val="3"/>
          <c:order val="3"/>
          <c:tx>
            <c:strRef>
              <c:f>Sheet1!$E$1</c:f>
              <c:strCache>
                <c:ptCount val="1"/>
                <c:pt idx="0">
                  <c:v>somewhat &amp; strongly disagree</c:v>
                </c:pt>
              </c:strCache>
            </c:strRef>
          </c:tx>
          <c:spPr>
            <a:solidFill>
              <a:srgbClr val="79A440">
                <a:lumMod val="60000"/>
                <a:lumOff val="40000"/>
              </a:srgbClr>
            </a:solidFill>
            <a:ln w="9525" cap="flat" cmpd="sng" algn="ctr">
              <a:noFill/>
              <a:round/>
            </a:ln>
            <a:effectLst/>
          </c:spPr>
          <c:invertIfNegative val="0"/>
          <c:dLbls>
            <c:dLbl>
              <c:idx val="0"/>
              <c:layout>
                <c:manualLayout>
                  <c:x val="-1.0555465059455937E-4"/>
                  <c:y val="6.8555306432597097E-3"/>
                </c:manualLayout>
              </c:layout>
              <c:spPr>
                <a:noFill/>
                <a:ln>
                  <a:noFill/>
                </a:ln>
                <a:effectLst/>
              </c:spPr>
              <c:txPr>
                <a:bodyPr rot="0" spcFirstLastPara="1" vertOverflow="ellipsis" vert="horz" wrap="square" lIns="38100" tIns="19050" rIns="38100" bIns="19050" anchor="ctr" anchorCtr="1">
                  <a:noAutofit/>
                </a:bodyPr>
                <a:lstStyle/>
                <a:p>
                  <a:pPr>
                    <a:defRPr sz="1300" b="0" i="0" u="none" strike="noStrike" kern="1200" baseline="0">
                      <a:solidFill>
                        <a:sysClr val="windowText" lastClr="000000"/>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8.620339903350166E-2"/>
                      <c:h val="7.6966545588365576E-2"/>
                    </c:manualLayout>
                  </c15:layout>
                </c:ext>
                <c:ext xmlns:c16="http://schemas.microsoft.com/office/drawing/2014/chart" uri="{C3380CC4-5D6E-409C-BE32-E72D297353CC}">
                  <c16:uniqueId val="{00000007-A547-42DC-A1C6-823FC5AD4520}"/>
                </c:ext>
              </c:extLst>
            </c:dLbl>
            <c:dLbl>
              <c:idx val="2"/>
              <c:layout>
                <c:manualLayout>
                  <c:x val="8.6050931204854951E-4"/>
                  <c:y val="8.059317009343246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547-42DC-A1C6-823FC5AD4520}"/>
                </c:ext>
              </c:extLst>
            </c:dLbl>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ysClr val="windowText" lastClr="000000"/>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diverse</c:v>
                </c:pt>
                <c:pt idx="1">
                  <c:v>needs of household</c:v>
                </c:pt>
                <c:pt idx="2">
                  <c:v>quality of life</c:v>
                </c:pt>
              </c:strCache>
            </c:strRef>
          </c:cat>
          <c:val>
            <c:numRef>
              <c:f>Sheet1!$E$2:$E$4</c:f>
              <c:numCache>
                <c:formatCode>0%</c:formatCode>
                <c:ptCount val="3"/>
                <c:pt idx="0">
                  <c:v>0.11</c:v>
                </c:pt>
                <c:pt idx="1">
                  <c:v>0.15</c:v>
                </c:pt>
                <c:pt idx="2">
                  <c:v>0.04</c:v>
                </c:pt>
              </c:numCache>
            </c:numRef>
          </c:val>
          <c:extLst>
            <c:ext xmlns:c16="http://schemas.microsoft.com/office/drawing/2014/chart" uri="{C3380CC4-5D6E-409C-BE32-E72D297353CC}">
              <c16:uniqueId val="{00000004-A547-42DC-A1C6-823FC5AD4520}"/>
            </c:ext>
          </c:extLst>
        </c:ser>
        <c:ser>
          <c:idx val="4"/>
          <c:order val="4"/>
          <c:tx>
            <c:strRef>
              <c:f>Sheet1!$F$1</c:f>
              <c:strCache>
                <c:ptCount val="1"/>
                <c:pt idx="0">
                  <c:v>Don't know</c:v>
                </c:pt>
              </c:strCache>
            </c:strRef>
          </c:tx>
          <c:spPr>
            <a:solidFill>
              <a:srgbClr val="AFABAB"/>
            </a:solidFill>
            <a:ln w="9525" cap="flat" cmpd="sng" algn="ctr">
              <a:noFill/>
              <a:round/>
            </a:ln>
            <a:effectLst/>
          </c:spPr>
          <c:invertIfNegative val="0"/>
          <c:dLbls>
            <c:dLbl>
              <c:idx val="0"/>
              <c:layout>
                <c:manualLayout>
                  <c:x val="2.758321116359885E-3"/>
                  <c:y val="3.461976188691331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3B4-42DA-9C45-9E754B65F98C}"/>
                </c:ext>
              </c:extLst>
            </c:dLbl>
            <c:dLbl>
              <c:idx val="1"/>
              <c:layout>
                <c:manualLayout>
                  <c:x val="4.4133137861758161E-2"/>
                  <c:y val="3.4619761886913319E-3"/>
                </c:manualLayout>
              </c:layout>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tx2"/>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6.7882282673616762E-2"/>
                      <c:h val="9.0582743275383848E-2"/>
                    </c:manualLayout>
                  </c15:layout>
                </c:ext>
                <c:ext xmlns:c16="http://schemas.microsoft.com/office/drawing/2014/chart" uri="{C3380CC4-5D6E-409C-BE32-E72D297353CC}">
                  <c16:uniqueId val="{00000006-73B4-42DA-9C45-9E754B65F98C}"/>
                </c:ext>
              </c:extLst>
            </c:dLbl>
            <c:dLbl>
              <c:idx val="2"/>
              <c:layout>
                <c:manualLayout>
                  <c:x val="4.4133137861758161E-2"/>
                  <c:y val="-6.3468830261997901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3B4-42DA-9C45-9E754B65F98C}"/>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2"/>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diverse</c:v>
                </c:pt>
                <c:pt idx="1">
                  <c:v>needs of household</c:v>
                </c:pt>
                <c:pt idx="2">
                  <c:v>quality of life</c:v>
                </c:pt>
              </c:strCache>
            </c:strRef>
          </c:cat>
          <c:val>
            <c:numRef>
              <c:f>Sheet1!$F$2:$F$4</c:f>
              <c:numCache>
                <c:formatCode>0%</c:formatCode>
                <c:ptCount val="3"/>
                <c:pt idx="0">
                  <c:v>0.26</c:v>
                </c:pt>
                <c:pt idx="1">
                  <c:v>0.04</c:v>
                </c:pt>
                <c:pt idx="2">
                  <c:v>0.02</c:v>
                </c:pt>
              </c:numCache>
            </c:numRef>
          </c:val>
          <c:extLst>
            <c:ext xmlns:c16="http://schemas.microsoft.com/office/drawing/2014/chart" uri="{C3380CC4-5D6E-409C-BE32-E72D297353CC}">
              <c16:uniqueId val="{00000002-73B4-42DA-9C45-9E754B65F98C}"/>
            </c:ext>
          </c:extLst>
        </c:ser>
        <c:dLbls>
          <c:dLblPos val="ctr"/>
          <c:showLegendKey val="0"/>
          <c:showVal val="1"/>
          <c:showCatName val="0"/>
          <c:showSerName val="0"/>
          <c:showPercent val="0"/>
          <c:showBubbleSize val="0"/>
        </c:dLbls>
        <c:gapWidth val="50"/>
        <c:overlap val="100"/>
        <c:axId val="369489760"/>
        <c:axId val="369488776"/>
      </c:barChart>
      <c:catAx>
        <c:axId val="369489760"/>
        <c:scaling>
          <c:orientation val="minMax"/>
        </c:scaling>
        <c:delete val="1"/>
        <c:axPos val="l"/>
        <c:numFmt formatCode="General" sourceLinked="1"/>
        <c:majorTickMark val="out"/>
        <c:minorTickMark val="none"/>
        <c:tickLblPos val="nextTo"/>
        <c:crossAx val="369488776"/>
        <c:crosses val="autoZero"/>
        <c:auto val="1"/>
        <c:lblAlgn val="ctr"/>
        <c:lblOffset val="100"/>
        <c:noMultiLvlLbl val="0"/>
      </c:catAx>
      <c:valAx>
        <c:axId val="369488776"/>
        <c:scaling>
          <c:orientation val="minMax"/>
          <c:max val="1"/>
        </c:scaling>
        <c:delete val="1"/>
        <c:axPos val="b"/>
        <c:majorGridlines>
          <c:spPr>
            <a:ln w="9525" cap="flat" cmpd="sng" algn="ctr">
              <a:noFill/>
              <a:round/>
            </a:ln>
            <a:effectLst/>
          </c:spPr>
        </c:majorGridlines>
        <c:numFmt formatCode="0%" sourceLinked="1"/>
        <c:majorTickMark val="out"/>
        <c:minorTickMark val="none"/>
        <c:tickLblPos val="nextTo"/>
        <c:crossAx val="369489760"/>
        <c:crosses val="autoZero"/>
        <c:crossBetween val="between"/>
        <c:majorUnit val="0.2"/>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931724539697857E-2"/>
          <c:y val="0"/>
          <c:w val="0.92016918320326158"/>
          <c:h val="1"/>
        </c:manualLayout>
      </c:layout>
      <c:barChart>
        <c:barDir val="bar"/>
        <c:grouping val="stacked"/>
        <c:varyColors val="0"/>
        <c:ser>
          <c:idx val="0"/>
          <c:order val="0"/>
          <c:tx>
            <c:strRef>
              <c:f>Sheet1!$B$1</c:f>
              <c:strCache>
                <c:ptCount val="1"/>
                <c:pt idx="0">
                  <c:v>Strong agree</c:v>
                </c:pt>
              </c:strCache>
            </c:strRef>
          </c:tx>
          <c:spPr>
            <a:solidFill>
              <a:srgbClr val="37521E"/>
            </a:solidFill>
            <a:ln w="9525" cap="flat" cmpd="sng" algn="ctr">
              <a:noFill/>
              <a:round/>
            </a:ln>
            <a:effectLst/>
          </c:spPr>
          <c:invertIfNegative val="0"/>
          <c:dPt>
            <c:idx val="0"/>
            <c:invertIfNegative val="0"/>
            <c:bubble3D val="0"/>
            <c:spPr>
              <a:solidFill>
                <a:srgbClr val="37521E"/>
              </a:solidFill>
              <a:ln w="9525" cap="flat" cmpd="sng" algn="ctr">
                <a:noFill/>
                <a:round/>
              </a:ln>
              <a:effectLst/>
            </c:spPr>
            <c:extLst>
              <c:ext xmlns:c16="http://schemas.microsoft.com/office/drawing/2014/chart" uri="{C3380CC4-5D6E-409C-BE32-E72D297353CC}">
                <c16:uniqueId val="{00000001-00F8-438C-84F7-382CB7266E6B}"/>
              </c:ext>
            </c:extLst>
          </c:dPt>
          <c:dLbls>
            <c:delete val="1"/>
          </c:dLbls>
          <c:cat>
            <c:strRef>
              <c:f>Sheet1!$A$2:$A$4</c:f>
              <c:strCache>
                <c:ptCount val="3"/>
                <c:pt idx="0">
                  <c:v>diverse background</c:v>
                </c:pt>
                <c:pt idx="1">
                  <c:v>needs of household</c:v>
                </c:pt>
                <c:pt idx="2">
                  <c:v>quality of life</c:v>
                </c:pt>
              </c:strCache>
            </c:strRef>
          </c:cat>
          <c:val>
            <c:numRef>
              <c:f>Sheet1!$B$2:$B$4</c:f>
              <c:numCache>
                <c:formatCode>0%</c:formatCode>
                <c:ptCount val="3"/>
                <c:pt idx="0">
                  <c:v>-0.37</c:v>
                </c:pt>
                <c:pt idx="1">
                  <c:v>-0.36</c:v>
                </c:pt>
                <c:pt idx="2">
                  <c:v>-0.63</c:v>
                </c:pt>
              </c:numCache>
            </c:numRef>
          </c:val>
          <c:extLst>
            <c:ext xmlns:c16="http://schemas.microsoft.com/office/drawing/2014/chart" uri="{C3380CC4-5D6E-409C-BE32-E72D297353CC}">
              <c16:uniqueId val="{0000000E-00F8-438C-84F7-382CB7266E6B}"/>
            </c:ext>
          </c:extLst>
        </c:ser>
        <c:ser>
          <c:idx val="1"/>
          <c:order val="1"/>
          <c:tx>
            <c:strRef>
              <c:f>Sheet1!$C$1</c:f>
              <c:strCache>
                <c:ptCount val="1"/>
                <c:pt idx="0">
                  <c:v>Somewhat agree</c:v>
                </c:pt>
              </c:strCache>
            </c:strRef>
          </c:tx>
          <c:spPr>
            <a:solidFill>
              <a:srgbClr val="4C7229"/>
            </a:solidFill>
            <a:ln w="9525" cap="flat" cmpd="sng" algn="ctr">
              <a:noFill/>
              <a:round/>
            </a:ln>
            <a:effectLst/>
          </c:spPr>
          <c:invertIfNegative val="0"/>
          <c:dLbls>
            <c:delete val="1"/>
          </c:dLbls>
          <c:cat>
            <c:strRef>
              <c:f>Sheet1!$A$2:$A$4</c:f>
              <c:strCache>
                <c:ptCount val="3"/>
                <c:pt idx="0">
                  <c:v>diverse background</c:v>
                </c:pt>
                <c:pt idx="1">
                  <c:v>needs of household</c:v>
                </c:pt>
                <c:pt idx="2">
                  <c:v>quality of life</c:v>
                </c:pt>
              </c:strCache>
            </c:strRef>
          </c:cat>
          <c:val>
            <c:numRef>
              <c:f>Sheet1!$C$2:$C$4</c:f>
              <c:numCache>
                <c:formatCode>0%</c:formatCode>
                <c:ptCount val="3"/>
                <c:pt idx="0">
                  <c:v>-0.41</c:v>
                </c:pt>
                <c:pt idx="1">
                  <c:v>-0.47</c:v>
                </c:pt>
                <c:pt idx="2">
                  <c:v>-0.3</c:v>
                </c:pt>
              </c:numCache>
            </c:numRef>
          </c:val>
          <c:extLst>
            <c:ext xmlns:c16="http://schemas.microsoft.com/office/drawing/2014/chart" uri="{C3380CC4-5D6E-409C-BE32-E72D297353CC}">
              <c16:uniqueId val="{00000002-863B-4EF7-8399-818FE16F0CFC}"/>
            </c:ext>
          </c:extLst>
        </c:ser>
        <c:ser>
          <c:idx val="2"/>
          <c:order val="2"/>
          <c:tx>
            <c:strRef>
              <c:f>Sheet1!$D$1</c:f>
              <c:strCache>
                <c:ptCount val="1"/>
                <c:pt idx="0">
                  <c:v>Somewhat &amp; strongly disagree</c:v>
                </c:pt>
              </c:strCache>
            </c:strRef>
          </c:tx>
          <c:spPr>
            <a:solidFill>
              <a:srgbClr val="79A440">
                <a:lumMod val="60000"/>
                <a:lumOff val="40000"/>
              </a:srgbClr>
            </a:solidFill>
            <a:ln w="9525" cap="flat" cmpd="sng" algn="ctr">
              <a:noFill/>
              <a:round/>
            </a:ln>
            <a:effectLst/>
          </c:spPr>
          <c:invertIfNegative val="0"/>
          <c:dLbls>
            <c:delete val="1"/>
          </c:dLbls>
          <c:cat>
            <c:strRef>
              <c:f>Sheet1!$A$2:$A$4</c:f>
              <c:strCache>
                <c:ptCount val="3"/>
                <c:pt idx="0">
                  <c:v>diverse background</c:v>
                </c:pt>
                <c:pt idx="1">
                  <c:v>needs of household</c:v>
                </c:pt>
                <c:pt idx="2">
                  <c:v>quality of life</c:v>
                </c:pt>
              </c:strCache>
            </c:strRef>
          </c:cat>
          <c:val>
            <c:numRef>
              <c:f>Sheet1!$D$2:$D$4</c:f>
              <c:numCache>
                <c:formatCode>0%</c:formatCode>
                <c:ptCount val="3"/>
                <c:pt idx="0">
                  <c:v>-0.1</c:v>
                </c:pt>
                <c:pt idx="1">
                  <c:v>-0.11</c:v>
                </c:pt>
                <c:pt idx="2">
                  <c:v>-0.04</c:v>
                </c:pt>
              </c:numCache>
            </c:numRef>
          </c:val>
          <c:extLst>
            <c:ext xmlns:c16="http://schemas.microsoft.com/office/drawing/2014/chart" uri="{C3380CC4-5D6E-409C-BE32-E72D297353CC}">
              <c16:uniqueId val="{00000003-863B-4EF7-8399-818FE16F0CFC}"/>
            </c:ext>
          </c:extLst>
        </c:ser>
        <c:ser>
          <c:idx val="3"/>
          <c:order val="3"/>
          <c:tx>
            <c:strRef>
              <c:f>Sheet1!$E$1</c:f>
              <c:strCache>
                <c:ptCount val="1"/>
                <c:pt idx="0">
                  <c:v>Column1</c:v>
                </c:pt>
              </c:strCache>
            </c:strRef>
          </c:tx>
          <c:spPr>
            <a:solidFill>
              <a:srgbClr val="B0D085"/>
            </a:solidFill>
            <a:ln w="9525" cap="flat" cmpd="sng" algn="ctr">
              <a:noFill/>
              <a:round/>
            </a:ln>
            <a:effectLst/>
          </c:spPr>
          <c:invertIfNegative val="0"/>
          <c:dLbls>
            <c:delete val="1"/>
          </c:dLbls>
          <c:cat>
            <c:strRef>
              <c:f>Sheet1!$A$2:$A$4</c:f>
              <c:strCache>
                <c:ptCount val="3"/>
                <c:pt idx="0">
                  <c:v>diverse background</c:v>
                </c:pt>
                <c:pt idx="1">
                  <c:v>needs of household</c:v>
                </c:pt>
                <c:pt idx="2">
                  <c:v>quality of life</c:v>
                </c:pt>
              </c:strCache>
            </c:strRef>
          </c:cat>
          <c:val>
            <c:numRef>
              <c:f>Sheet1!$E$2:$E$4</c:f>
              <c:numCache>
                <c:formatCode>General</c:formatCode>
                <c:ptCount val="3"/>
              </c:numCache>
            </c:numRef>
          </c:val>
          <c:extLst>
            <c:ext xmlns:c16="http://schemas.microsoft.com/office/drawing/2014/chart" uri="{C3380CC4-5D6E-409C-BE32-E72D297353CC}">
              <c16:uniqueId val="{00000004-863B-4EF7-8399-818FE16F0CFC}"/>
            </c:ext>
          </c:extLst>
        </c:ser>
        <c:ser>
          <c:idx val="4"/>
          <c:order val="4"/>
          <c:tx>
            <c:strRef>
              <c:f>Sheet1!$F$1</c:f>
              <c:strCache>
                <c:ptCount val="1"/>
                <c:pt idx="0">
                  <c:v>Don't know</c:v>
                </c:pt>
              </c:strCache>
            </c:strRef>
          </c:tx>
          <c:spPr>
            <a:solidFill>
              <a:srgbClr val="AFABAB"/>
            </a:solidFill>
            <a:ln w="9525" cap="flat" cmpd="sng" algn="ctr">
              <a:noFill/>
              <a:round/>
            </a:ln>
            <a:effectLst/>
          </c:spPr>
          <c:invertIfNegative val="0"/>
          <c:dLbls>
            <c:delete val="1"/>
          </c:dLbls>
          <c:cat>
            <c:strRef>
              <c:f>Sheet1!$A$2:$A$4</c:f>
              <c:strCache>
                <c:ptCount val="3"/>
                <c:pt idx="0">
                  <c:v>diverse background</c:v>
                </c:pt>
                <c:pt idx="1">
                  <c:v>needs of household</c:v>
                </c:pt>
                <c:pt idx="2">
                  <c:v>quality of life</c:v>
                </c:pt>
              </c:strCache>
            </c:strRef>
          </c:cat>
          <c:val>
            <c:numRef>
              <c:f>Sheet1!$F$2:$F$4</c:f>
              <c:numCache>
                <c:formatCode>0%</c:formatCode>
                <c:ptCount val="3"/>
                <c:pt idx="0">
                  <c:v>-0.11</c:v>
                </c:pt>
                <c:pt idx="1">
                  <c:v>-0.06</c:v>
                </c:pt>
                <c:pt idx="2">
                  <c:v>-0.03</c:v>
                </c:pt>
              </c:numCache>
            </c:numRef>
          </c:val>
          <c:extLst>
            <c:ext xmlns:c16="http://schemas.microsoft.com/office/drawing/2014/chart" uri="{C3380CC4-5D6E-409C-BE32-E72D297353CC}">
              <c16:uniqueId val="{00000002-E0F1-4A2D-8621-3495B1ECDA9A}"/>
            </c:ext>
          </c:extLst>
        </c:ser>
        <c:dLbls>
          <c:dLblPos val="ctr"/>
          <c:showLegendKey val="0"/>
          <c:showVal val="1"/>
          <c:showCatName val="0"/>
          <c:showSerName val="0"/>
          <c:showPercent val="0"/>
          <c:showBubbleSize val="0"/>
        </c:dLbls>
        <c:gapWidth val="50"/>
        <c:overlap val="100"/>
        <c:axId val="369489760"/>
        <c:axId val="369488776"/>
      </c:barChart>
      <c:catAx>
        <c:axId val="369489760"/>
        <c:scaling>
          <c:orientation val="minMax"/>
        </c:scaling>
        <c:delete val="1"/>
        <c:axPos val="l"/>
        <c:numFmt formatCode="General" sourceLinked="1"/>
        <c:majorTickMark val="none"/>
        <c:minorTickMark val="none"/>
        <c:tickLblPos val="nextTo"/>
        <c:crossAx val="369488776"/>
        <c:crosses val="autoZero"/>
        <c:auto val="1"/>
        <c:lblAlgn val="ctr"/>
        <c:lblOffset val="100"/>
        <c:noMultiLvlLbl val="0"/>
      </c:catAx>
      <c:valAx>
        <c:axId val="369488776"/>
        <c:scaling>
          <c:orientation val="minMax"/>
          <c:max val="0"/>
          <c:min val="-1"/>
        </c:scaling>
        <c:delete val="1"/>
        <c:axPos val="b"/>
        <c:majorGridlines>
          <c:spPr>
            <a:ln w="9525" cap="flat" cmpd="sng" algn="ctr">
              <a:noFill/>
              <a:round/>
            </a:ln>
            <a:effectLst/>
          </c:spPr>
        </c:majorGridlines>
        <c:numFmt formatCode="0%" sourceLinked="1"/>
        <c:majorTickMark val="out"/>
        <c:minorTickMark val="none"/>
        <c:tickLblPos val="nextTo"/>
        <c:crossAx val="369489760"/>
        <c:crosses val="autoZero"/>
        <c:crossBetween val="between"/>
        <c:majorUnit val="0.2"/>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177035500337991"/>
          <c:y val="0.10600256211552196"/>
          <c:w val="0.69273788582082341"/>
          <c:h val="0.7776098543384361"/>
        </c:manualLayout>
      </c:layout>
      <c:doughnutChart>
        <c:varyColors val="1"/>
        <c:ser>
          <c:idx val="0"/>
          <c:order val="0"/>
          <c:tx>
            <c:strRef>
              <c:f>Sheet1!$B$1</c:f>
              <c:strCache>
                <c:ptCount val="1"/>
                <c:pt idx="0">
                  <c:v>Column5</c:v>
                </c:pt>
              </c:strCache>
            </c:strRef>
          </c:tx>
          <c:spPr>
            <a:ln w="12700">
              <a:solidFill>
                <a:schemeClr val="tx2"/>
              </a:solidFill>
            </a:ln>
            <a:effectLst/>
          </c:spPr>
          <c:dPt>
            <c:idx val="0"/>
            <c:bubble3D val="0"/>
            <c:spPr>
              <a:solidFill>
                <a:srgbClr val="602510"/>
              </a:solidFill>
              <a:ln w="12700">
                <a:solidFill>
                  <a:schemeClr val="tx2"/>
                </a:solidFill>
              </a:ln>
              <a:effectLst/>
            </c:spPr>
            <c:extLst>
              <c:ext xmlns:c16="http://schemas.microsoft.com/office/drawing/2014/chart" uri="{C3380CC4-5D6E-409C-BE32-E72D297353CC}">
                <c16:uniqueId val="{00000001-C6AE-49F2-8752-BBF239386CBC}"/>
              </c:ext>
            </c:extLst>
          </c:dPt>
          <c:dPt>
            <c:idx val="1"/>
            <c:bubble3D val="0"/>
            <c:spPr>
              <a:solidFill>
                <a:srgbClr val="973A19"/>
              </a:solidFill>
              <a:ln w="12700">
                <a:solidFill>
                  <a:schemeClr val="tx2"/>
                </a:solidFill>
              </a:ln>
              <a:effectLst/>
            </c:spPr>
            <c:extLst>
              <c:ext xmlns:c16="http://schemas.microsoft.com/office/drawing/2014/chart" uri="{C3380CC4-5D6E-409C-BE32-E72D297353CC}">
                <c16:uniqueId val="{00000003-C6AE-49F2-8752-BBF239386CBC}"/>
              </c:ext>
            </c:extLst>
          </c:dPt>
          <c:dPt>
            <c:idx val="2"/>
            <c:bubble3D val="0"/>
            <c:spPr>
              <a:solidFill>
                <a:srgbClr val="C94D21"/>
              </a:solidFill>
              <a:ln w="12700">
                <a:solidFill>
                  <a:schemeClr val="tx2"/>
                </a:solidFill>
              </a:ln>
              <a:effectLst/>
            </c:spPr>
            <c:extLst>
              <c:ext xmlns:c16="http://schemas.microsoft.com/office/drawing/2014/chart" uri="{C3380CC4-5D6E-409C-BE32-E72D297353CC}">
                <c16:uniqueId val="{00000005-C6AE-49F2-8752-BBF239386CBC}"/>
              </c:ext>
            </c:extLst>
          </c:dPt>
          <c:dPt>
            <c:idx val="3"/>
            <c:bubble3D val="0"/>
            <c:spPr>
              <a:solidFill>
                <a:srgbClr val="DF673D"/>
              </a:solidFill>
              <a:ln w="12700">
                <a:solidFill>
                  <a:schemeClr val="tx2"/>
                </a:solidFill>
              </a:ln>
              <a:effectLst/>
            </c:spPr>
            <c:extLst>
              <c:ext xmlns:c16="http://schemas.microsoft.com/office/drawing/2014/chart" uri="{C3380CC4-5D6E-409C-BE32-E72D297353CC}">
                <c16:uniqueId val="{00000007-C6AE-49F2-8752-BBF239386CBC}"/>
              </c:ext>
            </c:extLst>
          </c:dPt>
          <c:dPt>
            <c:idx val="4"/>
            <c:bubble3D val="0"/>
            <c:spPr>
              <a:solidFill>
                <a:srgbClr val="E4815E"/>
              </a:solidFill>
              <a:ln w="12700">
                <a:solidFill>
                  <a:schemeClr val="tx2"/>
                </a:solidFill>
              </a:ln>
              <a:effectLst/>
            </c:spPr>
            <c:extLst>
              <c:ext xmlns:c16="http://schemas.microsoft.com/office/drawing/2014/chart" uri="{C3380CC4-5D6E-409C-BE32-E72D297353CC}">
                <c16:uniqueId val="{00000009-C6AE-49F2-8752-BBF239386CBC}"/>
              </c:ext>
            </c:extLst>
          </c:dPt>
          <c:dPt>
            <c:idx val="5"/>
            <c:bubble3D val="0"/>
            <c:spPr>
              <a:solidFill>
                <a:srgbClr val="ECA58C"/>
              </a:solidFill>
              <a:ln w="12700">
                <a:solidFill>
                  <a:schemeClr val="tx2"/>
                </a:solidFill>
              </a:ln>
              <a:effectLst/>
            </c:spPr>
            <c:extLst>
              <c:ext xmlns:c16="http://schemas.microsoft.com/office/drawing/2014/chart" uri="{C3380CC4-5D6E-409C-BE32-E72D297353CC}">
                <c16:uniqueId val="{0000000A-C6AE-49F2-8752-BBF239386CBC}"/>
              </c:ext>
            </c:extLst>
          </c:dPt>
          <c:dPt>
            <c:idx val="6"/>
            <c:bubble3D val="0"/>
            <c:spPr>
              <a:solidFill>
                <a:srgbClr val="F5D3C7"/>
              </a:solidFill>
              <a:ln w="12700">
                <a:solidFill>
                  <a:schemeClr val="tx2"/>
                </a:solidFill>
              </a:ln>
              <a:effectLst/>
            </c:spPr>
            <c:extLst>
              <c:ext xmlns:c16="http://schemas.microsoft.com/office/drawing/2014/chart" uri="{C3380CC4-5D6E-409C-BE32-E72D297353CC}">
                <c16:uniqueId val="{0000000B-C6AE-49F2-8752-BBF239386CBC}"/>
              </c:ext>
            </c:extLst>
          </c:dPt>
          <c:cat>
            <c:strRef>
              <c:f>Sheet1!$A$2:$A$8</c:f>
              <c:strCache>
                <c:ptCount val="7"/>
                <c:pt idx="0">
                  <c:v>Make improvements to exisiting parks, playgrounds, and recreation facilities</c:v>
                </c:pt>
                <c:pt idx="1">
                  <c:v>Conservation &amp; preservation of historic and cultural parks/facilities</c:v>
                </c:pt>
                <c:pt idx="2">
                  <c:v>Acquisition of new parkland &amp; open spaces</c:v>
                </c:pt>
                <c:pt idx="3">
                  <c:v>Construction of new game fields</c:v>
                </c:pt>
                <c:pt idx="4">
                  <c:v>Acquisition &amp; development of walking/biking trails</c:v>
                </c:pt>
                <c:pt idx="5">
                  <c:v>Development of new recreational facilities</c:v>
                </c:pt>
                <c:pt idx="6">
                  <c:v>Development of indoor/outdoor gardens</c:v>
                </c:pt>
              </c:strCache>
            </c:strRef>
          </c:cat>
          <c:val>
            <c:numRef>
              <c:f>Sheet1!$B$2:$B$8</c:f>
              <c:numCache>
                <c:formatCode>0%</c:formatCode>
                <c:ptCount val="7"/>
                <c:pt idx="0">
                  <c:v>0.26</c:v>
                </c:pt>
                <c:pt idx="1">
                  <c:v>0.15</c:v>
                </c:pt>
                <c:pt idx="2">
                  <c:v>0.09</c:v>
                </c:pt>
                <c:pt idx="3">
                  <c:v>0.04</c:v>
                </c:pt>
                <c:pt idx="4">
                  <c:v>0.19</c:v>
                </c:pt>
                <c:pt idx="5">
                  <c:v>0.15</c:v>
                </c:pt>
                <c:pt idx="6">
                  <c:v>0.13</c:v>
                </c:pt>
              </c:numCache>
            </c:numRef>
          </c:val>
          <c:extLst>
            <c:ext xmlns:c16="http://schemas.microsoft.com/office/drawing/2014/chart" uri="{C3380CC4-5D6E-409C-BE32-E72D297353CC}">
              <c16:uniqueId val="{00000008-C6AE-49F2-8752-BBF239386CBC}"/>
            </c:ext>
          </c:extLst>
        </c:ser>
        <c:dLbls>
          <c:showLegendKey val="0"/>
          <c:showVal val="0"/>
          <c:showCatName val="0"/>
          <c:showSerName val="0"/>
          <c:showPercent val="0"/>
          <c:showBubbleSize val="0"/>
          <c:showLeaderLines val="1"/>
        </c:dLbls>
        <c:firstSliceAng val="210"/>
        <c:holeSize val="50"/>
      </c:doughnutChart>
      <c:spPr>
        <a:noFill/>
        <a:ln>
          <a:noFill/>
        </a:ln>
        <a:effectLst/>
      </c:spPr>
    </c:plotArea>
    <c:plotVisOnly val="1"/>
    <c:dispBlanksAs val="gap"/>
    <c:showDLblsOverMax val="0"/>
  </c:chart>
  <c:spPr>
    <a:noFill/>
    <a:ln w="12700" cap="flat" cmpd="sng" algn="ctr">
      <a:noFill/>
      <a:prstDash val="solid"/>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685137113356505"/>
          <c:y val="0.11342483694965314"/>
          <c:w val="0.69273788582082341"/>
          <c:h val="0.7776098543384361"/>
        </c:manualLayout>
      </c:layout>
      <c:doughnutChart>
        <c:varyColors val="1"/>
        <c:ser>
          <c:idx val="0"/>
          <c:order val="0"/>
          <c:tx>
            <c:strRef>
              <c:f>Sheet1!$B$1</c:f>
              <c:strCache>
                <c:ptCount val="1"/>
                <c:pt idx="0">
                  <c:v>Column5</c:v>
                </c:pt>
              </c:strCache>
            </c:strRef>
          </c:tx>
          <c:spPr>
            <a:solidFill>
              <a:srgbClr val="F5D3C7"/>
            </a:solidFill>
            <a:ln w="12700">
              <a:solidFill>
                <a:schemeClr val="tx2"/>
              </a:solidFill>
            </a:ln>
            <a:effectLst/>
          </c:spPr>
          <c:dPt>
            <c:idx val="0"/>
            <c:bubble3D val="0"/>
            <c:spPr>
              <a:solidFill>
                <a:srgbClr val="602510"/>
              </a:solidFill>
              <a:ln w="12700">
                <a:solidFill>
                  <a:schemeClr val="tx2"/>
                </a:solidFill>
              </a:ln>
              <a:effectLst/>
            </c:spPr>
            <c:extLst>
              <c:ext xmlns:c16="http://schemas.microsoft.com/office/drawing/2014/chart" uri="{C3380CC4-5D6E-409C-BE32-E72D297353CC}">
                <c16:uniqueId val="{00000001-91ED-45DA-B186-33BC01F78F02}"/>
              </c:ext>
            </c:extLst>
          </c:dPt>
          <c:dPt>
            <c:idx val="1"/>
            <c:bubble3D val="0"/>
            <c:spPr>
              <a:solidFill>
                <a:srgbClr val="973A19"/>
              </a:solidFill>
              <a:ln w="12700">
                <a:solidFill>
                  <a:schemeClr val="tx2"/>
                </a:solidFill>
              </a:ln>
              <a:effectLst/>
            </c:spPr>
            <c:extLst>
              <c:ext xmlns:c16="http://schemas.microsoft.com/office/drawing/2014/chart" uri="{C3380CC4-5D6E-409C-BE32-E72D297353CC}">
                <c16:uniqueId val="{00000003-91ED-45DA-B186-33BC01F78F02}"/>
              </c:ext>
            </c:extLst>
          </c:dPt>
          <c:dPt>
            <c:idx val="2"/>
            <c:bubble3D val="0"/>
            <c:spPr>
              <a:solidFill>
                <a:srgbClr val="C94D21"/>
              </a:solidFill>
              <a:ln w="12700">
                <a:solidFill>
                  <a:schemeClr val="tx2"/>
                </a:solidFill>
              </a:ln>
              <a:effectLst/>
            </c:spPr>
            <c:extLst>
              <c:ext xmlns:c16="http://schemas.microsoft.com/office/drawing/2014/chart" uri="{C3380CC4-5D6E-409C-BE32-E72D297353CC}">
                <c16:uniqueId val="{00000005-91ED-45DA-B186-33BC01F78F02}"/>
              </c:ext>
            </c:extLst>
          </c:dPt>
          <c:dPt>
            <c:idx val="3"/>
            <c:bubble3D val="0"/>
            <c:spPr>
              <a:solidFill>
                <a:srgbClr val="DF673D"/>
              </a:solidFill>
              <a:ln w="12700">
                <a:solidFill>
                  <a:schemeClr val="tx2"/>
                </a:solidFill>
              </a:ln>
              <a:effectLst/>
            </c:spPr>
            <c:extLst>
              <c:ext xmlns:c16="http://schemas.microsoft.com/office/drawing/2014/chart" uri="{C3380CC4-5D6E-409C-BE32-E72D297353CC}">
                <c16:uniqueId val="{00000007-91ED-45DA-B186-33BC01F78F02}"/>
              </c:ext>
            </c:extLst>
          </c:dPt>
          <c:dPt>
            <c:idx val="4"/>
            <c:bubble3D val="0"/>
            <c:spPr>
              <a:solidFill>
                <a:srgbClr val="E4815E"/>
              </a:solidFill>
              <a:ln w="12700">
                <a:solidFill>
                  <a:schemeClr val="tx2"/>
                </a:solidFill>
              </a:ln>
              <a:effectLst/>
            </c:spPr>
            <c:extLst>
              <c:ext xmlns:c16="http://schemas.microsoft.com/office/drawing/2014/chart" uri="{C3380CC4-5D6E-409C-BE32-E72D297353CC}">
                <c16:uniqueId val="{00000009-91ED-45DA-B186-33BC01F78F02}"/>
              </c:ext>
            </c:extLst>
          </c:dPt>
          <c:dPt>
            <c:idx val="5"/>
            <c:bubble3D val="0"/>
            <c:spPr>
              <a:solidFill>
                <a:srgbClr val="ECA58C"/>
              </a:solidFill>
              <a:ln w="12700">
                <a:solidFill>
                  <a:schemeClr val="tx2"/>
                </a:solidFill>
              </a:ln>
              <a:effectLst/>
            </c:spPr>
            <c:extLst>
              <c:ext xmlns:c16="http://schemas.microsoft.com/office/drawing/2014/chart" uri="{C3380CC4-5D6E-409C-BE32-E72D297353CC}">
                <c16:uniqueId val="{0000000B-91ED-45DA-B186-33BC01F78F02}"/>
              </c:ext>
            </c:extLst>
          </c:dPt>
          <c:dPt>
            <c:idx val="6"/>
            <c:bubble3D val="0"/>
            <c:spPr>
              <a:solidFill>
                <a:srgbClr val="F5D3C7"/>
              </a:solidFill>
              <a:ln w="12700">
                <a:solidFill>
                  <a:schemeClr val="tx2"/>
                </a:solidFill>
              </a:ln>
              <a:effectLst/>
            </c:spPr>
            <c:extLst>
              <c:ext xmlns:c16="http://schemas.microsoft.com/office/drawing/2014/chart" uri="{C3380CC4-5D6E-409C-BE32-E72D297353CC}">
                <c16:uniqueId val="{0000000D-91ED-45DA-B186-33BC01F78F02}"/>
              </c:ext>
            </c:extLst>
          </c:dPt>
          <c:cat>
            <c:strRef>
              <c:f>Sheet1!$A$2:$A$8</c:f>
              <c:strCache>
                <c:ptCount val="7"/>
                <c:pt idx="0">
                  <c:v>Make improvements to exisiting parks, playgrounds, and recreation facilities</c:v>
                </c:pt>
                <c:pt idx="1">
                  <c:v>Conservation &amp; preservation of historic and cultural parks/facilities</c:v>
                </c:pt>
                <c:pt idx="2">
                  <c:v>Acquisition of new parkland &amp; open spaces</c:v>
                </c:pt>
                <c:pt idx="3">
                  <c:v>Construction of new game fields</c:v>
                </c:pt>
                <c:pt idx="4">
                  <c:v>Acquisition &amp; development of walking/biking trails</c:v>
                </c:pt>
                <c:pt idx="5">
                  <c:v>Development of new recreational facilities</c:v>
                </c:pt>
                <c:pt idx="6">
                  <c:v>Development of indoor/outdoor gardens</c:v>
                </c:pt>
              </c:strCache>
            </c:strRef>
          </c:cat>
          <c:val>
            <c:numRef>
              <c:f>Sheet1!$B$2:$B$8</c:f>
              <c:numCache>
                <c:formatCode>0%</c:formatCode>
                <c:ptCount val="7"/>
                <c:pt idx="0">
                  <c:v>0.3</c:v>
                </c:pt>
                <c:pt idx="1">
                  <c:v>0.15</c:v>
                </c:pt>
                <c:pt idx="2">
                  <c:v>0.08</c:v>
                </c:pt>
                <c:pt idx="3">
                  <c:v>0.05</c:v>
                </c:pt>
                <c:pt idx="4">
                  <c:v>0.17</c:v>
                </c:pt>
                <c:pt idx="5">
                  <c:v>0.14000000000000001</c:v>
                </c:pt>
                <c:pt idx="6">
                  <c:v>0.11</c:v>
                </c:pt>
              </c:numCache>
            </c:numRef>
          </c:val>
          <c:extLst>
            <c:ext xmlns:c16="http://schemas.microsoft.com/office/drawing/2014/chart" uri="{C3380CC4-5D6E-409C-BE32-E72D297353CC}">
              <c16:uniqueId val="{0000000E-91ED-45DA-B186-33BC01F78F02}"/>
            </c:ext>
          </c:extLst>
        </c:ser>
        <c:dLbls>
          <c:showLegendKey val="0"/>
          <c:showVal val="0"/>
          <c:showCatName val="0"/>
          <c:showSerName val="0"/>
          <c:showPercent val="0"/>
          <c:showBubbleSize val="0"/>
          <c:showLeaderLines val="1"/>
        </c:dLbls>
        <c:firstSliceAng val="210"/>
        <c:holeSize val="50"/>
      </c:doughnutChart>
      <c:spPr>
        <a:noFill/>
        <a:ln>
          <a:noFill/>
        </a:ln>
        <a:effectLst/>
      </c:spPr>
    </c:plotArea>
    <c:plotVisOnly val="1"/>
    <c:dispBlanksAs val="gap"/>
    <c:showDLblsOverMax val="0"/>
  </c:chart>
  <c:spPr>
    <a:noFill/>
    <a:ln w="9525" cap="flat" cmpd="sng" algn="ctr">
      <a:noFill/>
      <a:prstDash val="solid"/>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677318852542991"/>
          <c:y val="3.6793790752543763E-2"/>
          <c:w val="0.87282258574194149"/>
          <c:h val="0.82969429026289743"/>
        </c:manualLayout>
      </c:layout>
      <c:barChart>
        <c:barDir val="bar"/>
        <c:grouping val="stacked"/>
        <c:varyColors val="0"/>
        <c:ser>
          <c:idx val="0"/>
          <c:order val="0"/>
          <c:tx>
            <c:strRef>
              <c:f>Sheet1!$B$1</c:f>
              <c:strCache>
                <c:ptCount val="1"/>
                <c:pt idx="0">
                  <c:v>Important</c:v>
                </c:pt>
              </c:strCache>
            </c:strRef>
          </c:tx>
          <c:spPr>
            <a:solidFill>
              <a:schemeClr val="tx1">
                <a:lumMod val="75000"/>
              </a:schemeClr>
            </a:solidFill>
            <a:ln w="9525" cap="flat" cmpd="sng" algn="ctr">
              <a:no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2"/>
                    </a:solidFill>
                    <a:latin typeface="Century Gothic" panose="020B05020202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Sheet1!$A$2:$A$11</c:f>
              <c:strCache>
                <c:ptCount val="10"/>
                <c:pt idx="0">
                  <c:v>Providing programs &amp; activities for teens</c:v>
                </c:pt>
                <c:pt idx="1">
                  <c:v>Providing programs &amp; activities for seniors</c:v>
                </c:pt>
                <c:pt idx="2">
                  <c:v>Providing trails that connect neighborhoods</c:v>
                </c:pt>
                <c:pt idx="3">
                  <c:v>Providing places for concerts &amp; entertainment</c:v>
                </c:pt>
                <c:pt idx="4">
                  <c:v>Providing places along the rivers to enjoy</c:v>
                </c:pt>
                <c:pt idx="5">
                  <c:v>Providing special events for residents of all ages</c:v>
                </c:pt>
                <c:pt idx="6">
                  <c:v>Providing programs &amp; activities for families</c:v>
                </c:pt>
                <c:pt idx="7">
                  <c:v>Providing natural areas for wildlife</c:v>
                </c:pt>
                <c:pt idx="8">
                  <c:v>Preserving the environment &amp; providing open space</c:v>
                </c:pt>
                <c:pt idx="9">
                  <c:v>Operating parks &amp; facilities that are clean &amp; well maintained</c:v>
                </c:pt>
              </c:strCache>
            </c:strRef>
          </c:cat>
          <c:val>
            <c:numRef>
              <c:f>Sheet1!$B$2:$B$11</c:f>
              <c:numCache>
                <c:formatCode>0%</c:formatCode>
                <c:ptCount val="10"/>
                <c:pt idx="0">
                  <c:v>0.67</c:v>
                </c:pt>
                <c:pt idx="1">
                  <c:v>0.68</c:v>
                </c:pt>
                <c:pt idx="2">
                  <c:v>0.69</c:v>
                </c:pt>
                <c:pt idx="3">
                  <c:v>0.71</c:v>
                </c:pt>
                <c:pt idx="4">
                  <c:v>0.71</c:v>
                </c:pt>
                <c:pt idx="5">
                  <c:v>0.72</c:v>
                </c:pt>
                <c:pt idx="6">
                  <c:v>0.72</c:v>
                </c:pt>
                <c:pt idx="7">
                  <c:v>0.73</c:v>
                </c:pt>
                <c:pt idx="8">
                  <c:v>0.73</c:v>
                </c:pt>
                <c:pt idx="9">
                  <c:v>0.87</c:v>
                </c:pt>
              </c:numCache>
            </c:numRef>
          </c:val>
          <c:extLst>
            <c:ext xmlns:c16="http://schemas.microsoft.com/office/drawing/2014/chart" uri="{C3380CC4-5D6E-409C-BE32-E72D297353CC}">
              <c16:uniqueId val="{00000000-B48A-4507-A288-D68A97266CC8}"/>
            </c:ext>
          </c:extLst>
        </c:ser>
        <c:ser>
          <c:idx val="1"/>
          <c:order val="1"/>
          <c:tx>
            <c:strRef>
              <c:f>Sheet1!$C$1</c:f>
              <c:strCache>
                <c:ptCount val="1"/>
                <c:pt idx="0">
                  <c:v>In the Middle</c:v>
                </c:pt>
              </c:strCache>
            </c:strRef>
          </c:tx>
          <c:spPr>
            <a:solidFill>
              <a:schemeClr val="tx1">
                <a:lumMod val="20000"/>
                <a:lumOff val="80000"/>
              </a:schemeClr>
            </a:solidFill>
            <a:ln w="9525" cap="flat" cmpd="sng" algn="ctr">
              <a:solidFill>
                <a:schemeClr val="accent2"/>
              </a:solidFill>
              <a:round/>
            </a:ln>
            <a:effectLst/>
          </c:spPr>
          <c:invertIfNegative val="0"/>
          <c:dPt>
            <c:idx val="3"/>
            <c:invertIfNegative val="0"/>
            <c:bubble3D val="0"/>
            <c:spPr>
              <a:solidFill>
                <a:schemeClr val="tx1">
                  <a:lumMod val="20000"/>
                  <a:lumOff val="80000"/>
                </a:schemeClr>
              </a:solidFill>
              <a:ln w="9525" cap="flat" cmpd="sng" algn="ctr">
                <a:solidFill>
                  <a:schemeClr val="accent2"/>
                </a:solidFill>
                <a:round/>
              </a:ln>
              <a:effectLst/>
            </c:spPr>
            <c:extLst>
              <c:ext xmlns:c16="http://schemas.microsoft.com/office/drawing/2014/chart" uri="{C3380CC4-5D6E-409C-BE32-E72D297353CC}">
                <c16:uniqueId val="{00000002-B48A-4507-A288-D68A97266CC8}"/>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2"/>
                    </a:solidFill>
                    <a:latin typeface="Century Gothic" panose="020B05020202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Sheet1!$A$2:$A$11</c:f>
              <c:strCache>
                <c:ptCount val="10"/>
                <c:pt idx="0">
                  <c:v>Providing programs &amp; activities for teens</c:v>
                </c:pt>
                <c:pt idx="1">
                  <c:v>Providing programs &amp; activities for seniors</c:v>
                </c:pt>
                <c:pt idx="2">
                  <c:v>Providing trails that connect neighborhoods</c:v>
                </c:pt>
                <c:pt idx="3">
                  <c:v>Providing places for concerts &amp; entertainment</c:v>
                </c:pt>
                <c:pt idx="4">
                  <c:v>Providing places along the rivers to enjoy</c:v>
                </c:pt>
                <c:pt idx="5">
                  <c:v>Providing special events for residents of all ages</c:v>
                </c:pt>
                <c:pt idx="6">
                  <c:v>Providing programs &amp; activities for families</c:v>
                </c:pt>
                <c:pt idx="7">
                  <c:v>Providing natural areas for wildlife</c:v>
                </c:pt>
                <c:pt idx="8">
                  <c:v>Preserving the environment &amp; providing open space</c:v>
                </c:pt>
                <c:pt idx="9">
                  <c:v>Operating parks &amp; facilities that are clean &amp; well maintained</c:v>
                </c:pt>
              </c:strCache>
            </c:strRef>
          </c:cat>
          <c:val>
            <c:numRef>
              <c:f>Sheet1!$C$2:$C$11</c:f>
              <c:numCache>
                <c:formatCode>0%</c:formatCode>
                <c:ptCount val="10"/>
                <c:pt idx="0">
                  <c:v>0.24</c:v>
                </c:pt>
                <c:pt idx="1">
                  <c:v>0.25</c:v>
                </c:pt>
                <c:pt idx="2">
                  <c:v>0.22</c:v>
                </c:pt>
                <c:pt idx="3">
                  <c:v>0.23</c:v>
                </c:pt>
                <c:pt idx="4">
                  <c:v>0.21</c:v>
                </c:pt>
                <c:pt idx="5">
                  <c:v>0.21</c:v>
                </c:pt>
                <c:pt idx="6">
                  <c:v>0.22</c:v>
                </c:pt>
                <c:pt idx="7">
                  <c:v>0.19</c:v>
                </c:pt>
                <c:pt idx="8">
                  <c:v>0.21</c:v>
                </c:pt>
                <c:pt idx="9">
                  <c:v>0.09</c:v>
                </c:pt>
              </c:numCache>
            </c:numRef>
          </c:val>
          <c:extLst>
            <c:ext xmlns:c16="http://schemas.microsoft.com/office/drawing/2014/chart" uri="{C3380CC4-5D6E-409C-BE32-E72D297353CC}">
              <c16:uniqueId val="{00000003-B48A-4507-A288-D68A97266CC8}"/>
            </c:ext>
          </c:extLst>
        </c:ser>
        <c:ser>
          <c:idx val="2"/>
          <c:order val="2"/>
          <c:tx>
            <c:strRef>
              <c:f>Sheet1!$D$1</c:f>
              <c:strCache>
                <c:ptCount val="1"/>
                <c:pt idx="0">
                  <c:v>Not Important/Left Blank*</c:v>
                </c:pt>
              </c:strCache>
            </c:strRef>
          </c:tx>
          <c:spPr>
            <a:solidFill>
              <a:schemeClr val="bg2">
                <a:lumMod val="90000"/>
              </a:schemeClr>
            </a:solidFill>
            <a:ln w="9525" cap="flat" cmpd="sng" algn="ctr">
              <a:noFill/>
              <a:round/>
            </a:ln>
            <a:effectLst/>
          </c:spPr>
          <c:invertIfNegative val="0"/>
          <c:dPt>
            <c:idx val="3"/>
            <c:invertIfNegative val="0"/>
            <c:bubble3D val="0"/>
            <c:spPr>
              <a:solidFill>
                <a:schemeClr val="bg2">
                  <a:lumMod val="90000"/>
                </a:schemeClr>
              </a:solidFill>
              <a:ln w="9525" cap="flat" cmpd="sng" algn="ctr">
                <a:noFill/>
                <a:round/>
              </a:ln>
              <a:effectLst/>
            </c:spPr>
            <c:extLst>
              <c:ext xmlns:c16="http://schemas.microsoft.com/office/drawing/2014/chart" uri="{C3380CC4-5D6E-409C-BE32-E72D297353CC}">
                <c16:uniqueId val="{00000005-B48A-4507-A288-D68A97266CC8}"/>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2"/>
                    </a:solidFill>
                    <a:latin typeface="Century Gothic" panose="020B05020202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Sheet1!$A$2:$A$11</c:f>
              <c:strCache>
                <c:ptCount val="10"/>
                <c:pt idx="0">
                  <c:v>Providing programs &amp; activities for teens</c:v>
                </c:pt>
                <c:pt idx="1">
                  <c:v>Providing programs &amp; activities for seniors</c:v>
                </c:pt>
                <c:pt idx="2">
                  <c:v>Providing trails that connect neighborhoods</c:v>
                </c:pt>
                <c:pt idx="3">
                  <c:v>Providing places for concerts &amp; entertainment</c:v>
                </c:pt>
                <c:pt idx="4">
                  <c:v>Providing places along the rivers to enjoy</c:v>
                </c:pt>
                <c:pt idx="5">
                  <c:v>Providing special events for residents of all ages</c:v>
                </c:pt>
                <c:pt idx="6">
                  <c:v>Providing programs &amp; activities for families</c:v>
                </c:pt>
                <c:pt idx="7">
                  <c:v>Providing natural areas for wildlife</c:v>
                </c:pt>
                <c:pt idx="8">
                  <c:v>Preserving the environment &amp; providing open space</c:v>
                </c:pt>
                <c:pt idx="9">
                  <c:v>Operating parks &amp; facilities that are clean &amp; well maintained</c:v>
                </c:pt>
              </c:strCache>
            </c:strRef>
          </c:cat>
          <c:val>
            <c:numRef>
              <c:f>Sheet1!$D$2:$D$11</c:f>
              <c:numCache>
                <c:formatCode>0%</c:formatCode>
                <c:ptCount val="10"/>
                <c:pt idx="0">
                  <c:v>0.09</c:v>
                </c:pt>
                <c:pt idx="1">
                  <c:v>7.0000000000000007E-2</c:v>
                </c:pt>
                <c:pt idx="2">
                  <c:v>0.1</c:v>
                </c:pt>
                <c:pt idx="3">
                  <c:v>0.06</c:v>
                </c:pt>
                <c:pt idx="4">
                  <c:v>0.08</c:v>
                </c:pt>
                <c:pt idx="5">
                  <c:v>0.08</c:v>
                </c:pt>
                <c:pt idx="6">
                  <c:v>7.0000000000000007E-2</c:v>
                </c:pt>
                <c:pt idx="7">
                  <c:v>0.08</c:v>
                </c:pt>
                <c:pt idx="8">
                  <c:v>7.0000000000000007E-2</c:v>
                </c:pt>
                <c:pt idx="9">
                  <c:v>0.05</c:v>
                </c:pt>
              </c:numCache>
            </c:numRef>
          </c:val>
          <c:extLst>
            <c:ext xmlns:c16="http://schemas.microsoft.com/office/drawing/2014/chart" uri="{C3380CC4-5D6E-409C-BE32-E72D297353CC}">
              <c16:uniqueId val="{00000006-B48A-4507-A288-D68A97266CC8}"/>
            </c:ext>
          </c:extLst>
        </c:ser>
        <c:dLbls>
          <c:dLblPos val="ctr"/>
          <c:showLegendKey val="0"/>
          <c:showVal val="1"/>
          <c:showCatName val="0"/>
          <c:showSerName val="0"/>
          <c:showPercent val="0"/>
          <c:showBubbleSize val="0"/>
        </c:dLbls>
        <c:gapWidth val="50"/>
        <c:overlap val="100"/>
        <c:axId val="369489760"/>
        <c:axId val="369488776"/>
      </c:barChart>
      <c:catAx>
        <c:axId val="369489760"/>
        <c:scaling>
          <c:orientation val="minMax"/>
        </c:scaling>
        <c:delete val="1"/>
        <c:axPos val="l"/>
        <c:numFmt formatCode="General" sourceLinked="1"/>
        <c:majorTickMark val="none"/>
        <c:minorTickMark val="none"/>
        <c:tickLblPos val="nextTo"/>
        <c:crossAx val="369488776"/>
        <c:crosses val="autoZero"/>
        <c:auto val="1"/>
        <c:lblAlgn val="ctr"/>
        <c:lblOffset val="100"/>
        <c:noMultiLvlLbl val="0"/>
      </c:catAx>
      <c:valAx>
        <c:axId val="369488776"/>
        <c:scaling>
          <c:orientation val="minMax"/>
          <c:max val="1"/>
        </c:scaling>
        <c:delete val="1"/>
        <c:axPos val="b"/>
        <c:majorGridlines>
          <c:spPr>
            <a:ln w="9525" cap="flat" cmpd="sng" algn="ctr">
              <a:noFill/>
              <a:round/>
            </a:ln>
            <a:effectLst/>
          </c:spPr>
        </c:majorGridlines>
        <c:numFmt formatCode="0%" sourceLinked="1"/>
        <c:majorTickMark val="out"/>
        <c:minorTickMark val="none"/>
        <c:tickLblPos val="nextTo"/>
        <c:crossAx val="369489760"/>
        <c:crosses val="autoZero"/>
        <c:crossBetween val="between"/>
        <c:majorUnit val="0.2"/>
      </c:valAx>
      <c:spPr>
        <a:noFill/>
        <a:ln>
          <a:noFill/>
        </a:ln>
        <a:effectLst/>
      </c:spPr>
    </c:plotArea>
    <c:legend>
      <c:legendPos val="b"/>
      <c:legendEntry>
        <c:idx val="1"/>
        <c:txPr>
          <a:bodyPr rot="0" spcFirstLastPara="1" vertOverflow="ellipsis" vert="horz" wrap="square" anchor="ctr" anchorCtr="1"/>
          <a:lstStyle/>
          <a:p>
            <a:pPr>
              <a:defRPr sz="1200" b="0" i="0" u="none" strike="noStrike" kern="1200" baseline="0">
                <a:solidFill>
                  <a:schemeClr val="tx2"/>
                </a:solidFill>
                <a:latin typeface="Century Gothic" panose="020B0502020202020204" pitchFamily="34" charset="0"/>
                <a:ea typeface="+mn-ea"/>
                <a:cs typeface="+mn-cs"/>
              </a:defRPr>
            </a:pPr>
            <a:endParaRPr lang="en-US"/>
          </a:p>
        </c:txPr>
      </c:legendEntry>
      <c:layout>
        <c:manualLayout>
          <c:xMode val="edge"/>
          <c:yMode val="edge"/>
          <c:x val="0.13942201490654038"/>
          <c:y val="0.87200478647194679"/>
          <c:w val="0.77031026728285057"/>
          <c:h val="6.8697900945796544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2"/>
              </a:solidFill>
              <a:latin typeface="Century Gothic" panose="020B0502020202020204" pitchFamily="34" charset="0"/>
              <a:ea typeface="+mn-ea"/>
              <a:cs typeface="+mn-cs"/>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995989483754093"/>
          <c:y val="9.9213769376280916E-2"/>
          <c:w val="0.70004010516245918"/>
          <c:h val="0.90078612378307832"/>
        </c:manualLayout>
      </c:layout>
      <c:barChart>
        <c:barDir val="bar"/>
        <c:grouping val="stacked"/>
        <c:varyColors val="0"/>
        <c:ser>
          <c:idx val="0"/>
          <c:order val="0"/>
          <c:tx>
            <c:strRef>
              <c:f>Sheet1!$B$1</c:f>
              <c:strCache>
                <c:ptCount val="1"/>
                <c:pt idx="0">
                  <c:v>Series 1</c:v>
                </c:pt>
              </c:strCache>
            </c:strRef>
          </c:tx>
          <c:spPr>
            <a:solidFill>
              <a:schemeClr val="bg1"/>
            </a:solidFill>
            <a:ln w="9525" cap="flat" cmpd="sng" algn="ctr">
              <a:noFill/>
              <a:round/>
            </a:ln>
            <a:effectLst/>
          </c:spPr>
          <c:invertIfNegative val="0"/>
          <c:dPt>
            <c:idx val="0"/>
            <c:invertIfNegative val="0"/>
            <c:bubble3D val="0"/>
            <c:spPr>
              <a:solidFill>
                <a:schemeClr val="tx2">
                  <a:lumMod val="60000"/>
                  <a:lumOff val="40000"/>
                </a:schemeClr>
              </a:solidFill>
              <a:ln w="9525" cap="flat" cmpd="sng" algn="ctr">
                <a:noFill/>
                <a:round/>
              </a:ln>
              <a:effectLst/>
            </c:spPr>
            <c:extLst>
              <c:ext xmlns:c16="http://schemas.microsoft.com/office/drawing/2014/chart" uri="{C3380CC4-5D6E-409C-BE32-E72D297353CC}">
                <c16:uniqueId val="{00000001-DD1C-49E2-A8BB-42FDE20748C4}"/>
              </c:ext>
            </c:extLst>
          </c:dPt>
          <c:dPt>
            <c:idx val="1"/>
            <c:invertIfNegative val="0"/>
            <c:bubble3D val="0"/>
            <c:spPr>
              <a:solidFill>
                <a:srgbClr val="C0DA9E"/>
              </a:solidFill>
              <a:ln w="9525" cap="flat" cmpd="sng" algn="ctr">
                <a:noFill/>
                <a:round/>
              </a:ln>
              <a:effectLst/>
            </c:spPr>
            <c:extLst>
              <c:ext xmlns:c16="http://schemas.microsoft.com/office/drawing/2014/chart" uri="{C3380CC4-5D6E-409C-BE32-E72D297353CC}">
                <c16:uniqueId val="{0000000A-DD1C-49E2-A8BB-42FDE20748C4}"/>
              </c:ext>
            </c:extLst>
          </c:dPt>
          <c:dPt>
            <c:idx val="2"/>
            <c:invertIfNegative val="0"/>
            <c:bubble3D val="0"/>
            <c:spPr>
              <a:solidFill>
                <a:srgbClr val="AECF83"/>
              </a:solidFill>
              <a:ln w="9525" cap="flat" cmpd="sng" algn="ctr">
                <a:noFill/>
                <a:round/>
              </a:ln>
              <a:effectLst/>
            </c:spPr>
            <c:extLst>
              <c:ext xmlns:c16="http://schemas.microsoft.com/office/drawing/2014/chart" uri="{C3380CC4-5D6E-409C-BE32-E72D297353CC}">
                <c16:uniqueId val="{00000009-DD1C-49E2-A8BB-42FDE20748C4}"/>
              </c:ext>
            </c:extLst>
          </c:dPt>
          <c:dPt>
            <c:idx val="3"/>
            <c:invertIfNegative val="0"/>
            <c:bubble3D val="0"/>
            <c:spPr>
              <a:solidFill>
                <a:srgbClr val="9BC464"/>
              </a:solidFill>
              <a:ln w="9525" cap="flat" cmpd="sng" algn="ctr">
                <a:noFill/>
                <a:round/>
              </a:ln>
              <a:effectLst/>
            </c:spPr>
            <c:extLst>
              <c:ext xmlns:c16="http://schemas.microsoft.com/office/drawing/2014/chart" uri="{C3380CC4-5D6E-409C-BE32-E72D297353CC}">
                <c16:uniqueId val="{00000008-DD1C-49E2-A8BB-42FDE20748C4}"/>
              </c:ext>
            </c:extLst>
          </c:dPt>
          <c:dPt>
            <c:idx val="4"/>
            <c:invertIfNegative val="0"/>
            <c:bubble3D val="0"/>
            <c:spPr>
              <a:solidFill>
                <a:srgbClr val="90BD53"/>
              </a:solidFill>
              <a:ln w="9525" cap="flat" cmpd="sng" algn="ctr">
                <a:noFill/>
                <a:round/>
              </a:ln>
              <a:effectLst/>
            </c:spPr>
            <c:extLst>
              <c:ext xmlns:c16="http://schemas.microsoft.com/office/drawing/2014/chart" uri="{C3380CC4-5D6E-409C-BE32-E72D297353CC}">
                <c16:uniqueId val="{00000007-DD1C-49E2-A8BB-42FDE20748C4}"/>
              </c:ext>
            </c:extLst>
          </c:dPt>
          <c:dPt>
            <c:idx val="5"/>
            <c:invertIfNegative val="0"/>
            <c:bubble3D val="0"/>
            <c:spPr>
              <a:solidFill>
                <a:srgbClr val="7FAC42"/>
              </a:solidFill>
              <a:ln w="9525" cap="flat" cmpd="sng" algn="ctr">
                <a:noFill/>
                <a:round/>
              </a:ln>
              <a:effectLst/>
            </c:spPr>
            <c:extLst>
              <c:ext xmlns:c16="http://schemas.microsoft.com/office/drawing/2014/chart" uri="{C3380CC4-5D6E-409C-BE32-E72D297353CC}">
                <c16:uniqueId val="{00000006-DD1C-49E2-A8BB-42FDE20748C4}"/>
              </c:ext>
            </c:extLst>
          </c:dPt>
          <c:dPt>
            <c:idx val="6"/>
            <c:invertIfNegative val="0"/>
            <c:bubble3D val="0"/>
            <c:spPr>
              <a:solidFill>
                <a:srgbClr val="70983A"/>
              </a:solidFill>
              <a:ln w="9525" cap="flat" cmpd="sng" algn="ctr">
                <a:noFill/>
                <a:round/>
              </a:ln>
              <a:effectLst/>
            </c:spPr>
            <c:extLst>
              <c:ext xmlns:c16="http://schemas.microsoft.com/office/drawing/2014/chart" uri="{C3380CC4-5D6E-409C-BE32-E72D297353CC}">
                <c16:uniqueId val="{00000005-DD1C-49E2-A8BB-42FDE20748C4}"/>
              </c:ext>
            </c:extLst>
          </c:dPt>
          <c:dPt>
            <c:idx val="7"/>
            <c:invertIfNegative val="0"/>
            <c:bubble3D val="0"/>
            <c:spPr>
              <a:solidFill>
                <a:srgbClr val="54722C"/>
              </a:solidFill>
              <a:ln w="9525" cap="flat" cmpd="sng" algn="ctr">
                <a:noFill/>
                <a:round/>
              </a:ln>
              <a:effectLst/>
            </c:spPr>
            <c:extLst>
              <c:ext xmlns:c16="http://schemas.microsoft.com/office/drawing/2014/chart" uri="{C3380CC4-5D6E-409C-BE32-E72D297353CC}">
                <c16:uniqueId val="{00000004-DD1C-49E2-A8BB-42FDE20748C4}"/>
              </c:ext>
            </c:extLst>
          </c:dPt>
          <c:dPt>
            <c:idx val="8"/>
            <c:invertIfNegative val="0"/>
            <c:bubble3D val="0"/>
            <c:spPr>
              <a:solidFill>
                <a:schemeClr val="accent3">
                  <a:lumMod val="50000"/>
                </a:schemeClr>
              </a:solidFill>
              <a:ln w="9525" cap="flat" cmpd="sng" algn="ctr">
                <a:noFill/>
                <a:round/>
              </a:ln>
              <a:effectLst/>
            </c:spPr>
            <c:extLst>
              <c:ext xmlns:c16="http://schemas.microsoft.com/office/drawing/2014/chart" uri="{C3380CC4-5D6E-409C-BE32-E72D297353CC}">
                <c16:uniqueId val="{00000003-DD1C-49E2-A8BB-42FDE20748C4}"/>
              </c:ext>
            </c:extLst>
          </c:dPt>
          <c:dLbls>
            <c:dLbl>
              <c:idx val="1"/>
              <c:layout>
                <c:manualLayout>
                  <c:x val="6.2552724990022389E-3"/>
                  <c:y val="-2.8798825914952307E-3"/>
                </c:manualLayout>
              </c:layout>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tx2"/>
                      </a:solidFill>
                      <a:latin typeface="Century Gothic" panose="020B0502020202020204" pitchFamily="34" charset="0"/>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7.2693183710346318E-2"/>
                      <c:h val="5.5193063247210482E-2"/>
                    </c:manualLayout>
                  </c15:layout>
                </c:ext>
                <c:ext xmlns:c16="http://schemas.microsoft.com/office/drawing/2014/chart" uri="{C3380CC4-5D6E-409C-BE32-E72D297353CC}">
                  <c16:uniqueId val="{0000000A-DD1C-49E2-A8BB-42FDE20748C4}"/>
                </c:ext>
              </c:extLst>
            </c:dLbl>
            <c:dLbl>
              <c:idx val="2"/>
              <c:layout>
                <c:manualLayout>
                  <c:x val="3.0536939176789039E-3"/>
                  <c:y val="-2.8797692102908411E-3"/>
                </c:manualLayout>
              </c:layout>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tx2"/>
                      </a:solidFill>
                      <a:latin typeface="Century Gothic" panose="020B0502020202020204" pitchFamily="34" charset="0"/>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0.11849859247552988"/>
                      <c:h val="8.9751654345153239E-2"/>
                    </c:manualLayout>
                  </c15:layout>
                </c:ext>
                <c:ext xmlns:c16="http://schemas.microsoft.com/office/drawing/2014/chart" uri="{C3380CC4-5D6E-409C-BE32-E72D297353CC}">
                  <c16:uniqueId val="{00000009-DD1C-49E2-A8BB-42FDE20748C4}"/>
                </c:ext>
              </c:extLst>
            </c:dLbl>
            <c:dLbl>
              <c:idx val="3"/>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2"/>
                      </a:solidFill>
                      <a:latin typeface="Century Gothic" panose="020B0502020202020204" pitchFamily="34" charset="0"/>
                      <a:ea typeface="+mn-ea"/>
                      <a:cs typeface="+mn-cs"/>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8-DD1C-49E2-A8BB-42FDE20748C4}"/>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2"/>
                    </a:solidFill>
                    <a:latin typeface="Century Gothic" panose="020B05020202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Sheet1!$A$2:$A$10</c:f>
              <c:strCache>
                <c:ptCount val="9"/>
                <c:pt idx="0">
                  <c:v>None</c:v>
                </c:pt>
                <c:pt idx="1">
                  <c:v>McMillen</c:v>
                </c:pt>
                <c:pt idx="2">
                  <c:v>Lakeside</c:v>
                </c:pt>
                <c:pt idx="3">
                  <c:v>Shoaff</c:v>
                </c:pt>
                <c:pt idx="4">
                  <c:v>Headwaters</c:v>
                </c:pt>
                <c:pt idx="5">
                  <c:v>Promenade</c:v>
                </c:pt>
                <c:pt idx="6">
                  <c:v>Franke</c:v>
                </c:pt>
                <c:pt idx="7">
                  <c:v>Foster</c:v>
                </c:pt>
                <c:pt idx="8">
                  <c:v>Greenway</c:v>
                </c:pt>
              </c:strCache>
            </c:strRef>
          </c:cat>
          <c:val>
            <c:numRef>
              <c:f>Sheet1!$B$2:$B$10</c:f>
              <c:numCache>
                <c:formatCode>0%</c:formatCode>
                <c:ptCount val="9"/>
                <c:pt idx="0">
                  <c:v>0.15</c:v>
                </c:pt>
                <c:pt idx="1">
                  <c:v>0.04</c:v>
                </c:pt>
                <c:pt idx="2">
                  <c:v>0.06</c:v>
                </c:pt>
                <c:pt idx="3">
                  <c:v>0.09</c:v>
                </c:pt>
                <c:pt idx="4">
                  <c:v>0.11</c:v>
                </c:pt>
                <c:pt idx="5">
                  <c:v>0.11</c:v>
                </c:pt>
                <c:pt idx="6">
                  <c:v>0.12</c:v>
                </c:pt>
                <c:pt idx="7">
                  <c:v>0.13</c:v>
                </c:pt>
                <c:pt idx="8">
                  <c:v>0.15</c:v>
                </c:pt>
              </c:numCache>
            </c:numRef>
          </c:val>
          <c:extLst>
            <c:ext xmlns:c16="http://schemas.microsoft.com/office/drawing/2014/chart" uri="{C3380CC4-5D6E-409C-BE32-E72D297353CC}">
              <c16:uniqueId val="{00000002-DD1C-49E2-A8BB-42FDE20748C4}"/>
            </c:ext>
          </c:extLst>
        </c:ser>
        <c:dLbls>
          <c:dLblPos val="ctr"/>
          <c:showLegendKey val="0"/>
          <c:showVal val="1"/>
          <c:showCatName val="0"/>
          <c:showSerName val="0"/>
          <c:showPercent val="0"/>
          <c:showBubbleSize val="0"/>
        </c:dLbls>
        <c:gapWidth val="50"/>
        <c:overlap val="100"/>
        <c:axId val="369489760"/>
        <c:axId val="369488776"/>
      </c:barChart>
      <c:catAx>
        <c:axId val="369489760"/>
        <c:scaling>
          <c:orientation val="minMax"/>
        </c:scaling>
        <c:delete val="0"/>
        <c:axPos val="l"/>
        <c:numFmt formatCode="General" sourceLinked="1"/>
        <c:majorTickMark val="none"/>
        <c:minorTickMark val="none"/>
        <c:tickLblPos val="nextTo"/>
        <c:spPr>
          <a:noFill/>
          <a:ln w="19050" cap="flat" cmpd="sng" algn="ctr">
            <a:solidFill>
              <a:schemeClr val="tx2">
                <a:lumMod val="75000"/>
                <a:lumOff val="25000"/>
              </a:schemeClr>
            </a:solidFill>
            <a:round/>
          </a:ln>
          <a:effectLst/>
        </c:spPr>
        <c:txPr>
          <a:bodyPr rot="-60000000" spcFirstLastPara="1" vertOverflow="ellipsis" vert="horz" wrap="square" anchor="ctr" anchorCtr="1"/>
          <a:lstStyle/>
          <a:p>
            <a:pPr>
              <a:defRPr sz="1600" b="0" i="0" u="none" strike="noStrike" kern="1200" cap="none" baseline="0">
                <a:solidFill>
                  <a:schemeClr val="tx2"/>
                </a:solidFill>
                <a:latin typeface="Century Gothic" panose="020B0502020202020204" pitchFamily="34" charset="0"/>
                <a:ea typeface="+mn-ea"/>
                <a:cs typeface="+mn-cs"/>
              </a:defRPr>
            </a:pPr>
            <a:endParaRPr lang="en-US"/>
          </a:p>
        </c:txPr>
        <c:crossAx val="369488776"/>
        <c:crosses val="autoZero"/>
        <c:auto val="1"/>
        <c:lblAlgn val="ctr"/>
        <c:lblOffset val="100"/>
        <c:noMultiLvlLbl val="0"/>
      </c:catAx>
      <c:valAx>
        <c:axId val="369488776"/>
        <c:scaling>
          <c:orientation val="minMax"/>
          <c:max val="1"/>
        </c:scaling>
        <c:delete val="1"/>
        <c:axPos val="b"/>
        <c:majorGridlines>
          <c:spPr>
            <a:ln w="9525" cap="flat" cmpd="sng" algn="ctr">
              <a:noFill/>
              <a:round/>
            </a:ln>
            <a:effectLst/>
          </c:spPr>
        </c:majorGridlines>
        <c:numFmt formatCode="0%" sourceLinked="1"/>
        <c:majorTickMark val="out"/>
        <c:minorTickMark val="none"/>
        <c:tickLblPos val="nextTo"/>
        <c:crossAx val="369489760"/>
        <c:crosses val="autoZero"/>
        <c:crossBetween val="between"/>
        <c:majorUnit val="0.2"/>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00">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300">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300">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300">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300">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300">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300">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300">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8EF0A50-04BD-4D9E-94EC-6E8BDEC835FB}"/>
              </a:ext>
            </a:extLst>
          </p:cNvPr>
          <p:cNvSpPr>
            <a:spLocks noGrp="1"/>
          </p:cNvSpPr>
          <p:nvPr>
            <p:ph type="hdr" sz="quarter"/>
          </p:nvPr>
        </p:nvSpPr>
        <p:spPr>
          <a:xfrm>
            <a:off x="0" y="0"/>
            <a:ext cx="3037840" cy="466434"/>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1872BB4-6A91-432A-B06B-B9363896C7F3}"/>
              </a:ext>
            </a:extLst>
          </p:cNvPr>
          <p:cNvSpPr>
            <a:spLocks noGrp="1"/>
          </p:cNvSpPr>
          <p:nvPr>
            <p:ph type="dt" sz="quarter" idx="1"/>
          </p:nvPr>
        </p:nvSpPr>
        <p:spPr>
          <a:xfrm>
            <a:off x="3970938" y="0"/>
            <a:ext cx="3037840" cy="466434"/>
          </a:xfrm>
          <a:prstGeom prst="rect">
            <a:avLst/>
          </a:prstGeom>
        </p:spPr>
        <p:txBody>
          <a:bodyPr vert="horz" lIns="91440" tIns="45720" rIns="91440" bIns="45720" rtlCol="0"/>
          <a:lstStyle>
            <a:lvl1pPr algn="r">
              <a:defRPr sz="1200"/>
            </a:lvl1pPr>
          </a:lstStyle>
          <a:p>
            <a:fld id="{6F96F5A2-9A9C-43B8-90BE-B03A2E7C9694}" type="datetimeFigureOut">
              <a:rPr lang="en-US" smtClean="0"/>
              <a:t>6/8/2020</a:t>
            </a:fld>
            <a:endParaRPr lang="en-US"/>
          </a:p>
        </p:txBody>
      </p:sp>
      <p:sp>
        <p:nvSpPr>
          <p:cNvPr id="4" name="Footer Placeholder 3">
            <a:extLst>
              <a:ext uri="{FF2B5EF4-FFF2-40B4-BE49-F238E27FC236}">
                <a16:creationId xmlns:a16="http://schemas.microsoft.com/office/drawing/2014/main" id="{F2D81653-7D1F-4AF3-B7F6-E756A42AFDD8}"/>
              </a:ext>
            </a:extLst>
          </p:cNvPr>
          <p:cNvSpPr>
            <a:spLocks noGrp="1"/>
          </p:cNvSpPr>
          <p:nvPr>
            <p:ph type="ftr" sz="quarter" idx="2"/>
          </p:nvPr>
        </p:nvSpPr>
        <p:spPr>
          <a:xfrm>
            <a:off x="0" y="8829969"/>
            <a:ext cx="303784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EF2B509-663D-4C33-A58A-A7C711BFB63F}"/>
              </a:ext>
            </a:extLst>
          </p:cNvPr>
          <p:cNvSpPr>
            <a:spLocks noGrp="1"/>
          </p:cNvSpPr>
          <p:nvPr>
            <p:ph type="sldNum" sz="quarter" idx="3"/>
          </p:nvPr>
        </p:nvSpPr>
        <p:spPr>
          <a:xfrm>
            <a:off x="3970938" y="8829969"/>
            <a:ext cx="3037840" cy="466433"/>
          </a:xfrm>
          <a:prstGeom prst="rect">
            <a:avLst/>
          </a:prstGeom>
        </p:spPr>
        <p:txBody>
          <a:bodyPr vert="horz" lIns="91440" tIns="45720" rIns="91440" bIns="45720" rtlCol="0" anchor="b"/>
          <a:lstStyle>
            <a:lvl1pPr algn="r">
              <a:defRPr sz="1200"/>
            </a:lvl1pPr>
          </a:lstStyle>
          <a:p>
            <a:fld id="{08840081-7250-4E63-86ED-FED506C3F11C}" type="slidenum">
              <a:rPr lang="en-US" smtClean="0"/>
              <a:t>‹#›</a:t>
            </a:fld>
            <a:endParaRPr lang="en-US"/>
          </a:p>
        </p:txBody>
      </p:sp>
    </p:spTree>
    <p:extLst>
      <p:ext uri="{BB962C8B-B14F-4D97-AF65-F5344CB8AC3E}">
        <p14:creationId xmlns:p14="http://schemas.microsoft.com/office/powerpoint/2010/main" val="25805700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1440" tIns="45720" rIns="91440" bIns="45720" rtlCol="0"/>
          <a:lstStyle>
            <a:lvl1pPr algn="l">
              <a:defRPr sz="1200">
                <a:latin typeface="Century Gothic" panose="020B0502020202020204" pitchFamily="34" charset="0"/>
              </a:defRPr>
            </a:lvl1pPr>
          </a:lstStyle>
          <a:p>
            <a:r>
              <a:rPr lang="en-US" dirty="0"/>
              <a:t>Great Lakes Marketing Research</a:t>
            </a:r>
          </a:p>
        </p:txBody>
      </p:sp>
      <p:sp>
        <p:nvSpPr>
          <p:cNvPr id="3" name="Date Placeholder 2"/>
          <p:cNvSpPr>
            <a:spLocks noGrp="1"/>
          </p:cNvSpPr>
          <p:nvPr>
            <p:ph type="dt" idx="1"/>
          </p:nvPr>
        </p:nvSpPr>
        <p:spPr>
          <a:xfrm>
            <a:off x="3970938" y="0"/>
            <a:ext cx="3037840" cy="466434"/>
          </a:xfrm>
          <a:prstGeom prst="rect">
            <a:avLst/>
          </a:prstGeom>
        </p:spPr>
        <p:txBody>
          <a:bodyPr vert="horz" lIns="91440" tIns="45720" rIns="91440" bIns="45720" rtlCol="0"/>
          <a:lstStyle>
            <a:lvl1pPr algn="r">
              <a:defRPr sz="1200">
                <a:latin typeface="Century Gothic" panose="020B0502020202020204" pitchFamily="34" charset="0"/>
              </a:defRPr>
            </a:lvl1pPr>
          </a:lstStyle>
          <a:p>
            <a:fld id="{E6B81236-ED76-4F3B-A811-767CC70267A8}" type="datetimeFigureOut">
              <a:rPr lang="en-US" smtClean="0"/>
              <a:pPr/>
              <a:t>6/8/2020</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73898"/>
            <a:ext cx="5608320" cy="3660458"/>
          </a:xfrm>
          <a:prstGeom prst="rect">
            <a:avLst/>
          </a:prstGeom>
        </p:spPr>
        <p:txBody>
          <a:bodyPr vert="horz" lIns="91440" tIns="45720" rIns="91440" bIns="45720" rtlCol="0"/>
          <a:lstStyle/>
          <a:p>
            <a:pPr lvl="0"/>
            <a:r>
              <a:rPr lang="en-US" dirty="0"/>
              <a:t>Q. #  [Heading/Question]</a:t>
            </a:r>
          </a:p>
        </p:txBody>
      </p:sp>
      <p:sp>
        <p:nvSpPr>
          <p:cNvPr id="6" name="Footer Placeholder 5"/>
          <p:cNvSpPr>
            <a:spLocks noGrp="1"/>
          </p:cNvSpPr>
          <p:nvPr>
            <p:ph type="ftr" sz="quarter" idx="4"/>
          </p:nvPr>
        </p:nvSpPr>
        <p:spPr>
          <a:xfrm>
            <a:off x="0" y="8829969"/>
            <a:ext cx="3037840" cy="466433"/>
          </a:xfrm>
          <a:prstGeom prst="rect">
            <a:avLst/>
          </a:prstGeom>
        </p:spPr>
        <p:txBody>
          <a:bodyPr vert="horz" lIns="91440" tIns="45720" rIns="91440" bIns="45720" rtlCol="0" anchor="b"/>
          <a:lstStyle>
            <a:lvl1pPr algn="l">
              <a:defRPr sz="1200">
                <a:latin typeface="Century Gothic" panose="020B0502020202020204" pitchFamily="34" charset="0"/>
              </a:defRPr>
            </a:lvl1pPr>
          </a:lstStyle>
          <a:p>
            <a:r>
              <a:rPr lang="en-US" dirty="0"/>
              <a:t>www.GLM.com</a:t>
            </a:r>
          </a:p>
        </p:txBody>
      </p:sp>
      <p:sp>
        <p:nvSpPr>
          <p:cNvPr id="7" name="Slide Number Placeholder 6"/>
          <p:cNvSpPr>
            <a:spLocks noGrp="1"/>
          </p:cNvSpPr>
          <p:nvPr>
            <p:ph type="sldNum" sz="quarter" idx="5"/>
          </p:nvPr>
        </p:nvSpPr>
        <p:spPr>
          <a:xfrm>
            <a:off x="3970938" y="8829969"/>
            <a:ext cx="3037840" cy="466433"/>
          </a:xfrm>
          <a:prstGeom prst="rect">
            <a:avLst/>
          </a:prstGeom>
        </p:spPr>
        <p:txBody>
          <a:bodyPr vert="horz" lIns="91440" tIns="45720" rIns="91440" bIns="45720" rtlCol="0" anchor="b"/>
          <a:lstStyle>
            <a:lvl1pPr algn="r">
              <a:defRPr sz="1200">
                <a:latin typeface="Century Gothic" panose="020B0502020202020204" pitchFamily="34" charset="0"/>
              </a:defRPr>
            </a:lvl1pPr>
          </a:lstStyle>
          <a:p>
            <a:fld id="{1A53D833-F4B8-47F9-871F-A883421A6481}" type="slidenum">
              <a:rPr lang="en-US" smtClean="0"/>
              <a:pPr/>
              <a:t>‹#›</a:t>
            </a:fld>
            <a:endParaRPr lang="en-US"/>
          </a:p>
        </p:txBody>
      </p:sp>
    </p:spTree>
    <p:extLst>
      <p:ext uri="{BB962C8B-B14F-4D97-AF65-F5344CB8AC3E}">
        <p14:creationId xmlns:p14="http://schemas.microsoft.com/office/powerpoint/2010/main" val="1167203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entury Gothic" panose="020B0502020202020204" pitchFamily="34" charset="0"/>
        <a:ea typeface="+mn-ea"/>
        <a:cs typeface="+mn-cs"/>
      </a:defRPr>
    </a:lvl1pPr>
    <a:lvl2pPr marL="457200" algn="l" defTabSz="914400" rtl="0" eaLnBrk="1" latinLnBrk="0" hangingPunct="1">
      <a:defRPr sz="1200" kern="1200">
        <a:solidFill>
          <a:schemeClr val="tx1"/>
        </a:solidFill>
        <a:latin typeface="Century Gothic" panose="020B0502020202020204" pitchFamily="34" charset="0"/>
        <a:ea typeface="+mn-ea"/>
        <a:cs typeface="+mn-cs"/>
      </a:defRPr>
    </a:lvl2pPr>
    <a:lvl3pPr marL="914400" algn="l" defTabSz="914400" rtl="0" eaLnBrk="1" latinLnBrk="0" hangingPunct="1">
      <a:defRPr sz="1200" kern="1200">
        <a:solidFill>
          <a:schemeClr val="tx1"/>
        </a:solidFill>
        <a:latin typeface="Century Gothic" panose="020B0502020202020204" pitchFamily="34" charset="0"/>
        <a:ea typeface="+mn-ea"/>
        <a:cs typeface="+mn-cs"/>
      </a:defRPr>
    </a:lvl3pPr>
    <a:lvl4pPr marL="1371600" algn="l" defTabSz="914400" rtl="0" eaLnBrk="1" latinLnBrk="0" hangingPunct="1">
      <a:defRPr sz="1200" kern="1200">
        <a:solidFill>
          <a:schemeClr val="tx1"/>
        </a:solidFill>
        <a:latin typeface="Century Gothic" panose="020B0502020202020204" pitchFamily="34" charset="0"/>
        <a:ea typeface="+mn-ea"/>
        <a:cs typeface="+mn-cs"/>
      </a:defRPr>
    </a:lvl4pPr>
    <a:lvl5pPr marL="1828800" algn="l" defTabSz="914400" rtl="0" eaLnBrk="1" latinLnBrk="0" hangingPunct="1">
      <a:defRPr sz="1200" kern="1200">
        <a:solidFill>
          <a:schemeClr val="tx1"/>
        </a:solidFill>
        <a:latin typeface="Century Gothic" panose="020B0502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A53D833-F4B8-47F9-871F-A883421A6481}" type="slidenum">
              <a:rPr lang="en-US" smtClean="0"/>
              <a:pPr/>
              <a:t>1</a:t>
            </a:fld>
            <a:endParaRPr lang="en-US"/>
          </a:p>
        </p:txBody>
      </p:sp>
    </p:spTree>
    <p:extLst>
      <p:ext uri="{BB962C8B-B14F-4D97-AF65-F5344CB8AC3E}">
        <p14:creationId xmlns:p14="http://schemas.microsoft.com/office/powerpoint/2010/main" val="31297251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Q11. Please rate the importance of the following function currently performed by the Fort Wayne Parks and Recreation Department.  [Scale of 1-5 where 5 is extremely important and 1 is not at all important.]</a:t>
            </a:r>
          </a:p>
          <a:p>
            <a:endParaRPr lang="en-US" dirty="0"/>
          </a:p>
          <a:p>
            <a:endParaRPr lang="en-US" dirty="0"/>
          </a:p>
        </p:txBody>
      </p:sp>
      <p:sp>
        <p:nvSpPr>
          <p:cNvPr id="4" name="Slide Number Placeholder 3"/>
          <p:cNvSpPr>
            <a:spLocks noGrp="1"/>
          </p:cNvSpPr>
          <p:nvPr>
            <p:ph type="sldNum" sz="quarter" idx="5"/>
          </p:nvPr>
        </p:nvSpPr>
        <p:spPr/>
        <p:txBody>
          <a:bodyPr/>
          <a:lstStyle/>
          <a:p>
            <a:fld id="{1A53D833-F4B8-47F9-871F-A883421A6481}" type="slidenum">
              <a:rPr lang="en-US" smtClean="0"/>
              <a:pPr/>
              <a:t>10</a:t>
            </a:fld>
            <a:endParaRPr lang="en-US"/>
          </a:p>
        </p:txBody>
      </p:sp>
    </p:spTree>
    <p:extLst>
      <p:ext uri="{BB962C8B-B14F-4D97-AF65-F5344CB8AC3E}">
        <p14:creationId xmlns:p14="http://schemas.microsoft.com/office/powerpoint/2010/main" val="18718106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A53D833-F4B8-47F9-871F-A883421A6481}" type="slidenum">
              <a:rPr lang="en-US" smtClean="0"/>
              <a:pPr/>
              <a:t>11</a:t>
            </a:fld>
            <a:endParaRPr lang="en-US"/>
          </a:p>
        </p:txBody>
      </p:sp>
    </p:spTree>
    <p:extLst>
      <p:ext uri="{BB962C8B-B14F-4D97-AF65-F5344CB8AC3E}">
        <p14:creationId xmlns:p14="http://schemas.microsoft.com/office/powerpoint/2010/main" val="23825459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Q1. Which </a:t>
            </a:r>
            <a:r>
              <a:rPr lang="en-US" b="1" dirty="0"/>
              <a:t>one</a:t>
            </a:r>
            <a:r>
              <a:rPr lang="en-US" dirty="0"/>
              <a:t> of the following Fort Wayne Parks and Recreation Department parks or trails did you </a:t>
            </a:r>
            <a:r>
              <a:rPr lang="en-US" b="1" dirty="0"/>
              <a:t>visit the most </a:t>
            </a:r>
            <a:r>
              <a:rPr lang="en-US" dirty="0"/>
              <a:t>during the past year? </a:t>
            </a:r>
          </a:p>
          <a:p>
            <a:endParaRPr lang="en-US" dirty="0"/>
          </a:p>
        </p:txBody>
      </p:sp>
      <p:sp>
        <p:nvSpPr>
          <p:cNvPr id="4" name="Slide Number Placeholder 3"/>
          <p:cNvSpPr>
            <a:spLocks noGrp="1"/>
          </p:cNvSpPr>
          <p:nvPr>
            <p:ph type="sldNum" sz="quarter" idx="5"/>
          </p:nvPr>
        </p:nvSpPr>
        <p:spPr/>
        <p:txBody>
          <a:bodyPr/>
          <a:lstStyle/>
          <a:p>
            <a:fld id="{1A53D833-F4B8-47F9-871F-A883421A6481}" type="slidenum">
              <a:rPr lang="en-US" smtClean="0"/>
              <a:pPr/>
              <a:t>12</a:t>
            </a:fld>
            <a:endParaRPr lang="en-US"/>
          </a:p>
        </p:txBody>
      </p:sp>
    </p:spTree>
    <p:extLst>
      <p:ext uri="{BB962C8B-B14F-4D97-AF65-F5344CB8AC3E}">
        <p14:creationId xmlns:p14="http://schemas.microsoft.com/office/powerpoint/2010/main" val="11625658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Q8. Please indicate whether the program/activity listed below meets your needs and/or the needs of the members of your household.  If you do not participate in the program, please mark ‘Do not use.’  If you do not need the programming, please mark ‘Do not need.’ </a:t>
            </a:r>
          </a:p>
          <a:p>
            <a:endParaRPr lang="en-US" dirty="0"/>
          </a:p>
          <a:p>
            <a:endParaRPr lang="en-US" dirty="0"/>
          </a:p>
        </p:txBody>
      </p:sp>
      <p:sp>
        <p:nvSpPr>
          <p:cNvPr id="4" name="Slide Number Placeholder 3"/>
          <p:cNvSpPr>
            <a:spLocks noGrp="1"/>
          </p:cNvSpPr>
          <p:nvPr>
            <p:ph type="sldNum" sz="quarter" idx="5"/>
          </p:nvPr>
        </p:nvSpPr>
        <p:spPr/>
        <p:txBody>
          <a:bodyPr/>
          <a:lstStyle/>
          <a:p>
            <a:fld id="{1A53D833-F4B8-47F9-871F-A883421A6481}" type="slidenum">
              <a:rPr lang="en-US" smtClean="0"/>
              <a:pPr/>
              <a:t>13</a:t>
            </a:fld>
            <a:endParaRPr lang="en-US"/>
          </a:p>
        </p:txBody>
      </p:sp>
    </p:spTree>
    <p:extLst>
      <p:ext uri="{BB962C8B-B14F-4D97-AF65-F5344CB8AC3E}">
        <p14:creationId xmlns:p14="http://schemas.microsoft.com/office/powerpoint/2010/main" val="18816370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A53D833-F4B8-47F9-871F-A883421A6481}" type="slidenum">
              <a:rPr lang="en-US" smtClean="0"/>
              <a:pPr/>
              <a:t>14</a:t>
            </a:fld>
            <a:endParaRPr lang="en-US"/>
          </a:p>
        </p:txBody>
      </p:sp>
    </p:spTree>
    <p:extLst>
      <p:ext uri="{BB962C8B-B14F-4D97-AF65-F5344CB8AC3E}">
        <p14:creationId xmlns:p14="http://schemas.microsoft.com/office/powerpoint/2010/main" val="4420679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Q7. Below is a list of recreational facilities that could be added to what is already available.  Which of the following are needed to meet your needs or the needs of those in your household? </a:t>
            </a:r>
          </a:p>
        </p:txBody>
      </p:sp>
      <p:sp>
        <p:nvSpPr>
          <p:cNvPr id="4" name="Slide Number Placeholder 3"/>
          <p:cNvSpPr>
            <a:spLocks noGrp="1"/>
          </p:cNvSpPr>
          <p:nvPr>
            <p:ph type="sldNum" sz="quarter" idx="5"/>
          </p:nvPr>
        </p:nvSpPr>
        <p:spPr/>
        <p:txBody>
          <a:bodyPr/>
          <a:lstStyle/>
          <a:p>
            <a:fld id="{1A53D833-F4B8-47F9-871F-A883421A6481}" type="slidenum">
              <a:rPr lang="en-US" smtClean="0"/>
              <a:pPr/>
              <a:t>15</a:t>
            </a:fld>
            <a:endParaRPr lang="en-US"/>
          </a:p>
        </p:txBody>
      </p:sp>
    </p:spTree>
    <p:extLst>
      <p:ext uri="{BB962C8B-B14F-4D97-AF65-F5344CB8AC3E}">
        <p14:creationId xmlns:p14="http://schemas.microsoft.com/office/powerpoint/2010/main" val="36310587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Q3a. Which of the improvements checked above is your top priority? </a:t>
            </a:r>
          </a:p>
        </p:txBody>
      </p:sp>
      <p:sp>
        <p:nvSpPr>
          <p:cNvPr id="4" name="Slide Number Placeholder 3"/>
          <p:cNvSpPr>
            <a:spLocks noGrp="1"/>
          </p:cNvSpPr>
          <p:nvPr>
            <p:ph type="sldNum" sz="quarter" idx="5"/>
          </p:nvPr>
        </p:nvSpPr>
        <p:spPr/>
        <p:txBody>
          <a:bodyPr/>
          <a:lstStyle/>
          <a:p>
            <a:fld id="{1A53D833-F4B8-47F9-871F-A883421A6481}" type="slidenum">
              <a:rPr lang="en-US" smtClean="0"/>
              <a:pPr/>
              <a:t>16</a:t>
            </a:fld>
            <a:endParaRPr lang="en-US"/>
          </a:p>
        </p:txBody>
      </p:sp>
    </p:spTree>
    <p:extLst>
      <p:ext uri="{BB962C8B-B14F-4D97-AF65-F5344CB8AC3E}">
        <p14:creationId xmlns:p14="http://schemas.microsoft.com/office/powerpoint/2010/main" val="26327321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A53D833-F4B8-47F9-871F-A883421A6481}" type="slidenum">
              <a:rPr lang="en-US" smtClean="0"/>
              <a:pPr/>
              <a:t>17</a:t>
            </a:fld>
            <a:endParaRPr lang="en-US"/>
          </a:p>
        </p:txBody>
      </p:sp>
    </p:spTree>
    <p:extLst>
      <p:ext uri="{BB962C8B-B14F-4D97-AF65-F5344CB8AC3E}">
        <p14:creationId xmlns:p14="http://schemas.microsoft.com/office/powerpoint/2010/main" val="13021048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Q9. Below is a list of programs that could be added or enhanced to what is already available.  Which of the following would you or a member of your household participate in if it was either added or further enhanced to the offerings?  </a:t>
            </a:r>
          </a:p>
        </p:txBody>
      </p:sp>
      <p:sp>
        <p:nvSpPr>
          <p:cNvPr id="4" name="Slide Number Placeholder 3"/>
          <p:cNvSpPr>
            <a:spLocks noGrp="1"/>
          </p:cNvSpPr>
          <p:nvPr>
            <p:ph type="sldNum" sz="quarter" idx="5"/>
          </p:nvPr>
        </p:nvSpPr>
        <p:spPr/>
        <p:txBody>
          <a:bodyPr/>
          <a:lstStyle/>
          <a:p>
            <a:fld id="{1A53D833-F4B8-47F9-871F-A883421A6481}" type="slidenum">
              <a:rPr lang="en-US" smtClean="0"/>
              <a:pPr/>
              <a:t>18</a:t>
            </a:fld>
            <a:endParaRPr lang="en-US"/>
          </a:p>
        </p:txBody>
      </p:sp>
    </p:spTree>
    <p:extLst>
      <p:ext uri="{BB962C8B-B14F-4D97-AF65-F5344CB8AC3E}">
        <p14:creationId xmlns:p14="http://schemas.microsoft.com/office/powerpoint/2010/main" val="33236292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A53D833-F4B8-47F9-871F-A883421A6481}" type="slidenum">
              <a:rPr lang="en-US" smtClean="0"/>
              <a:pPr/>
              <a:t>19</a:t>
            </a:fld>
            <a:endParaRPr lang="en-US"/>
          </a:p>
        </p:txBody>
      </p:sp>
    </p:spTree>
    <p:extLst>
      <p:ext uri="{BB962C8B-B14F-4D97-AF65-F5344CB8AC3E}">
        <p14:creationId xmlns:p14="http://schemas.microsoft.com/office/powerpoint/2010/main" val="3531188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p>
        </p:txBody>
      </p:sp>
      <p:sp>
        <p:nvSpPr>
          <p:cNvPr id="4" name="Slide Number Placeholder 3"/>
          <p:cNvSpPr>
            <a:spLocks noGrp="1"/>
          </p:cNvSpPr>
          <p:nvPr>
            <p:ph type="sldNum" sz="quarter" idx="5"/>
          </p:nvPr>
        </p:nvSpPr>
        <p:spPr/>
        <p:txBody>
          <a:bodyPr/>
          <a:lstStyle/>
          <a:p>
            <a:fld id="{1A53D833-F4B8-47F9-871F-A883421A6481}" type="slidenum">
              <a:rPr lang="en-US" smtClean="0"/>
              <a:pPr/>
              <a:t>2</a:t>
            </a:fld>
            <a:endParaRPr lang="en-US" dirty="0"/>
          </a:p>
        </p:txBody>
      </p:sp>
    </p:spTree>
    <p:extLst>
      <p:ext uri="{BB962C8B-B14F-4D97-AF65-F5344CB8AC3E}">
        <p14:creationId xmlns:p14="http://schemas.microsoft.com/office/powerpoint/2010/main" val="5439270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Q5. Where do you learn about the programming offered by the Fort Wayne Parks and Recreation Department? </a:t>
            </a:r>
          </a:p>
          <a:p>
            <a:endParaRPr lang="en-US" dirty="0"/>
          </a:p>
        </p:txBody>
      </p:sp>
      <p:sp>
        <p:nvSpPr>
          <p:cNvPr id="4" name="Slide Number Placeholder 3"/>
          <p:cNvSpPr>
            <a:spLocks noGrp="1"/>
          </p:cNvSpPr>
          <p:nvPr>
            <p:ph type="sldNum" sz="quarter" idx="5"/>
          </p:nvPr>
        </p:nvSpPr>
        <p:spPr/>
        <p:txBody>
          <a:bodyPr/>
          <a:lstStyle/>
          <a:p>
            <a:fld id="{1A53D833-F4B8-47F9-871F-A883421A6481}" type="slidenum">
              <a:rPr lang="en-US" smtClean="0"/>
              <a:pPr/>
              <a:t>20</a:t>
            </a:fld>
            <a:endParaRPr lang="en-US"/>
          </a:p>
        </p:txBody>
      </p:sp>
    </p:spTree>
    <p:extLst>
      <p:ext uri="{BB962C8B-B14F-4D97-AF65-F5344CB8AC3E}">
        <p14:creationId xmlns:p14="http://schemas.microsoft.com/office/powerpoint/2010/main" val="3124780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Q5. Where do you learn about the programming offered by the Fort Wayne Parks and Recreation Department? </a:t>
            </a:r>
          </a:p>
          <a:p>
            <a:endParaRPr lang="en-US" dirty="0"/>
          </a:p>
        </p:txBody>
      </p:sp>
      <p:sp>
        <p:nvSpPr>
          <p:cNvPr id="4" name="Slide Number Placeholder 3"/>
          <p:cNvSpPr>
            <a:spLocks noGrp="1"/>
          </p:cNvSpPr>
          <p:nvPr>
            <p:ph type="sldNum" sz="quarter" idx="5"/>
          </p:nvPr>
        </p:nvSpPr>
        <p:spPr/>
        <p:txBody>
          <a:bodyPr/>
          <a:lstStyle/>
          <a:p>
            <a:fld id="{1A53D833-F4B8-47F9-871F-A883421A6481}" type="slidenum">
              <a:rPr lang="en-US" smtClean="0"/>
              <a:pPr/>
              <a:t>21</a:t>
            </a:fld>
            <a:endParaRPr lang="en-US"/>
          </a:p>
        </p:txBody>
      </p:sp>
    </p:spTree>
    <p:extLst>
      <p:ext uri="{BB962C8B-B14F-4D97-AF65-F5344CB8AC3E}">
        <p14:creationId xmlns:p14="http://schemas.microsoft.com/office/powerpoint/2010/main" val="23628020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A53D833-F4B8-47F9-871F-A883421A6481}" type="slidenum">
              <a:rPr lang="en-US" smtClean="0"/>
              <a:pPr/>
              <a:t>22</a:t>
            </a:fld>
            <a:endParaRPr lang="en-US"/>
          </a:p>
        </p:txBody>
      </p:sp>
    </p:spTree>
    <p:extLst>
      <p:ext uri="{BB962C8B-B14F-4D97-AF65-F5344CB8AC3E}">
        <p14:creationId xmlns:p14="http://schemas.microsoft.com/office/powerpoint/2010/main" val="40013787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Q12. What type of Riverfront improvements and additions would you use if they were added to future phases of Riverfront development? </a:t>
            </a:r>
          </a:p>
          <a:p>
            <a:endParaRPr lang="en-US" dirty="0"/>
          </a:p>
          <a:p>
            <a:r>
              <a:rPr lang="en-US" b="1" u="sng" dirty="0"/>
              <a:t>Seating/Dining</a:t>
            </a:r>
          </a:p>
          <a:p>
            <a:pPr marL="171450" indent="-171450">
              <a:buFont typeface="Arial" panose="020B0604020202020204" pitchFamily="34" charset="0"/>
              <a:buChar char="•"/>
            </a:pPr>
            <a:r>
              <a:rPr lang="en-US" b="0" u="none" dirty="0"/>
              <a:t>Riverfront dining/restaurants – 55%</a:t>
            </a:r>
          </a:p>
          <a:p>
            <a:pPr marL="171450" indent="-171450">
              <a:buFont typeface="Arial" panose="020B0604020202020204" pitchFamily="34" charset="0"/>
              <a:buChar char="•"/>
            </a:pPr>
            <a:r>
              <a:rPr lang="en-US" b="0" u="none" dirty="0"/>
              <a:t>Riverfront picnic areas – 43%</a:t>
            </a:r>
          </a:p>
          <a:p>
            <a:pPr marL="171450" indent="-171450">
              <a:buFont typeface="Arial" panose="020B0604020202020204" pitchFamily="34" charset="0"/>
              <a:buChar char="•"/>
            </a:pPr>
            <a:r>
              <a:rPr lang="en-US" b="0" u="none" dirty="0"/>
              <a:t>Seating and dining areas – 40%</a:t>
            </a:r>
          </a:p>
          <a:p>
            <a:pPr marL="171450" indent="-171450">
              <a:buFont typeface="Arial" panose="020B0604020202020204" pitchFamily="34" charset="0"/>
              <a:buChar char="•"/>
            </a:pPr>
            <a:r>
              <a:rPr lang="en-US" b="0" u="none" dirty="0"/>
              <a:t>Porch swings – 39%</a:t>
            </a:r>
          </a:p>
          <a:p>
            <a:pPr marL="171450" indent="-171450">
              <a:buFont typeface="Arial" panose="020B0604020202020204" pitchFamily="34" charset="0"/>
              <a:buChar char="•"/>
            </a:pPr>
            <a:r>
              <a:rPr lang="en-US" b="0" u="none" dirty="0"/>
              <a:t>*Affordable dining - &lt;1%</a:t>
            </a:r>
          </a:p>
          <a:p>
            <a:pPr marL="171450" indent="-171450">
              <a:buFont typeface="Arial" panose="020B0604020202020204" pitchFamily="34" charset="0"/>
              <a:buChar char="•"/>
            </a:pPr>
            <a:r>
              <a:rPr lang="en-US" b="0" u="none" dirty="0"/>
              <a:t>*Food truck - &lt;1%</a:t>
            </a:r>
          </a:p>
          <a:p>
            <a:pPr marL="171450" indent="-171450">
              <a:buFont typeface="Arial" panose="020B0604020202020204" pitchFamily="34" charset="0"/>
              <a:buChar char="•"/>
            </a:pPr>
            <a:endParaRPr lang="en-US" b="0" u="none" dirty="0"/>
          </a:p>
          <a:p>
            <a:pPr marL="0" indent="0">
              <a:buFont typeface="Arial" panose="020B0604020202020204" pitchFamily="34" charset="0"/>
              <a:buNone/>
            </a:pPr>
            <a:r>
              <a:rPr lang="en-US" b="1" u="sng" dirty="0"/>
              <a:t>Natural Areas</a:t>
            </a:r>
          </a:p>
          <a:p>
            <a:pPr marL="171450" indent="-171450">
              <a:buFont typeface="Arial" panose="020B0604020202020204" pitchFamily="34" charset="0"/>
              <a:buChar char="•"/>
            </a:pPr>
            <a:r>
              <a:rPr lang="en-US" b="0" u="none" dirty="0"/>
              <a:t>Areas to enjoy nature – 50%</a:t>
            </a:r>
          </a:p>
          <a:p>
            <a:pPr marL="171450" indent="-171450">
              <a:buFont typeface="Arial" panose="020B0604020202020204" pitchFamily="34" charset="0"/>
              <a:buChar char="•"/>
            </a:pPr>
            <a:r>
              <a:rPr lang="en-US" b="0" u="none" dirty="0"/>
              <a:t>Natural areas – 38%</a:t>
            </a:r>
          </a:p>
          <a:p>
            <a:pPr marL="171450" indent="-171450">
              <a:buFont typeface="Arial" panose="020B0604020202020204" pitchFamily="34" charset="0"/>
              <a:buChar char="•"/>
            </a:pPr>
            <a:r>
              <a:rPr lang="en-US" b="0" u="none" dirty="0"/>
              <a:t>Tree canopy trail – 36%</a:t>
            </a:r>
          </a:p>
          <a:p>
            <a:pPr marL="171450" indent="-171450">
              <a:buFont typeface="Arial" panose="020B0604020202020204" pitchFamily="34" charset="0"/>
              <a:buChar char="•"/>
            </a:pPr>
            <a:r>
              <a:rPr lang="en-US" b="0" u="none" dirty="0"/>
              <a:t>Riverfront open green space – 34%</a:t>
            </a:r>
          </a:p>
          <a:p>
            <a:pPr marL="171450" indent="-171450">
              <a:buFont typeface="Arial" panose="020B0604020202020204" pitchFamily="34" charset="0"/>
              <a:buChar char="•"/>
            </a:pPr>
            <a:r>
              <a:rPr lang="en-US" b="0" u="none" dirty="0"/>
              <a:t>*More flowers - &lt;1%</a:t>
            </a:r>
          </a:p>
          <a:p>
            <a:pPr marL="0" indent="0">
              <a:buFont typeface="Arial" panose="020B0604020202020204" pitchFamily="34" charset="0"/>
              <a:buNone/>
            </a:pPr>
            <a:endParaRPr lang="en-US" b="0" u="none" dirty="0"/>
          </a:p>
          <a:p>
            <a:pPr marL="0" indent="0">
              <a:buFont typeface="Arial" panose="020B0604020202020204" pitchFamily="34" charset="0"/>
              <a:buNone/>
            </a:pPr>
            <a:r>
              <a:rPr lang="en-US" b="1" u="sng" dirty="0"/>
              <a:t>Paths/Trails</a:t>
            </a:r>
          </a:p>
          <a:p>
            <a:pPr marL="171450" indent="-171450">
              <a:buFont typeface="Arial" panose="020B0604020202020204" pitchFamily="34" charset="0"/>
              <a:buChar char="•"/>
            </a:pPr>
            <a:r>
              <a:rPr lang="en-US" b="0" u="none" dirty="0"/>
              <a:t>Walking paths – 58%</a:t>
            </a:r>
          </a:p>
          <a:p>
            <a:pPr marL="171450" indent="-171450">
              <a:buFont typeface="Arial" panose="020B0604020202020204" pitchFamily="34" charset="0"/>
              <a:buChar char="•"/>
            </a:pPr>
            <a:r>
              <a:rPr lang="en-US" b="0" u="none" dirty="0"/>
              <a:t>Hiking trails – 42%</a:t>
            </a:r>
          </a:p>
          <a:p>
            <a:pPr marL="171450" indent="-171450">
              <a:buFont typeface="Arial" panose="020B0604020202020204" pitchFamily="34" charset="0"/>
              <a:buChar char="•"/>
            </a:pPr>
            <a:r>
              <a:rPr lang="en-US" b="0" u="none" dirty="0"/>
              <a:t>Biking trails – 38%</a:t>
            </a:r>
          </a:p>
          <a:p>
            <a:pPr marL="0" indent="0">
              <a:buFont typeface="Arial" panose="020B0604020202020204" pitchFamily="34" charset="0"/>
              <a:buNone/>
            </a:pPr>
            <a:endParaRPr lang="en-US" b="0" u="none" dirty="0"/>
          </a:p>
          <a:p>
            <a:pPr marL="0" indent="0">
              <a:buFont typeface="Arial" panose="020B0604020202020204" pitchFamily="34" charset="0"/>
              <a:buNone/>
            </a:pPr>
            <a:r>
              <a:rPr lang="en-US" b="1" u="sng" dirty="0"/>
              <a:t>Activities</a:t>
            </a:r>
          </a:p>
          <a:p>
            <a:pPr marL="171450" indent="-171450">
              <a:buFont typeface="Arial" panose="020B0604020202020204" pitchFamily="34" charset="0"/>
              <a:buChar char="•"/>
            </a:pPr>
            <a:r>
              <a:rPr lang="en-US" b="0" i="0" u="none" dirty="0"/>
              <a:t>Family outdoor game areas – 25%</a:t>
            </a:r>
          </a:p>
          <a:p>
            <a:pPr marL="171450" indent="-171450">
              <a:buFont typeface="Arial" panose="020B0604020202020204" pitchFamily="34" charset="0"/>
              <a:buChar char="•"/>
            </a:pPr>
            <a:r>
              <a:rPr lang="en-US" b="0" i="0" u="none" dirty="0"/>
              <a:t>Sprayground/splashpad – 25%</a:t>
            </a:r>
          </a:p>
          <a:p>
            <a:pPr marL="171450" indent="-171450">
              <a:buFont typeface="Arial" panose="020B0604020202020204" pitchFamily="34" charset="0"/>
              <a:buChar char="•"/>
            </a:pPr>
            <a:r>
              <a:rPr lang="en-US" b="0" i="0" u="none" dirty="0"/>
              <a:t>Playground – 23%</a:t>
            </a:r>
          </a:p>
          <a:p>
            <a:pPr marL="171450" indent="-171450">
              <a:buFont typeface="Arial" panose="020B0604020202020204" pitchFamily="34" charset="0"/>
              <a:buChar char="•"/>
            </a:pPr>
            <a:r>
              <a:rPr lang="en-US" b="0" i="0" u="none" dirty="0"/>
              <a:t>Adventure playground – 23%</a:t>
            </a:r>
          </a:p>
          <a:p>
            <a:pPr marL="171450" indent="-171450">
              <a:buFont typeface="Arial" panose="020B0604020202020204" pitchFamily="34" charset="0"/>
              <a:buChar char="•"/>
            </a:pPr>
            <a:r>
              <a:rPr lang="en-US" b="0" i="0" u="none" dirty="0"/>
              <a:t>Environmental resource center – 21%</a:t>
            </a:r>
          </a:p>
          <a:p>
            <a:pPr marL="171450" indent="-171450">
              <a:buFont typeface="Arial" panose="020B0604020202020204" pitchFamily="34" charset="0"/>
              <a:buChar char="•"/>
            </a:pPr>
            <a:r>
              <a:rPr lang="en-US" b="0" i="0" u="none" dirty="0"/>
              <a:t>*Live concerts/festivals - &lt;1%</a:t>
            </a:r>
          </a:p>
          <a:p>
            <a:pPr marL="171450" indent="-171450">
              <a:buFont typeface="Arial" panose="020B0604020202020204" pitchFamily="34" charset="0"/>
              <a:buChar char="•"/>
            </a:pPr>
            <a:r>
              <a:rPr lang="en-US" b="0" i="0" u="none" dirty="0"/>
              <a:t>*Camping areas - &lt;1%</a:t>
            </a:r>
          </a:p>
          <a:p>
            <a:pPr marL="171450" indent="-171450">
              <a:buFont typeface="Arial" panose="020B0604020202020204" pitchFamily="34" charset="0"/>
              <a:buChar char="•"/>
            </a:pPr>
            <a:r>
              <a:rPr lang="en-US" b="0" i="0" u="none" dirty="0"/>
              <a:t>*Shops/boutiques - &lt;1%</a:t>
            </a:r>
          </a:p>
          <a:p>
            <a:pPr marL="171450" indent="-171450">
              <a:buFont typeface="Arial" panose="020B0604020202020204" pitchFamily="34" charset="0"/>
              <a:buChar char="•"/>
            </a:pPr>
            <a:r>
              <a:rPr lang="en-US" b="0" i="0" u="none" dirty="0"/>
              <a:t>*Indoor water park - &lt;1%</a:t>
            </a:r>
          </a:p>
          <a:p>
            <a:pPr marL="171450" indent="-171450">
              <a:buFont typeface="Arial" panose="020B0604020202020204" pitchFamily="34" charset="0"/>
              <a:buChar char="•"/>
            </a:pPr>
            <a:r>
              <a:rPr lang="en-US" b="0" i="0" u="none" dirty="0"/>
              <a:t>*Outdoor swimming pool - &lt;1%</a:t>
            </a:r>
          </a:p>
          <a:p>
            <a:pPr marL="171450" indent="-171450">
              <a:buFont typeface="Arial" panose="020B0604020202020204" pitchFamily="34" charset="0"/>
              <a:buChar char="•"/>
            </a:pPr>
            <a:r>
              <a:rPr lang="en-US" b="0" i="0" u="none" dirty="0"/>
              <a:t>*Casino - &lt;1%</a:t>
            </a:r>
          </a:p>
          <a:p>
            <a:pPr marL="171450" indent="-171450">
              <a:buFont typeface="Arial" panose="020B0604020202020204" pitchFamily="34" charset="0"/>
              <a:buChar char="•"/>
            </a:pPr>
            <a:r>
              <a:rPr lang="en-US" b="0" i="0" u="none" dirty="0"/>
              <a:t>*Volleyball court - &lt;1%</a:t>
            </a:r>
          </a:p>
          <a:p>
            <a:pPr marL="0" indent="0">
              <a:buFont typeface="Arial" panose="020B0604020202020204" pitchFamily="34" charset="0"/>
              <a:buNone/>
            </a:pPr>
            <a:endParaRPr lang="en-US" b="1" i="0" u="sng" dirty="0"/>
          </a:p>
          <a:p>
            <a:pPr marL="0" indent="0">
              <a:buFont typeface="Arial" panose="020B0604020202020204" pitchFamily="34" charset="0"/>
              <a:buNone/>
            </a:pPr>
            <a:r>
              <a:rPr lang="en-US" b="1" i="0" u="sng" dirty="0"/>
              <a:t>River Access</a:t>
            </a:r>
          </a:p>
          <a:p>
            <a:pPr marL="171450" indent="-171450">
              <a:buFont typeface="Arial" panose="020B0604020202020204" pitchFamily="34" charset="0"/>
              <a:buChar char="•"/>
            </a:pPr>
            <a:r>
              <a:rPr lang="en-US" b="0" i="0" u="none" dirty="0"/>
              <a:t>Access for personal watercraft – 32%</a:t>
            </a:r>
          </a:p>
          <a:p>
            <a:pPr marL="171450" indent="-171450">
              <a:buFont typeface="Arial" panose="020B0604020202020204" pitchFamily="34" charset="0"/>
              <a:buChar char="•"/>
            </a:pPr>
            <a:r>
              <a:rPr lang="en-US" b="0" i="0" u="none" dirty="0"/>
              <a:t>Fishing piers – 32%</a:t>
            </a:r>
          </a:p>
          <a:p>
            <a:pPr marL="171450" indent="-171450">
              <a:buFont typeface="Arial" panose="020B0604020202020204" pitchFamily="34" charset="0"/>
              <a:buChar char="•"/>
            </a:pPr>
            <a:r>
              <a:rPr lang="en-US" b="0" i="0" u="none" dirty="0"/>
              <a:t>Public marina – 22%</a:t>
            </a:r>
          </a:p>
          <a:p>
            <a:pPr marL="171450" indent="-171450">
              <a:buFont typeface="Arial" panose="020B0604020202020204" pitchFamily="34" charset="0"/>
              <a:buChar char="•"/>
            </a:pPr>
            <a:r>
              <a:rPr lang="en-US" b="0" i="0" u="none" dirty="0"/>
              <a:t>Boat ramp – 14%</a:t>
            </a:r>
          </a:p>
          <a:p>
            <a:pPr marL="171450" indent="-171450">
              <a:buFont typeface="Arial" panose="020B0604020202020204" pitchFamily="34" charset="0"/>
              <a:buChar char="•"/>
            </a:pPr>
            <a:r>
              <a:rPr lang="en-US" b="0" i="0" u="none" dirty="0"/>
              <a:t>Boat storage facilities – 6%</a:t>
            </a:r>
          </a:p>
          <a:p>
            <a:pPr marL="171450" indent="-171450">
              <a:buFont typeface="Arial" panose="020B0604020202020204" pitchFamily="34" charset="0"/>
              <a:buChar char="•"/>
            </a:pPr>
            <a:r>
              <a:rPr lang="en-US" b="0" i="0" u="none" dirty="0"/>
              <a:t>*Beach areas - &lt;1%</a:t>
            </a:r>
          </a:p>
          <a:p>
            <a:pPr marL="0" indent="0">
              <a:buFont typeface="Arial" panose="020B0604020202020204" pitchFamily="34" charset="0"/>
              <a:buNone/>
            </a:pPr>
            <a:endParaRPr lang="en-US" b="0" i="0" u="none" dirty="0"/>
          </a:p>
          <a:p>
            <a:pPr marL="0" indent="0">
              <a:buFont typeface="Arial" panose="020B0604020202020204" pitchFamily="34" charset="0"/>
              <a:buNone/>
            </a:pPr>
            <a:r>
              <a:rPr lang="en-US" b="1" i="0" u="sng" dirty="0"/>
              <a:t>Observation Areas</a:t>
            </a:r>
          </a:p>
          <a:p>
            <a:pPr marL="171450" indent="-171450">
              <a:buFont typeface="Arial" panose="020B0604020202020204" pitchFamily="34" charset="0"/>
              <a:buChar char="•"/>
            </a:pPr>
            <a:r>
              <a:rPr lang="en-US" b="0" i="0" u="none" dirty="0"/>
              <a:t>Observation tower – 38%</a:t>
            </a:r>
          </a:p>
          <a:p>
            <a:pPr marL="171450" indent="-171450">
              <a:buFont typeface="Arial" panose="020B0604020202020204" pitchFamily="34" charset="0"/>
              <a:buChar char="•"/>
            </a:pPr>
            <a:r>
              <a:rPr lang="en-US" b="0" i="0" u="none" dirty="0"/>
              <a:t>*Scenic overlooks - &lt;1%</a:t>
            </a:r>
          </a:p>
          <a:p>
            <a:pPr marL="171450" indent="-171450">
              <a:buFont typeface="Arial" panose="020B0604020202020204" pitchFamily="34" charset="0"/>
              <a:buChar char="•"/>
            </a:pPr>
            <a:r>
              <a:rPr lang="en-US" b="0" i="0" u="none" dirty="0"/>
              <a:t>*Ski lift down river - &lt;1%</a:t>
            </a:r>
          </a:p>
          <a:p>
            <a:pPr marL="0" indent="0">
              <a:buFont typeface="Arial" panose="020B0604020202020204" pitchFamily="34" charset="0"/>
              <a:buNone/>
            </a:pPr>
            <a:endParaRPr lang="en-US" b="0" i="0" u="none" dirty="0"/>
          </a:p>
          <a:p>
            <a:pPr marL="0" indent="0">
              <a:buFont typeface="Arial" panose="020B0604020202020204" pitchFamily="34" charset="0"/>
              <a:buNone/>
            </a:pPr>
            <a:r>
              <a:rPr lang="en-US" b="1" i="0" u="sng" dirty="0"/>
              <a:t>Facilities/Maintenance</a:t>
            </a:r>
          </a:p>
          <a:p>
            <a:pPr marL="171450" indent="-171450">
              <a:buFont typeface="Arial" panose="020B0604020202020204" pitchFamily="34" charset="0"/>
              <a:buChar char="•"/>
            </a:pPr>
            <a:r>
              <a:rPr lang="en-US" b="0" i="0" u="none" dirty="0"/>
              <a:t>*Clean river water – 1%</a:t>
            </a:r>
          </a:p>
          <a:p>
            <a:pPr marL="171450" indent="-171450">
              <a:buFont typeface="Arial" panose="020B0604020202020204" pitchFamily="34" charset="0"/>
              <a:buChar char="•"/>
            </a:pPr>
            <a:r>
              <a:rPr lang="en-US" b="0" i="0" u="none" dirty="0"/>
              <a:t>*Restrooms - &lt;1%</a:t>
            </a:r>
          </a:p>
          <a:p>
            <a:pPr marL="171450" indent="-171450">
              <a:buFont typeface="Arial" panose="020B0604020202020204" pitchFamily="34" charset="0"/>
              <a:buChar char="•"/>
            </a:pPr>
            <a:r>
              <a:rPr lang="en-US" b="0" i="0" u="none" dirty="0"/>
              <a:t>*Free &amp; convenient parking - &lt;1%</a:t>
            </a:r>
          </a:p>
          <a:p>
            <a:pPr marL="171450" indent="-171450">
              <a:buFont typeface="Arial" panose="020B0604020202020204" pitchFamily="34" charset="0"/>
              <a:buChar char="•"/>
            </a:pPr>
            <a:r>
              <a:rPr lang="en-US" b="0" i="0" u="none" dirty="0"/>
              <a:t>*Handicap accessible - &lt;1%</a:t>
            </a:r>
          </a:p>
          <a:p>
            <a:pPr marL="171450" indent="-171450">
              <a:buFont typeface="Arial" panose="020B0604020202020204" pitchFamily="34" charset="0"/>
              <a:buChar char="•"/>
            </a:pPr>
            <a:r>
              <a:rPr lang="en-US" b="0" i="0" u="none" dirty="0"/>
              <a:t>*Flood control - &lt;1%</a:t>
            </a:r>
          </a:p>
          <a:p>
            <a:pPr marL="0" indent="0">
              <a:buFont typeface="Arial" panose="020B0604020202020204" pitchFamily="34" charset="0"/>
              <a:buNone/>
            </a:pPr>
            <a:endParaRPr lang="en-US" b="0" i="0" u="none" dirty="0"/>
          </a:p>
          <a:p>
            <a:pPr marL="0" indent="0">
              <a:buFont typeface="Arial" panose="020B0604020202020204" pitchFamily="34" charset="0"/>
              <a:buNone/>
            </a:pPr>
            <a:r>
              <a:rPr lang="en-US" b="1" i="0" u="sng" dirty="0"/>
              <a:t>Dog-Friendly</a:t>
            </a:r>
          </a:p>
          <a:p>
            <a:pPr marL="171450" indent="-171450">
              <a:buFont typeface="Arial" panose="020B0604020202020204" pitchFamily="34" charset="0"/>
              <a:buChar char="•"/>
            </a:pPr>
            <a:r>
              <a:rPr lang="en-US" b="0" i="0" u="none" dirty="0"/>
              <a:t>*Plastic bags &amp; disposal stands - &lt;1%</a:t>
            </a:r>
          </a:p>
          <a:p>
            <a:pPr marL="171450" indent="-171450">
              <a:buFont typeface="Arial" panose="020B0604020202020204" pitchFamily="34" charset="0"/>
              <a:buChar char="•"/>
            </a:pPr>
            <a:r>
              <a:rPr lang="en-US" b="0" i="0" u="none" dirty="0"/>
              <a:t>*Dog-friendly areas - &lt;1%</a:t>
            </a:r>
          </a:p>
          <a:p>
            <a:pPr marL="0" indent="0">
              <a:buFont typeface="Arial" panose="020B0604020202020204" pitchFamily="34" charset="0"/>
              <a:buNone/>
            </a:pPr>
            <a:endParaRPr lang="en-US" b="0" i="0" u="none" dirty="0"/>
          </a:p>
          <a:p>
            <a:pPr marL="0" indent="0">
              <a:buFont typeface="Arial" panose="020B0604020202020204" pitchFamily="34" charset="0"/>
              <a:buNone/>
            </a:pPr>
            <a:r>
              <a:rPr lang="en-US" b="1" i="0" u="sng" dirty="0"/>
              <a:t>Public Art – 31%</a:t>
            </a:r>
          </a:p>
          <a:p>
            <a:pPr marL="0" indent="0">
              <a:buFont typeface="Arial" panose="020B0604020202020204" pitchFamily="34" charset="0"/>
              <a:buNone/>
            </a:pPr>
            <a:r>
              <a:rPr lang="en-US" b="1" i="0" u="sng" dirty="0"/>
              <a:t>None of the Above – 8%</a:t>
            </a:r>
            <a:endParaRPr lang="en-US" b="0" i="0" u="none" dirty="0"/>
          </a:p>
          <a:p>
            <a:pPr marL="0" indent="0">
              <a:buFont typeface="Arial" panose="020B0604020202020204" pitchFamily="34" charset="0"/>
              <a:buNone/>
            </a:pPr>
            <a:r>
              <a:rPr lang="en-US" b="1" i="0" u="sng" dirty="0"/>
              <a:t>Left Blank – 1%</a:t>
            </a:r>
          </a:p>
          <a:p>
            <a:pPr marL="0" indent="0">
              <a:buFont typeface="Arial" panose="020B0604020202020204" pitchFamily="34" charset="0"/>
              <a:buNone/>
            </a:pPr>
            <a:endParaRPr lang="en-US" b="0" i="0" u="none" dirty="0"/>
          </a:p>
        </p:txBody>
      </p:sp>
      <p:sp>
        <p:nvSpPr>
          <p:cNvPr id="4" name="Slide Number Placeholder 3"/>
          <p:cNvSpPr>
            <a:spLocks noGrp="1"/>
          </p:cNvSpPr>
          <p:nvPr>
            <p:ph type="sldNum" sz="quarter" idx="5"/>
          </p:nvPr>
        </p:nvSpPr>
        <p:spPr/>
        <p:txBody>
          <a:bodyPr/>
          <a:lstStyle/>
          <a:p>
            <a:fld id="{1A53D833-F4B8-47F9-871F-A883421A6481}" type="slidenum">
              <a:rPr lang="en-US" smtClean="0"/>
              <a:pPr/>
              <a:t>23</a:t>
            </a:fld>
            <a:endParaRPr lang="en-US"/>
          </a:p>
        </p:txBody>
      </p:sp>
    </p:spTree>
    <p:extLst>
      <p:ext uri="{BB962C8B-B14F-4D97-AF65-F5344CB8AC3E}">
        <p14:creationId xmlns:p14="http://schemas.microsoft.com/office/powerpoint/2010/main" val="3658937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A53D833-F4B8-47F9-871F-A883421A6481}" type="slidenum">
              <a:rPr lang="en-US" smtClean="0"/>
              <a:pPr/>
              <a:t>3</a:t>
            </a:fld>
            <a:endParaRPr lang="en-US"/>
          </a:p>
        </p:txBody>
      </p:sp>
    </p:spTree>
    <p:extLst>
      <p:ext uri="{BB962C8B-B14F-4D97-AF65-F5344CB8AC3E}">
        <p14:creationId xmlns:p14="http://schemas.microsoft.com/office/powerpoint/2010/main" val="1469373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Q13. Please rate your overall level of satisfaction with the Fort Wayne Parks and Recreation Department.  [Scale of 1-10 where 10 is extremely satisfied and 1 is not at all satisfied.]</a:t>
            </a:r>
          </a:p>
          <a:p>
            <a:endParaRPr lang="en-US" dirty="0"/>
          </a:p>
          <a:p>
            <a:endParaRPr lang="en-US" dirty="0"/>
          </a:p>
        </p:txBody>
      </p:sp>
      <p:sp>
        <p:nvSpPr>
          <p:cNvPr id="4" name="Slide Number Placeholder 3"/>
          <p:cNvSpPr>
            <a:spLocks noGrp="1"/>
          </p:cNvSpPr>
          <p:nvPr>
            <p:ph type="sldNum" sz="quarter" idx="10"/>
          </p:nvPr>
        </p:nvSpPr>
        <p:spPr/>
        <p:txBody>
          <a:bodyPr/>
          <a:lstStyle/>
          <a:p>
            <a:fld id="{1A53D833-F4B8-47F9-871F-A883421A6481}" type="slidenum">
              <a:rPr lang="en-US" smtClean="0"/>
              <a:pPr/>
              <a:t>4</a:t>
            </a:fld>
            <a:endParaRPr lang="en-US"/>
          </a:p>
        </p:txBody>
      </p:sp>
    </p:spTree>
    <p:extLst>
      <p:ext uri="{BB962C8B-B14F-4D97-AF65-F5344CB8AC3E}">
        <p14:creationId xmlns:p14="http://schemas.microsoft.com/office/powerpoint/2010/main" val="178014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Q2. IF VISITED A FORT WAYNE PARKS AND REC PARK/TRAIL:  Overall, how would you rate the physical condition of the Fort Wayne Parks and Recreation Department park/trail that you visited the most during the past year (the answer you selected in Q1)?  [Scale of 1-10 where 10 is excellent and 1 is poor.]</a:t>
            </a:r>
          </a:p>
          <a:p>
            <a:endParaRPr lang="en-US" dirty="0"/>
          </a:p>
        </p:txBody>
      </p:sp>
      <p:sp>
        <p:nvSpPr>
          <p:cNvPr id="4" name="Slide Number Placeholder 3"/>
          <p:cNvSpPr>
            <a:spLocks noGrp="1"/>
          </p:cNvSpPr>
          <p:nvPr>
            <p:ph type="sldNum" sz="quarter" idx="5"/>
          </p:nvPr>
        </p:nvSpPr>
        <p:spPr/>
        <p:txBody>
          <a:bodyPr/>
          <a:lstStyle/>
          <a:p>
            <a:fld id="{1A53D833-F4B8-47F9-871F-A883421A6481}" type="slidenum">
              <a:rPr lang="en-US" smtClean="0"/>
              <a:pPr/>
              <a:t>5</a:t>
            </a:fld>
            <a:endParaRPr lang="en-US"/>
          </a:p>
        </p:txBody>
      </p:sp>
    </p:spTree>
    <p:extLst>
      <p:ext uri="{BB962C8B-B14F-4D97-AF65-F5344CB8AC3E}">
        <p14:creationId xmlns:p14="http://schemas.microsoft.com/office/powerpoint/2010/main" val="25732339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A53D833-F4B8-47F9-871F-A883421A6481}" type="slidenum">
              <a:rPr lang="en-US" smtClean="0"/>
              <a:pPr/>
              <a:t>6</a:t>
            </a:fld>
            <a:endParaRPr lang="en-US"/>
          </a:p>
        </p:txBody>
      </p:sp>
    </p:spTree>
    <p:extLst>
      <p:ext uri="{BB962C8B-B14F-4D97-AF65-F5344CB8AC3E}">
        <p14:creationId xmlns:p14="http://schemas.microsoft.com/office/powerpoint/2010/main" val="3515375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Q14.</a:t>
            </a:r>
          </a:p>
          <a:p>
            <a:endParaRPr lang="en-US" dirty="0"/>
          </a:p>
        </p:txBody>
      </p:sp>
      <p:sp>
        <p:nvSpPr>
          <p:cNvPr id="4" name="Slide Number Placeholder 3"/>
          <p:cNvSpPr>
            <a:spLocks noGrp="1"/>
          </p:cNvSpPr>
          <p:nvPr>
            <p:ph type="sldNum" sz="quarter" idx="10"/>
          </p:nvPr>
        </p:nvSpPr>
        <p:spPr/>
        <p:txBody>
          <a:bodyPr/>
          <a:lstStyle/>
          <a:p>
            <a:fld id="{1A53D833-F4B8-47F9-871F-A883421A6481}" type="slidenum">
              <a:rPr lang="en-US" smtClean="0"/>
              <a:pPr/>
              <a:t>7</a:t>
            </a:fld>
            <a:endParaRPr lang="en-US"/>
          </a:p>
        </p:txBody>
      </p:sp>
    </p:spTree>
    <p:extLst>
      <p:ext uri="{BB962C8B-B14F-4D97-AF65-F5344CB8AC3E}">
        <p14:creationId xmlns:p14="http://schemas.microsoft.com/office/powerpoint/2010/main" val="19383089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A53D833-F4B8-47F9-871F-A883421A6481}" type="slidenum">
              <a:rPr lang="en-US" smtClean="0"/>
              <a:pPr/>
              <a:t>8</a:t>
            </a:fld>
            <a:endParaRPr lang="en-US"/>
          </a:p>
        </p:txBody>
      </p:sp>
    </p:spTree>
    <p:extLst>
      <p:ext uri="{BB962C8B-B14F-4D97-AF65-F5344CB8AC3E}">
        <p14:creationId xmlns:p14="http://schemas.microsoft.com/office/powerpoint/2010/main" val="2107436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Q10. Suppose that an extra $100 was made available to the Fort Wayne Parks and Recreation Department, and you were able to determine how it was spent.  How would you distribute the $100 among the possible choices?</a:t>
            </a:r>
          </a:p>
          <a:p>
            <a:endParaRPr lang="en-US" dirty="0"/>
          </a:p>
        </p:txBody>
      </p:sp>
      <p:sp>
        <p:nvSpPr>
          <p:cNvPr id="4" name="Slide Number Placeholder 3"/>
          <p:cNvSpPr>
            <a:spLocks noGrp="1"/>
          </p:cNvSpPr>
          <p:nvPr>
            <p:ph type="sldNum" sz="quarter" idx="5"/>
          </p:nvPr>
        </p:nvSpPr>
        <p:spPr/>
        <p:txBody>
          <a:bodyPr/>
          <a:lstStyle/>
          <a:p>
            <a:fld id="{1A53D833-F4B8-47F9-871F-A883421A6481}" type="slidenum">
              <a:rPr lang="en-US" smtClean="0"/>
              <a:pPr/>
              <a:t>9</a:t>
            </a:fld>
            <a:endParaRPr lang="en-US" dirty="0"/>
          </a:p>
        </p:txBody>
      </p:sp>
    </p:spTree>
    <p:extLst>
      <p:ext uri="{BB962C8B-B14F-4D97-AF65-F5344CB8AC3E}">
        <p14:creationId xmlns:p14="http://schemas.microsoft.com/office/powerpoint/2010/main" val="1791224602"/>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44424" y="6563393"/>
            <a:ext cx="1768415" cy="298907"/>
          </a:xfrm>
          <a:prstGeom prst="rect">
            <a:avLst/>
          </a:prstGeom>
        </p:spPr>
        <p:txBody>
          <a:bodyPr/>
          <a:lstStyle>
            <a:lvl1pPr algn="l">
              <a:defRPr sz="1200">
                <a:solidFill>
                  <a:schemeClr val="accent6"/>
                </a:solidFill>
                <a:latin typeface="Century Gothic" panose="020B0502020202020204" pitchFamily="34" charset="0"/>
              </a:defRPr>
            </a:lvl1pPr>
          </a:lstStyle>
          <a:p>
            <a:r>
              <a:rPr lang="en-US"/>
              <a:t>www.GLM.com</a:t>
            </a:r>
            <a:endParaRPr lang="en-US" dirty="0"/>
          </a:p>
        </p:txBody>
      </p:sp>
      <p:sp>
        <p:nvSpPr>
          <p:cNvPr id="5" name="Slide Number Placeholder 4"/>
          <p:cNvSpPr>
            <a:spLocks noGrp="1"/>
          </p:cNvSpPr>
          <p:nvPr>
            <p:ph type="sldNum" sz="quarter" idx="12"/>
          </p:nvPr>
        </p:nvSpPr>
        <p:spPr>
          <a:xfrm>
            <a:off x="10938294" y="6563393"/>
            <a:ext cx="909282" cy="298907"/>
          </a:xfrm>
          <a:prstGeom prst="rect">
            <a:avLst/>
          </a:prstGeom>
        </p:spPr>
        <p:txBody>
          <a:bodyPr/>
          <a:lstStyle>
            <a:lvl1pPr algn="r">
              <a:defRPr sz="1200">
                <a:solidFill>
                  <a:schemeClr val="accent6"/>
                </a:solidFill>
                <a:latin typeface="Century Gothic" panose="020B0502020202020204" pitchFamily="34" charset="0"/>
              </a:defRPr>
            </a:lvl1pPr>
          </a:lstStyle>
          <a:p>
            <a:fld id="{F79749CB-5984-46E2-9EDB-EB4914E22A5A}" type="slidenum">
              <a:rPr lang="en-US" smtClean="0"/>
              <a:pPr/>
              <a:t>‹#›</a:t>
            </a:fld>
            <a:endParaRPr lang="en-US" dirty="0"/>
          </a:p>
        </p:txBody>
      </p:sp>
      <p:cxnSp>
        <p:nvCxnSpPr>
          <p:cNvPr id="6" name="Straight Connector 5"/>
          <p:cNvCxnSpPr/>
          <p:nvPr userDrawn="1"/>
        </p:nvCxnSpPr>
        <p:spPr>
          <a:xfrm>
            <a:off x="0" y="6553200"/>
            <a:ext cx="12192000" cy="0"/>
          </a:xfrm>
          <a:prstGeom prst="line">
            <a:avLst/>
          </a:prstGeom>
          <a:ln w="28575">
            <a:solidFill>
              <a:schemeClr val="accent3"/>
            </a:solidFill>
          </a:ln>
        </p:spPr>
        <p:style>
          <a:lnRef idx="1">
            <a:schemeClr val="accent3"/>
          </a:lnRef>
          <a:fillRef idx="0">
            <a:schemeClr val="accent3"/>
          </a:fillRef>
          <a:effectRef idx="0">
            <a:schemeClr val="accent3"/>
          </a:effectRef>
          <a:fontRef idx="minor">
            <a:schemeClr val="tx1"/>
          </a:fontRef>
        </p:style>
      </p:cxnSp>
      <p:sp>
        <p:nvSpPr>
          <p:cNvPr id="8" name="Title 1">
            <a:extLst>
              <a:ext uri="{FF2B5EF4-FFF2-40B4-BE49-F238E27FC236}">
                <a16:creationId xmlns:a16="http://schemas.microsoft.com/office/drawing/2014/main" id="{7A83838E-EC7F-4589-8955-B464AE2D0105}"/>
              </a:ext>
            </a:extLst>
          </p:cNvPr>
          <p:cNvSpPr>
            <a:spLocks noGrp="1"/>
          </p:cNvSpPr>
          <p:nvPr>
            <p:ph type="title" hasCustomPrompt="1"/>
          </p:nvPr>
        </p:nvSpPr>
        <p:spPr>
          <a:xfrm>
            <a:off x="344424" y="150270"/>
            <a:ext cx="11503152" cy="950976"/>
          </a:xfrm>
          <a:prstGeom prst="rect">
            <a:avLst/>
          </a:prstGeom>
        </p:spPr>
        <p:txBody>
          <a:bodyPr>
            <a:normAutofit/>
          </a:bodyPr>
          <a:lstStyle>
            <a:lvl1pPr>
              <a:lnSpc>
                <a:spcPct val="100000"/>
              </a:lnSpc>
              <a:defRPr sz="4000">
                <a:solidFill>
                  <a:schemeClr val="tx2"/>
                </a:solidFill>
              </a:defRPr>
            </a:lvl1pPr>
          </a:lstStyle>
          <a:p>
            <a:r>
              <a:rPr lang="en-US" dirty="0"/>
              <a:t>Slide Title</a:t>
            </a:r>
          </a:p>
        </p:txBody>
      </p:sp>
      <p:pic>
        <p:nvPicPr>
          <p:cNvPr id="9" name="Picture 8">
            <a:extLst>
              <a:ext uri="{FF2B5EF4-FFF2-40B4-BE49-F238E27FC236}">
                <a16:creationId xmlns:a16="http://schemas.microsoft.com/office/drawing/2014/main" id="{8CDE67A7-FE60-459C-A14F-8985F413E1E5}"/>
              </a:ext>
            </a:extLst>
          </p:cNvPr>
          <p:cNvPicPr>
            <a:picLocks noChangeAspect="1"/>
          </p:cNvPicPr>
          <p:nvPr userDrawn="1"/>
        </p:nvPicPr>
        <p:blipFill>
          <a:blip r:embed="rId2" cstate="print">
            <a:extLst>
              <a:ext uri="{BEBA8EAE-BF5A-486C-A8C5-ECC9F3942E4B}">
                <a14:imgProps xmlns:a14="http://schemas.microsoft.com/office/drawing/2010/main">
                  <a14:imgLayer r:embed="rId3">
                    <a14:imgEffect>
                      <a14:artisticPhotocopy trans="50000" detail="0"/>
                    </a14:imgEffect>
                  </a14:imgLayer>
                </a14:imgProps>
              </a:ext>
              <a:ext uri="{28A0092B-C50C-407E-A947-70E740481C1C}">
                <a14:useLocalDpi xmlns:a14="http://schemas.microsoft.com/office/drawing/2010/main" val="0"/>
              </a:ext>
            </a:extLst>
          </a:blip>
          <a:stretch>
            <a:fillRect/>
          </a:stretch>
        </p:blipFill>
        <p:spPr>
          <a:xfrm>
            <a:off x="3484269" y="6603118"/>
            <a:ext cx="5223462" cy="219456"/>
          </a:xfrm>
          <a:prstGeom prst="rect">
            <a:avLst/>
          </a:prstGeom>
        </p:spPr>
      </p:pic>
    </p:spTree>
    <p:extLst>
      <p:ext uri="{BB962C8B-B14F-4D97-AF65-F5344CB8AC3E}">
        <p14:creationId xmlns:p14="http://schemas.microsoft.com/office/powerpoint/2010/main" val="3110835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3188" y="1166817"/>
            <a:ext cx="6664388" cy="5327959"/>
          </a:xfrm>
          <a:prstGeom prst="rect">
            <a:avLst/>
          </a:prstGeom>
        </p:spPr>
        <p:txBody>
          <a:bodyPr/>
          <a:lstStyle>
            <a:lvl1pPr marL="344488" indent="-344488">
              <a:lnSpc>
                <a:spcPct val="100000"/>
              </a:lnSpc>
              <a:buFontTx/>
              <a:buBlip>
                <a:blip r:embed="rId2"/>
              </a:buBlip>
              <a:defRPr sz="2200">
                <a:solidFill>
                  <a:schemeClr val="tx2"/>
                </a:solidFill>
                <a:latin typeface="Century Gothic" panose="020B0502020202020204" pitchFamily="34" charset="0"/>
              </a:defRPr>
            </a:lvl1pPr>
            <a:lvl2pPr marL="688975" indent="-231775">
              <a:lnSpc>
                <a:spcPct val="100000"/>
              </a:lnSpc>
              <a:defRPr sz="2000">
                <a:solidFill>
                  <a:schemeClr val="tx2"/>
                </a:solidFill>
                <a:latin typeface="Century Gothic" panose="020B0502020202020204" pitchFamily="34" charset="0"/>
              </a:defRPr>
            </a:lvl2pPr>
            <a:lvl3pPr>
              <a:lnSpc>
                <a:spcPct val="100000"/>
              </a:lnSpc>
              <a:defRPr sz="1800">
                <a:solidFill>
                  <a:schemeClr val="tx2"/>
                </a:solidFill>
                <a:latin typeface="Century Gothic" panose="020B0502020202020204" pitchFamily="34" charset="0"/>
              </a:defRPr>
            </a:lvl3pPr>
            <a:lvl4pPr>
              <a:lnSpc>
                <a:spcPct val="100000"/>
              </a:lnSpc>
              <a:defRPr sz="1600">
                <a:solidFill>
                  <a:schemeClr val="tx2"/>
                </a:solidFill>
                <a:latin typeface="Century Gothic" panose="020B0502020202020204" pitchFamily="34" charset="0"/>
              </a:defRPr>
            </a:lvl4pPr>
            <a:lvl5pPr>
              <a:lnSpc>
                <a:spcPct val="100000"/>
              </a:lnSpc>
              <a:defRPr sz="1400">
                <a:solidFill>
                  <a:schemeClr val="tx2"/>
                </a:solidFill>
                <a:latin typeface="Century Gothic" panose="020B05020202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344424" y="2149635"/>
            <a:ext cx="4684776" cy="4345142"/>
          </a:xfrm>
          <a:prstGeom prst="rect">
            <a:avLst/>
          </a:prstGeom>
        </p:spPr>
        <p:txBody>
          <a:bodyPr>
            <a:normAutofit/>
          </a:bodyPr>
          <a:lstStyle>
            <a:lvl1pPr marL="344488" indent="-344488">
              <a:lnSpc>
                <a:spcPct val="100000"/>
              </a:lnSpc>
              <a:buFontTx/>
              <a:buBlip>
                <a:blip r:embed="rId2"/>
              </a:buBlip>
              <a:defRPr sz="2200">
                <a:solidFill>
                  <a:schemeClr val="tx2"/>
                </a:solidFill>
                <a:latin typeface="+mn-lt"/>
              </a:defRPr>
            </a:lvl1pPr>
            <a:lvl2pPr marL="742950" indent="-285750">
              <a:buFont typeface="Wingdings" panose="05000000000000000000" pitchFamily="2" charset="2"/>
              <a:buChar char="§"/>
              <a:defRPr sz="2000">
                <a:solidFill>
                  <a:schemeClr val="tx2"/>
                </a:solidFill>
                <a:latin typeface="+mn-lt"/>
              </a:defRPr>
            </a:lvl2pPr>
            <a:lvl3pPr marL="1085850" indent="-171450">
              <a:buFont typeface="Arial" panose="020B0604020202020204" pitchFamily="34" charset="0"/>
              <a:buChar char="•"/>
              <a:defRPr sz="1800">
                <a:solidFill>
                  <a:schemeClr val="tx2"/>
                </a:solidFill>
                <a:latin typeface="+mn-lt"/>
              </a:defRPr>
            </a:lvl3pPr>
            <a:lvl4pPr marL="1543050" indent="-171450">
              <a:buFont typeface="Arial" panose="020B0604020202020204" pitchFamily="34" charset="0"/>
              <a:buChar char="•"/>
              <a:defRPr sz="1600" baseline="0">
                <a:solidFill>
                  <a:schemeClr val="tx2"/>
                </a:solidFill>
                <a:latin typeface="+mn-lt"/>
              </a:defRPr>
            </a:lvl4pPr>
            <a:lvl5pPr marL="2000250" indent="-171450">
              <a:buFont typeface="Arial" panose="020B0604020202020204" pitchFamily="34" charset="0"/>
              <a:buChar char="•"/>
              <a:defRPr sz="1400">
                <a:solidFill>
                  <a:schemeClr val="tx2"/>
                </a:solidFill>
                <a:latin typeface="+mn-lt"/>
              </a:defRPr>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0"/>
          <p:cNvSpPr>
            <a:spLocks noGrp="1"/>
          </p:cNvSpPr>
          <p:nvPr>
            <p:ph type="body" sz="quarter" idx="13" hasCustomPrompt="1"/>
          </p:nvPr>
        </p:nvSpPr>
        <p:spPr>
          <a:xfrm>
            <a:off x="344488" y="1166817"/>
            <a:ext cx="4684712" cy="917246"/>
          </a:xfrm>
          <a:prstGeom prst="rect">
            <a:avLst/>
          </a:prstGeom>
        </p:spPr>
        <p:txBody>
          <a:bodyPr/>
          <a:lstStyle>
            <a:lvl1pPr marL="0" indent="0">
              <a:lnSpc>
                <a:spcPct val="100000"/>
              </a:lnSpc>
              <a:spcBef>
                <a:spcPts val="600"/>
              </a:spcBef>
              <a:buNone/>
              <a:defRPr sz="1400" i="1">
                <a:solidFill>
                  <a:schemeClr val="accent6"/>
                </a:solidFill>
                <a:latin typeface="Century Gothic" panose="020B0502020202020204" pitchFamily="34" charset="0"/>
              </a:defRPr>
            </a:lvl1pPr>
          </a:lstStyle>
          <a:p>
            <a:pPr lvl="0"/>
            <a:r>
              <a:rPr lang="en-US" dirty="0"/>
              <a:t>Heading/Question</a:t>
            </a:r>
          </a:p>
        </p:txBody>
      </p:sp>
      <p:cxnSp>
        <p:nvCxnSpPr>
          <p:cNvPr id="12" name="Straight Connector 11"/>
          <p:cNvCxnSpPr/>
          <p:nvPr userDrawn="1"/>
        </p:nvCxnSpPr>
        <p:spPr>
          <a:xfrm>
            <a:off x="0" y="6553200"/>
            <a:ext cx="12192000" cy="0"/>
          </a:xfrm>
          <a:prstGeom prst="line">
            <a:avLst/>
          </a:prstGeom>
          <a:ln w="28575"/>
        </p:spPr>
        <p:style>
          <a:lnRef idx="1">
            <a:schemeClr val="accent3"/>
          </a:lnRef>
          <a:fillRef idx="0">
            <a:schemeClr val="accent3"/>
          </a:fillRef>
          <a:effectRef idx="0">
            <a:schemeClr val="accent3"/>
          </a:effectRef>
          <a:fontRef idx="minor">
            <a:schemeClr val="tx1"/>
          </a:fontRef>
        </p:style>
      </p:cxnSp>
      <p:sp>
        <p:nvSpPr>
          <p:cNvPr id="10" name="Title 1">
            <a:extLst>
              <a:ext uri="{FF2B5EF4-FFF2-40B4-BE49-F238E27FC236}">
                <a16:creationId xmlns:a16="http://schemas.microsoft.com/office/drawing/2014/main" id="{443D1F59-CAE1-42CE-AF16-001303CE969D}"/>
              </a:ext>
            </a:extLst>
          </p:cNvPr>
          <p:cNvSpPr>
            <a:spLocks noGrp="1"/>
          </p:cNvSpPr>
          <p:nvPr>
            <p:ph type="title" hasCustomPrompt="1"/>
          </p:nvPr>
        </p:nvSpPr>
        <p:spPr>
          <a:xfrm>
            <a:off x="344424" y="150270"/>
            <a:ext cx="11503152" cy="950976"/>
          </a:xfrm>
          <a:prstGeom prst="rect">
            <a:avLst/>
          </a:prstGeom>
        </p:spPr>
        <p:txBody>
          <a:bodyPr>
            <a:normAutofit/>
          </a:bodyPr>
          <a:lstStyle>
            <a:lvl1pPr>
              <a:lnSpc>
                <a:spcPct val="100000"/>
              </a:lnSpc>
              <a:defRPr sz="4000">
                <a:solidFill>
                  <a:schemeClr val="tx2"/>
                </a:solidFill>
              </a:defRPr>
            </a:lvl1pPr>
          </a:lstStyle>
          <a:p>
            <a:r>
              <a:rPr lang="en-US" dirty="0"/>
              <a:t>Slide Title</a:t>
            </a:r>
          </a:p>
        </p:txBody>
      </p:sp>
      <p:sp>
        <p:nvSpPr>
          <p:cNvPr id="14" name="Footer Placeholder 3">
            <a:extLst>
              <a:ext uri="{FF2B5EF4-FFF2-40B4-BE49-F238E27FC236}">
                <a16:creationId xmlns:a16="http://schemas.microsoft.com/office/drawing/2014/main" id="{3B6C4310-DE14-4559-A9BB-2ACB365800A8}"/>
              </a:ext>
            </a:extLst>
          </p:cNvPr>
          <p:cNvSpPr>
            <a:spLocks noGrp="1"/>
          </p:cNvSpPr>
          <p:nvPr>
            <p:ph type="ftr" sz="quarter" idx="11"/>
          </p:nvPr>
        </p:nvSpPr>
        <p:spPr>
          <a:xfrm>
            <a:off x="344424" y="6563393"/>
            <a:ext cx="1768415" cy="298907"/>
          </a:xfrm>
          <a:prstGeom prst="rect">
            <a:avLst/>
          </a:prstGeom>
        </p:spPr>
        <p:txBody>
          <a:bodyPr/>
          <a:lstStyle>
            <a:lvl1pPr algn="l">
              <a:defRPr sz="1200">
                <a:solidFill>
                  <a:schemeClr val="accent6"/>
                </a:solidFill>
                <a:latin typeface="Century Gothic" panose="020B0502020202020204" pitchFamily="34" charset="0"/>
              </a:defRPr>
            </a:lvl1pPr>
          </a:lstStyle>
          <a:p>
            <a:r>
              <a:rPr lang="en-US"/>
              <a:t>www.GLM.com</a:t>
            </a:r>
            <a:endParaRPr lang="en-US" dirty="0"/>
          </a:p>
        </p:txBody>
      </p:sp>
      <p:sp>
        <p:nvSpPr>
          <p:cNvPr id="16" name="Slide Number Placeholder 4">
            <a:extLst>
              <a:ext uri="{FF2B5EF4-FFF2-40B4-BE49-F238E27FC236}">
                <a16:creationId xmlns:a16="http://schemas.microsoft.com/office/drawing/2014/main" id="{C79B2536-B483-4E2C-8297-A70F3B13A955}"/>
              </a:ext>
            </a:extLst>
          </p:cNvPr>
          <p:cNvSpPr>
            <a:spLocks noGrp="1"/>
          </p:cNvSpPr>
          <p:nvPr>
            <p:ph type="sldNum" sz="quarter" idx="12"/>
          </p:nvPr>
        </p:nvSpPr>
        <p:spPr>
          <a:xfrm>
            <a:off x="10938294" y="6563393"/>
            <a:ext cx="909282" cy="298907"/>
          </a:xfrm>
          <a:prstGeom prst="rect">
            <a:avLst/>
          </a:prstGeom>
        </p:spPr>
        <p:txBody>
          <a:bodyPr/>
          <a:lstStyle>
            <a:lvl1pPr algn="r">
              <a:defRPr sz="1200">
                <a:solidFill>
                  <a:schemeClr val="accent6"/>
                </a:solidFill>
                <a:latin typeface="Century Gothic" panose="020B0502020202020204" pitchFamily="34" charset="0"/>
              </a:defRPr>
            </a:lvl1pPr>
          </a:lstStyle>
          <a:p>
            <a:fld id="{F79749CB-5984-46E2-9EDB-EB4914E22A5A}" type="slidenum">
              <a:rPr lang="en-US" smtClean="0"/>
              <a:pPr/>
              <a:t>‹#›</a:t>
            </a:fld>
            <a:endParaRPr lang="en-US" dirty="0"/>
          </a:p>
        </p:txBody>
      </p:sp>
      <p:pic>
        <p:nvPicPr>
          <p:cNvPr id="17" name="Picture 16">
            <a:extLst>
              <a:ext uri="{FF2B5EF4-FFF2-40B4-BE49-F238E27FC236}">
                <a16:creationId xmlns:a16="http://schemas.microsoft.com/office/drawing/2014/main" id="{43D851DA-646E-4C98-9437-833CAF0DCD87}"/>
              </a:ext>
            </a:extLst>
          </p:cNvPr>
          <p:cNvPicPr>
            <a:picLocks noChangeAspect="1"/>
          </p:cNvPicPr>
          <p:nvPr userDrawn="1"/>
        </p:nvPicPr>
        <p:blipFill>
          <a:blip r:embed="rId3" cstate="print">
            <a:extLst>
              <a:ext uri="{BEBA8EAE-BF5A-486C-A8C5-ECC9F3942E4B}">
                <a14:imgProps xmlns:a14="http://schemas.microsoft.com/office/drawing/2010/main">
                  <a14:imgLayer r:embed="rId4">
                    <a14:imgEffect>
                      <a14:artisticPhotocopy trans="50000" detail="0"/>
                    </a14:imgEffect>
                  </a14:imgLayer>
                </a14:imgProps>
              </a:ext>
              <a:ext uri="{28A0092B-C50C-407E-A947-70E740481C1C}">
                <a14:useLocalDpi xmlns:a14="http://schemas.microsoft.com/office/drawing/2010/main" val="0"/>
              </a:ext>
            </a:extLst>
          </a:blip>
          <a:stretch>
            <a:fillRect/>
          </a:stretch>
        </p:blipFill>
        <p:spPr>
          <a:xfrm>
            <a:off x="3484269" y="6603118"/>
            <a:ext cx="5223462" cy="219456"/>
          </a:xfrm>
          <a:prstGeom prst="rect">
            <a:avLst/>
          </a:prstGeom>
        </p:spPr>
      </p:pic>
    </p:spTree>
    <p:extLst>
      <p:ext uri="{BB962C8B-B14F-4D97-AF65-F5344CB8AC3E}">
        <p14:creationId xmlns:p14="http://schemas.microsoft.com/office/powerpoint/2010/main" val="2230712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609F4B4-4461-4A5B-81F6-AE37E73C4BD7}"/>
              </a:ext>
            </a:extLst>
          </p:cNvPr>
          <p:cNvSpPr/>
          <p:nvPr userDrawn="1"/>
        </p:nvSpPr>
        <p:spPr>
          <a:xfrm>
            <a:off x="1020074" y="2318343"/>
            <a:ext cx="10143226" cy="1984514"/>
          </a:xfrm>
          <a:prstGeom prst="rect">
            <a:avLst/>
          </a:prstGeom>
          <a:solidFill>
            <a:srgbClr val="5F5F5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9" tIns="36005" rIns="72009" bIns="36005" numCol="1" spcCol="0" rtlCol="0" fromWordArt="0" anchor="ctr" anchorCtr="0" forceAA="0" compatLnSpc="1">
            <a:prstTxWarp prst="textNoShape">
              <a:avLst/>
            </a:prstTxWarp>
            <a:noAutofit/>
          </a:bodyPr>
          <a:lstStyle/>
          <a:p>
            <a:pPr algn="ctr">
              <a:lnSpc>
                <a:spcPct val="115000"/>
              </a:lnSpc>
              <a:spcAft>
                <a:spcPts val="788"/>
              </a:spcAft>
            </a:pPr>
            <a:r>
              <a:rPr lang="en-US" sz="866" dirty="0">
                <a:solidFill>
                  <a:schemeClr val="bg1"/>
                </a:solidFill>
                <a:ea typeface="Calibri"/>
                <a:cs typeface="Times New Roman"/>
              </a:rPr>
              <a:t> </a:t>
            </a:r>
          </a:p>
        </p:txBody>
      </p:sp>
      <p:sp>
        <p:nvSpPr>
          <p:cNvPr id="26" name="Text Placeholder 25"/>
          <p:cNvSpPr>
            <a:spLocks noGrp="1"/>
          </p:cNvSpPr>
          <p:nvPr>
            <p:ph type="body" sz="quarter" idx="13" hasCustomPrompt="1"/>
          </p:nvPr>
        </p:nvSpPr>
        <p:spPr>
          <a:xfrm>
            <a:off x="4774304" y="3921206"/>
            <a:ext cx="2643393" cy="327316"/>
          </a:xfrm>
          <a:prstGeom prst="rect">
            <a:avLst/>
          </a:prstGeom>
        </p:spPr>
        <p:txBody>
          <a:bodyPr anchor="ctr"/>
          <a:lstStyle>
            <a:lvl1pPr algn="ctr">
              <a:defRPr sz="1400" i="1">
                <a:solidFill>
                  <a:schemeClr val="bg2"/>
                </a:solidFill>
                <a:latin typeface="Century Gothic" panose="020B0502020202020204" pitchFamily="34" charset="0"/>
              </a:defRPr>
            </a:lvl1pPr>
          </a:lstStyle>
          <a:p>
            <a:pPr lvl="0"/>
            <a:r>
              <a:rPr lang="en-US" dirty="0"/>
              <a:t>GLM [Job Number]</a:t>
            </a:r>
          </a:p>
        </p:txBody>
      </p:sp>
      <p:sp>
        <p:nvSpPr>
          <p:cNvPr id="24" name="Text Placeholder 23"/>
          <p:cNvSpPr>
            <a:spLocks noGrp="1"/>
          </p:cNvSpPr>
          <p:nvPr>
            <p:ph type="body" sz="quarter" idx="12" hasCustomPrompt="1"/>
          </p:nvPr>
        </p:nvSpPr>
        <p:spPr>
          <a:xfrm>
            <a:off x="1024387" y="2386048"/>
            <a:ext cx="10134600" cy="943748"/>
          </a:xfrm>
          <a:prstGeom prst="rect">
            <a:avLst/>
          </a:prstGeom>
        </p:spPr>
        <p:txBody>
          <a:bodyPr anchor="ctr"/>
          <a:lstStyle>
            <a:lvl1pPr algn="ctr">
              <a:defRPr sz="5400" cap="small" baseline="0">
                <a:solidFill>
                  <a:schemeClr val="bg2"/>
                </a:solidFill>
                <a:latin typeface="Century Gothic" panose="020B0502020202020204" pitchFamily="34" charset="0"/>
              </a:defRPr>
            </a:lvl1pPr>
          </a:lstStyle>
          <a:p>
            <a:pPr lvl="0"/>
            <a:r>
              <a:rPr lang="en-US" dirty="0"/>
              <a:t>Subtitle</a:t>
            </a:r>
          </a:p>
        </p:txBody>
      </p:sp>
      <p:sp>
        <p:nvSpPr>
          <p:cNvPr id="22" name="Text Placeholder 21"/>
          <p:cNvSpPr>
            <a:spLocks noGrp="1"/>
          </p:cNvSpPr>
          <p:nvPr>
            <p:ph type="body" sz="quarter" idx="11" hasCustomPrompt="1"/>
          </p:nvPr>
        </p:nvSpPr>
        <p:spPr>
          <a:xfrm>
            <a:off x="1024387" y="872244"/>
            <a:ext cx="10134600" cy="1383292"/>
          </a:xfrm>
          <a:prstGeom prst="rect">
            <a:avLst/>
          </a:prstGeom>
        </p:spPr>
        <p:txBody>
          <a:bodyPr anchor="b">
            <a:normAutofit/>
          </a:bodyPr>
          <a:lstStyle>
            <a:lvl1pPr algn="ctr">
              <a:defRPr sz="6600" cap="small" baseline="0">
                <a:solidFill>
                  <a:srgbClr val="193867"/>
                </a:solidFill>
                <a:latin typeface="Century Gothic" panose="020B0502020202020204" pitchFamily="34" charset="0"/>
              </a:defRPr>
            </a:lvl1pPr>
          </a:lstStyle>
          <a:p>
            <a:pPr lvl="0"/>
            <a:r>
              <a:rPr lang="en-US" dirty="0"/>
              <a:t>Report Title/Client Logo</a:t>
            </a:r>
          </a:p>
        </p:txBody>
      </p:sp>
      <p:sp>
        <p:nvSpPr>
          <p:cNvPr id="11" name="Text Placeholder 25"/>
          <p:cNvSpPr>
            <a:spLocks noGrp="1"/>
          </p:cNvSpPr>
          <p:nvPr>
            <p:ph type="body" sz="quarter" idx="15" hasCustomPrompt="1"/>
          </p:nvPr>
        </p:nvSpPr>
        <p:spPr>
          <a:xfrm>
            <a:off x="4774304" y="3502644"/>
            <a:ext cx="2643393" cy="371808"/>
          </a:xfrm>
          <a:prstGeom prst="rect">
            <a:avLst/>
          </a:prstGeom>
        </p:spPr>
        <p:txBody>
          <a:bodyPr anchor="ctr"/>
          <a:lstStyle>
            <a:lvl1pPr algn="ctr">
              <a:defRPr sz="2400" i="1">
                <a:solidFill>
                  <a:schemeClr val="bg2"/>
                </a:solidFill>
                <a:latin typeface="Century Gothic" panose="020B0502020202020204" pitchFamily="34" charset="0"/>
              </a:defRPr>
            </a:lvl1pPr>
          </a:lstStyle>
          <a:p>
            <a:pPr lvl="0"/>
            <a:r>
              <a:rPr lang="en-US" dirty="0"/>
              <a:t>Date</a:t>
            </a:r>
          </a:p>
        </p:txBody>
      </p:sp>
      <p:cxnSp>
        <p:nvCxnSpPr>
          <p:cNvPr id="12" name="Straight Connector 11">
            <a:extLst>
              <a:ext uri="{FF2B5EF4-FFF2-40B4-BE49-F238E27FC236}">
                <a16:creationId xmlns:a16="http://schemas.microsoft.com/office/drawing/2014/main" id="{571A6DA5-4602-42C1-9380-F89F35A67D0C}"/>
              </a:ext>
            </a:extLst>
          </p:cNvPr>
          <p:cNvCxnSpPr/>
          <p:nvPr userDrawn="1"/>
        </p:nvCxnSpPr>
        <p:spPr>
          <a:xfrm>
            <a:off x="3635251" y="3362356"/>
            <a:ext cx="4912872" cy="0"/>
          </a:xfrm>
          <a:prstGeom prst="line">
            <a:avLst/>
          </a:prstGeom>
          <a:ln w="19050">
            <a:solidFill>
              <a:srgbClr val="8DC641"/>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006A527C-F421-401F-A3A9-8AE042329D0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82661" y="4518835"/>
            <a:ext cx="5218053" cy="1704637"/>
          </a:xfrm>
          <a:prstGeom prst="rect">
            <a:avLst/>
          </a:prstGeom>
        </p:spPr>
      </p:pic>
    </p:spTree>
    <p:extLst>
      <p:ext uri="{BB962C8B-B14F-4D97-AF65-F5344CB8AC3E}">
        <p14:creationId xmlns:p14="http://schemas.microsoft.com/office/powerpoint/2010/main" val="733074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344424" y="1160965"/>
            <a:ext cx="11503151" cy="598831"/>
          </a:xfrm>
          <a:prstGeom prst="rect">
            <a:avLst/>
          </a:prstGeom>
        </p:spPr>
        <p:txBody>
          <a:bodyPr>
            <a:normAutofit/>
          </a:bodyPr>
          <a:lstStyle>
            <a:lvl1pPr marL="0" indent="0">
              <a:lnSpc>
                <a:spcPct val="100000"/>
              </a:lnSpc>
              <a:spcBef>
                <a:spcPts val="600"/>
              </a:spcBef>
              <a:buNone/>
              <a:defRPr sz="1400" i="1">
                <a:solidFill>
                  <a:schemeClr val="accent6"/>
                </a:solidFill>
                <a:latin typeface="Century Gothic" panose="020B0502020202020204" pitchFamily="34" charset="0"/>
              </a:defRPr>
            </a:lvl1pPr>
          </a:lstStyle>
          <a:p>
            <a:pPr lvl="0"/>
            <a:r>
              <a:rPr lang="en-US" dirty="0"/>
              <a:t>Heading/Question</a:t>
            </a:r>
          </a:p>
        </p:txBody>
      </p:sp>
      <p:cxnSp>
        <p:nvCxnSpPr>
          <p:cNvPr id="9" name="Straight Connector 8"/>
          <p:cNvCxnSpPr/>
          <p:nvPr userDrawn="1"/>
        </p:nvCxnSpPr>
        <p:spPr>
          <a:xfrm>
            <a:off x="0" y="6553200"/>
            <a:ext cx="12192000" cy="0"/>
          </a:xfrm>
          <a:prstGeom prst="line">
            <a:avLst/>
          </a:prstGeom>
          <a:ln w="28575"/>
        </p:spPr>
        <p:style>
          <a:lnRef idx="1">
            <a:schemeClr val="accent3"/>
          </a:lnRef>
          <a:fillRef idx="0">
            <a:schemeClr val="accent3"/>
          </a:fillRef>
          <a:effectRef idx="0">
            <a:schemeClr val="accent3"/>
          </a:effectRef>
          <a:fontRef idx="minor">
            <a:schemeClr val="tx1"/>
          </a:fontRef>
        </p:style>
      </p:cxnSp>
      <p:sp>
        <p:nvSpPr>
          <p:cNvPr id="12" name="Content Placeholder 2">
            <a:extLst>
              <a:ext uri="{FF2B5EF4-FFF2-40B4-BE49-F238E27FC236}">
                <a16:creationId xmlns:a16="http://schemas.microsoft.com/office/drawing/2014/main" id="{AF3601C2-2616-44DB-A2A2-DF57005F5118}"/>
              </a:ext>
            </a:extLst>
          </p:cNvPr>
          <p:cNvSpPr>
            <a:spLocks noGrp="1"/>
          </p:cNvSpPr>
          <p:nvPr>
            <p:ph idx="1"/>
          </p:nvPr>
        </p:nvSpPr>
        <p:spPr>
          <a:xfrm>
            <a:off x="344424" y="1819515"/>
            <a:ext cx="11503152" cy="4659383"/>
          </a:xfrm>
          <a:prstGeom prst="rect">
            <a:avLst/>
          </a:prstGeom>
        </p:spPr>
        <p:txBody>
          <a:bodyPr/>
          <a:lstStyle>
            <a:lvl1pPr marL="344488" indent="-344488">
              <a:lnSpc>
                <a:spcPct val="100000"/>
              </a:lnSpc>
              <a:buFontTx/>
              <a:buBlip>
                <a:blip r:embed="rId2"/>
              </a:buBlip>
              <a:defRPr sz="2200">
                <a:solidFill>
                  <a:schemeClr val="tx2"/>
                </a:solidFill>
                <a:latin typeface="Century Gothic" panose="020B0502020202020204" pitchFamily="34" charset="0"/>
              </a:defRPr>
            </a:lvl1pPr>
            <a:lvl2pPr marL="685800" indent="-228600">
              <a:lnSpc>
                <a:spcPct val="100000"/>
              </a:lnSpc>
              <a:buFont typeface="Wingdings" panose="05000000000000000000" pitchFamily="2" charset="2"/>
              <a:buChar char="§"/>
              <a:defRPr sz="2000">
                <a:solidFill>
                  <a:schemeClr val="tx2"/>
                </a:solidFill>
                <a:latin typeface="Century Gothic" panose="020B0502020202020204" pitchFamily="34" charset="0"/>
              </a:defRPr>
            </a:lvl2pPr>
            <a:lvl3pPr>
              <a:lnSpc>
                <a:spcPct val="100000"/>
              </a:lnSpc>
              <a:defRPr sz="1800">
                <a:solidFill>
                  <a:schemeClr val="tx2"/>
                </a:solidFill>
                <a:latin typeface="Century Gothic" panose="020B0502020202020204" pitchFamily="34" charset="0"/>
              </a:defRPr>
            </a:lvl3pPr>
            <a:lvl4pPr>
              <a:lnSpc>
                <a:spcPct val="100000"/>
              </a:lnSpc>
              <a:defRPr sz="1600">
                <a:solidFill>
                  <a:schemeClr val="tx2"/>
                </a:solidFill>
                <a:latin typeface="Century Gothic" panose="020B0502020202020204" pitchFamily="34" charset="0"/>
              </a:defRPr>
            </a:lvl4pPr>
            <a:lvl5pPr>
              <a:lnSpc>
                <a:spcPct val="100000"/>
              </a:lnSpc>
              <a:defRPr sz="1400">
                <a:solidFill>
                  <a:schemeClr val="tx2"/>
                </a:solidFill>
                <a:latin typeface="Century Gothic" panose="020B0502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1">
            <a:extLst>
              <a:ext uri="{FF2B5EF4-FFF2-40B4-BE49-F238E27FC236}">
                <a16:creationId xmlns:a16="http://schemas.microsoft.com/office/drawing/2014/main" id="{554DE475-B702-4EB7-BA17-991159D2E153}"/>
              </a:ext>
            </a:extLst>
          </p:cNvPr>
          <p:cNvSpPr>
            <a:spLocks noGrp="1"/>
          </p:cNvSpPr>
          <p:nvPr>
            <p:ph type="title" hasCustomPrompt="1"/>
          </p:nvPr>
        </p:nvSpPr>
        <p:spPr>
          <a:xfrm>
            <a:off x="344424" y="150270"/>
            <a:ext cx="11503152" cy="950976"/>
          </a:xfrm>
          <a:prstGeom prst="rect">
            <a:avLst/>
          </a:prstGeom>
        </p:spPr>
        <p:txBody>
          <a:bodyPr>
            <a:normAutofit/>
          </a:bodyPr>
          <a:lstStyle>
            <a:lvl1pPr>
              <a:lnSpc>
                <a:spcPct val="100000"/>
              </a:lnSpc>
              <a:defRPr sz="4000">
                <a:solidFill>
                  <a:schemeClr val="tx2"/>
                </a:solidFill>
              </a:defRPr>
            </a:lvl1pPr>
          </a:lstStyle>
          <a:p>
            <a:r>
              <a:rPr lang="en-US" dirty="0"/>
              <a:t>Slide Title</a:t>
            </a:r>
          </a:p>
        </p:txBody>
      </p:sp>
      <p:sp>
        <p:nvSpPr>
          <p:cNvPr id="11" name="Footer Placeholder 3">
            <a:extLst>
              <a:ext uri="{FF2B5EF4-FFF2-40B4-BE49-F238E27FC236}">
                <a16:creationId xmlns:a16="http://schemas.microsoft.com/office/drawing/2014/main" id="{0A00BE75-E8F9-40C7-86AD-1369CF2E3732}"/>
              </a:ext>
            </a:extLst>
          </p:cNvPr>
          <p:cNvSpPr>
            <a:spLocks noGrp="1"/>
          </p:cNvSpPr>
          <p:nvPr>
            <p:ph type="ftr" sz="quarter" idx="11"/>
          </p:nvPr>
        </p:nvSpPr>
        <p:spPr>
          <a:xfrm>
            <a:off x="344424" y="6563393"/>
            <a:ext cx="1768415" cy="298907"/>
          </a:xfrm>
          <a:prstGeom prst="rect">
            <a:avLst/>
          </a:prstGeom>
        </p:spPr>
        <p:txBody>
          <a:bodyPr/>
          <a:lstStyle>
            <a:lvl1pPr algn="l">
              <a:defRPr sz="1200">
                <a:solidFill>
                  <a:schemeClr val="accent6"/>
                </a:solidFill>
                <a:latin typeface="Century Gothic" panose="020B0502020202020204" pitchFamily="34" charset="0"/>
              </a:defRPr>
            </a:lvl1pPr>
          </a:lstStyle>
          <a:p>
            <a:r>
              <a:rPr lang="en-US"/>
              <a:t>www.GLM.com</a:t>
            </a:r>
            <a:endParaRPr lang="en-US" dirty="0"/>
          </a:p>
        </p:txBody>
      </p:sp>
      <p:sp>
        <p:nvSpPr>
          <p:cNvPr id="15" name="Slide Number Placeholder 4">
            <a:extLst>
              <a:ext uri="{FF2B5EF4-FFF2-40B4-BE49-F238E27FC236}">
                <a16:creationId xmlns:a16="http://schemas.microsoft.com/office/drawing/2014/main" id="{930E4CD2-A00D-4115-8C62-748DB1B64B14}"/>
              </a:ext>
            </a:extLst>
          </p:cNvPr>
          <p:cNvSpPr>
            <a:spLocks noGrp="1"/>
          </p:cNvSpPr>
          <p:nvPr>
            <p:ph type="sldNum" sz="quarter" idx="12"/>
          </p:nvPr>
        </p:nvSpPr>
        <p:spPr>
          <a:xfrm>
            <a:off x="10938294" y="6563393"/>
            <a:ext cx="909282" cy="298907"/>
          </a:xfrm>
          <a:prstGeom prst="rect">
            <a:avLst/>
          </a:prstGeom>
        </p:spPr>
        <p:txBody>
          <a:bodyPr/>
          <a:lstStyle>
            <a:lvl1pPr algn="r">
              <a:defRPr sz="1200">
                <a:solidFill>
                  <a:schemeClr val="accent6"/>
                </a:solidFill>
                <a:latin typeface="Century Gothic" panose="020B0502020202020204" pitchFamily="34" charset="0"/>
              </a:defRPr>
            </a:lvl1pPr>
          </a:lstStyle>
          <a:p>
            <a:fld id="{F79749CB-5984-46E2-9EDB-EB4914E22A5A}" type="slidenum">
              <a:rPr lang="en-US" smtClean="0"/>
              <a:pPr/>
              <a:t>‹#›</a:t>
            </a:fld>
            <a:endParaRPr lang="en-US" dirty="0"/>
          </a:p>
        </p:txBody>
      </p:sp>
      <p:pic>
        <p:nvPicPr>
          <p:cNvPr id="16" name="Picture 15">
            <a:extLst>
              <a:ext uri="{FF2B5EF4-FFF2-40B4-BE49-F238E27FC236}">
                <a16:creationId xmlns:a16="http://schemas.microsoft.com/office/drawing/2014/main" id="{A7D21752-58BF-4C54-98BD-7652C4290953}"/>
              </a:ext>
            </a:extLst>
          </p:cNvPr>
          <p:cNvPicPr>
            <a:picLocks noChangeAspect="1"/>
          </p:cNvPicPr>
          <p:nvPr userDrawn="1"/>
        </p:nvPicPr>
        <p:blipFill>
          <a:blip r:embed="rId3" cstate="print">
            <a:extLst>
              <a:ext uri="{BEBA8EAE-BF5A-486C-A8C5-ECC9F3942E4B}">
                <a14:imgProps xmlns:a14="http://schemas.microsoft.com/office/drawing/2010/main">
                  <a14:imgLayer r:embed="rId4">
                    <a14:imgEffect>
                      <a14:artisticPhotocopy trans="50000" detail="0"/>
                    </a14:imgEffect>
                  </a14:imgLayer>
                </a14:imgProps>
              </a:ext>
              <a:ext uri="{28A0092B-C50C-407E-A947-70E740481C1C}">
                <a14:useLocalDpi xmlns:a14="http://schemas.microsoft.com/office/drawing/2010/main" val="0"/>
              </a:ext>
            </a:extLst>
          </a:blip>
          <a:stretch>
            <a:fillRect/>
          </a:stretch>
        </p:blipFill>
        <p:spPr>
          <a:xfrm>
            <a:off x="3484269" y="6603118"/>
            <a:ext cx="5223462" cy="219456"/>
          </a:xfrm>
          <a:prstGeom prst="rect">
            <a:avLst/>
          </a:prstGeom>
        </p:spPr>
      </p:pic>
    </p:spTree>
    <p:extLst>
      <p:ext uri="{BB962C8B-B14F-4D97-AF65-F5344CB8AC3E}">
        <p14:creationId xmlns:p14="http://schemas.microsoft.com/office/powerpoint/2010/main" val="3688577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44424" y="1164566"/>
            <a:ext cx="11503152" cy="5314332"/>
          </a:xfrm>
          <a:prstGeom prst="rect">
            <a:avLst/>
          </a:prstGeom>
        </p:spPr>
        <p:txBody>
          <a:bodyPr/>
          <a:lstStyle>
            <a:lvl1pPr marL="344488" indent="-344488">
              <a:lnSpc>
                <a:spcPct val="100000"/>
              </a:lnSpc>
              <a:buFontTx/>
              <a:buBlip>
                <a:blip r:embed="rId2"/>
              </a:buBlip>
              <a:defRPr sz="2200">
                <a:solidFill>
                  <a:schemeClr val="tx2"/>
                </a:solidFill>
                <a:latin typeface="Century Gothic" panose="020B0502020202020204" pitchFamily="34" charset="0"/>
              </a:defRPr>
            </a:lvl1pPr>
            <a:lvl2pPr marL="685800" indent="-228600">
              <a:lnSpc>
                <a:spcPct val="100000"/>
              </a:lnSpc>
              <a:buFont typeface="Wingdings" panose="05000000000000000000" pitchFamily="2" charset="2"/>
              <a:buChar char="§"/>
              <a:defRPr sz="2000">
                <a:solidFill>
                  <a:schemeClr val="tx2"/>
                </a:solidFill>
                <a:latin typeface="Century Gothic" panose="020B0502020202020204" pitchFamily="34" charset="0"/>
              </a:defRPr>
            </a:lvl2pPr>
            <a:lvl3pPr>
              <a:lnSpc>
                <a:spcPct val="100000"/>
              </a:lnSpc>
              <a:defRPr sz="1800">
                <a:solidFill>
                  <a:schemeClr val="tx2"/>
                </a:solidFill>
                <a:latin typeface="Century Gothic" panose="020B0502020202020204" pitchFamily="34" charset="0"/>
              </a:defRPr>
            </a:lvl3pPr>
            <a:lvl4pPr>
              <a:lnSpc>
                <a:spcPct val="100000"/>
              </a:lnSpc>
              <a:defRPr sz="1600">
                <a:solidFill>
                  <a:schemeClr val="tx2"/>
                </a:solidFill>
                <a:latin typeface="Century Gothic" panose="020B0502020202020204" pitchFamily="34" charset="0"/>
              </a:defRPr>
            </a:lvl4pPr>
            <a:lvl5pPr>
              <a:lnSpc>
                <a:spcPct val="100000"/>
              </a:lnSpc>
              <a:defRPr sz="1400">
                <a:solidFill>
                  <a:schemeClr val="tx2"/>
                </a:solidFill>
                <a:latin typeface="Century Gothic" panose="020B0502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9" name="Straight Connector 8"/>
          <p:cNvCxnSpPr/>
          <p:nvPr userDrawn="1"/>
        </p:nvCxnSpPr>
        <p:spPr>
          <a:xfrm>
            <a:off x="0" y="6553200"/>
            <a:ext cx="12192000" cy="0"/>
          </a:xfrm>
          <a:prstGeom prst="line">
            <a:avLst/>
          </a:prstGeom>
          <a:ln w="28575"/>
        </p:spPr>
        <p:style>
          <a:lnRef idx="1">
            <a:schemeClr val="accent3"/>
          </a:lnRef>
          <a:fillRef idx="0">
            <a:schemeClr val="accent3"/>
          </a:fillRef>
          <a:effectRef idx="0">
            <a:schemeClr val="accent3"/>
          </a:effectRef>
          <a:fontRef idx="minor">
            <a:schemeClr val="tx1"/>
          </a:fontRef>
        </p:style>
      </p:cxnSp>
      <p:sp>
        <p:nvSpPr>
          <p:cNvPr id="10" name="Title 1">
            <a:extLst>
              <a:ext uri="{FF2B5EF4-FFF2-40B4-BE49-F238E27FC236}">
                <a16:creationId xmlns:a16="http://schemas.microsoft.com/office/drawing/2014/main" id="{B64F9B30-45C3-4937-8C62-FCD2F6675107}"/>
              </a:ext>
            </a:extLst>
          </p:cNvPr>
          <p:cNvSpPr>
            <a:spLocks noGrp="1"/>
          </p:cNvSpPr>
          <p:nvPr>
            <p:ph type="title" hasCustomPrompt="1"/>
          </p:nvPr>
        </p:nvSpPr>
        <p:spPr>
          <a:xfrm>
            <a:off x="344424" y="150270"/>
            <a:ext cx="11503152" cy="950976"/>
          </a:xfrm>
          <a:prstGeom prst="rect">
            <a:avLst/>
          </a:prstGeom>
        </p:spPr>
        <p:txBody>
          <a:bodyPr>
            <a:normAutofit/>
          </a:bodyPr>
          <a:lstStyle>
            <a:lvl1pPr>
              <a:lnSpc>
                <a:spcPct val="100000"/>
              </a:lnSpc>
              <a:defRPr sz="4000">
                <a:solidFill>
                  <a:schemeClr val="tx2"/>
                </a:solidFill>
              </a:defRPr>
            </a:lvl1pPr>
          </a:lstStyle>
          <a:p>
            <a:r>
              <a:rPr lang="en-US" dirty="0"/>
              <a:t>Slide Title</a:t>
            </a:r>
          </a:p>
        </p:txBody>
      </p:sp>
      <p:sp>
        <p:nvSpPr>
          <p:cNvPr id="12" name="Footer Placeholder 3">
            <a:extLst>
              <a:ext uri="{FF2B5EF4-FFF2-40B4-BE49-F238E27FC236}">
                <a16:creationId xmlns:a16="http://schemas.microsoft.com/office/drawing/2014/main" id="{5723D28A-5929-4701-B8BE-2DEAA04D8E7A}"/>
              </a:ext>
            </a:extLst>
          </p:cNvPr>
          <p:cNvSpPr>
            <a:spLocks noGrp="1"/>
          </p:cNvSpPr>
          <p:nvPr>
            <p:ph type="ftr" sz="quarter" idx="11"/>
          </p:nvPr>
        </p:nvSpPr>
        <p:spPr>
          <a:xfrm>
            <a:off x="344424" y="6563393"/>
            <a:ext cx="1768415" cy="298907"/>
          </a:xfrm>
          <a:prstGeom prst="rect">
            <a:avLst/>
          </a:prstGeom>
        </p:spPr>
        <p:txBody>
          <a:bodyPr/>
          <a:lstStyle>
            <a:lvl1pPr algn="l">
              <a:defRPr sz="1200">
                <a:solidFill>
                  <a:schemeClr val="accent6"/>
                </a:solidFill>
                <a:latin typeface="Century Gothic" panose="020B0502020202020204" pitchFamily="34" charset="0"/>
              </a:defRPr>
            </a:lvl1pPr>
          </a:lstStyle>
          <a:p>
            <a:r>
              <a:rPr lang="en-US"/>
              <a:t>www.GLM.com</a:t>
            </a:r>
            <a:endParaRPr lang="en-US" dirty="0"/>
          </a:p>
        </p:txBody>
      </p:sp>
      <p:sp>
        <p:nvSpPr>
          <p:cNvPr id="14" name="Slide Number Placeholder 4">
            <a:extLst>
              <a:ext uri="{FF2B5EF4-FFF2-40B4-BE49-F238E27FC236}">
                <a16:creationId xmlns:a16="http://schemas.microsoft.com/office/drawing/2014/main" id="{17F560DF-FCF7-413D-966F-BBCE7150E84C}"/>
              </a:ext>
            </a:extLst>
          </p:cNvPr>
          <p:cNvSpPr>
            <a:spLocks noGrp="1"/>
          </p:cNvSpPr>
          <p:nvPr>
            <p:ph type="sldNum" sz="quarter" idx="12"/>
          </p:nvPr>
        </p:nvSpPr>
        <p:spPr>
          <a:xfrm>
            <a:off x="10938294" y="6563393"/>
            <a:ext cx="909282" cy="298907"/>
          </a:xfrm>
          <a:prstGeom prst="rect">
            <a:avLst/>
          </a:prstGeom>
        </p:spPr>
        <p:txBody>
          <a:bodyPr/>
          <a:lstStyle>
            <a:lvl1pPr algn="r">
              <a:defRPr sz="1200">
                <a:solidFill>
                  <a:schemeClr val="accent6"/>
                </a:solidFill>
                <a:latin typeface="Century Gothic" panose="020B0502020202020204" pitchFamily="34" charset="0"/>
              </a:defRPr>
            </a:lvl1pPr>
          </a:lstStyle>
          <a:p>
            <a:fld id="{F79749CB-5984-46E2-9EDB-EB4914E22A5A}" type="slidenum">
              <a:rPr lang="en-US" smtClean="0"/>
              <a:pPr/>
              <a:t>‹#›</a:t>
            </a:fld>
            <a:endParaRPr lang="en-US" dirty="0"/>
          </a:p>
        </p:txBody>
      </p:sp>
      <p:pic>
        <p:nvPicPr>
          <p:cNvPr id="15" name="Picture 14">
            <a:extLst>
              <a:ext uri="{FF2B5EF4-FFF2-40B4-BE49-F238E27FC236}">
                <a16:creationId xmlns:a16="http://schemas.microsoft.com/office/drawing/2014/main" id="{8B7C1E46-9037-4BAC-ADC8-4616BB5F6339}"/>
              </a:ext>
            </a:extLst>
          </p:cNvPr>
          <p:cNvPicPr>
            <a:picLocks noChangeAspect="1"/>
          </p:cNvPicPr>
          <p:nvPr userDrawn="1"/>
        </p:nvPicPr>
        <p:blipFill>
          <a:blip r:embed="rId3" cstate="print">
            <a:extLst>
              <a:ext uri="{BEBA8EAE-BF5A-486C-A8C5-ECC9F3942E4B}">
                <a14:imgProps xmlns:a14="http://schemas.microsoft.com/office/drawing/2010/main">
                  <a14:imgLayer r:embed="rId4">
                    <a14:imgEffect>
                      <a14:artisticPhotocopy trans="50000" detail="0"/>
                    </a14:imgEffect>
                  </a14:imgLayer>
                </a14:imgProps>
              </a:ext>
              <a:ext uri="{28A0092B-C50C-407E-A947-70E740481C1C}">
                <a14:useLocalDpi xmlns:a14="http://schemas.microsoft.com/office/drawing/2010/main" val="0"/>
              </a:ext>
            </a:extLst>
          </a:blip>
          <a:stretch>
            <a:fillRect/>
          </a:stretch>
        </p:blipFill>
        <p:spPr>
          <a:xfrm>
            <a:off x="3484269" y="6603118"/>
            <a:ext cx="5223462" cy="219456"/>
          </a:xfrm>
          <a:prstGeom prst="rect">
            <a:avLst/>
          </a:prstGeom>
        </p:spPr>
      </p:pic>
    </p:spTree>
    <p:extLst>
      <p:ext uri="{BB962C8B-B14F-4D97-AF65-F5344CB8AC3E}">
        <p14:creationId xmlns:p14="http://schemas.microsoft.com/office/powerpoint/2010/main" val="2756824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1849" y="1709738"/>
            <a:ext cx="10515601" cy="1344168"/>
          </a:xfrm>
          <a:prstGeom prst="rect">
            <a:avLst/>
          </a:prstGeom>
        </p:spPr>
        <p:txBody>
          <a:bodyPr anchor="b"/>
          <a:lstStyle>
            <a:lvl1pPr algn="ctr">
              <a:defRPr sz="6000" baseline="0"/>
            </a:lvl1pPr>
          </a:lstStyle>
          <a:p>
            <a:r>
              <a:rPr lang="en-US" dirty="0"/>
              <a:t>Section Heading</a:t>
            </a:r>
          </a:p>
        </p:txBody>
      </p:sp>
      <p:sp>
        <p:nvSpPr>
          <p:cNvPr id="3" name="Text Placeholder 2"/>
          <p:cNvSpPr>
            <a:spLocks noGrp="1"/>
          </p:cNvSpPr>
          <p:nvPr>
            <p:ph type="body" idx="1" hasCustomPrompt="1"/>
          </p:nvPr>
        </p:nvSpPr>
        <p:spPr>
          <a:xfrm>
            <a:off x="831850" y="3157269"/>
            <a:ext cx="10515600" cy="1086929"/>
          </a:xfrm>
          <a:prstGeom prst="rect">
            <a:avLst/>
          </a:prstGeom>
        </p:spPr>
        <p:txBody>
          <a:bodyPr/>
          <a:lstStyle>
            <a:lvl1pPr marL="0" indent="0" algn="ctr">
              <a:lnSpc>
                <a:spcPct val="100000"/>
              </a:lnSpc>
              <a:buNone/>
              <a:defRPr sz="4000" i="1">
                <a:solidFill>
                  <a:schemeClr val="accent6"/>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Subheading</a:t>
            </a:r>
          </a:p>
        </p:txBody>
      </p:sp>
      <p:cxnSp>
        <p:nvCxnSpPr>
          <p:cNvPr id="7" name="Straight Connector 6"/>
          <p:cNvCxnSpPr/>
          <p:nvPr userDrawn="1"/>
        </p:nvCxnSpPr>
        <p:spPr>
          <a:xfrm>
            <a:off x="0" y="6553200"/>
            <a:ext cx="12192000" cy="0"/>
          </a:xfrm>
          <a:prstGeom prst="line">
            <a:avLst/>
          </a:prstGeom>
          <a:ln w="28575"/>
        </p:spPr>
        <p:style>
          <a:lnRef idx="1">
            <a:schemeClr val="accent3"/>
          </a:lnRef>
          <a:fillRef idx="0">
            <a:schemeClr val="accent3"/>
          </a:fillRef>
          <a:effectRef idx="0">
            <a:schemeClr val="accent3"/>
          </a:effectRef>
          <a:fontRef idx="minor">
            <a:schemeClr val="tx1"/>
          </a:fontRef>
        </p:style>
      </p:cxnSp>
      <p:sp>
        <p:nvSpPr>
          <p:cNvPr id="9" name="Footer Placeholder 3">
            <a:extLst>
              <a:ext uri="{FF2B5EF4-FFF2-40B4-BE49-F238E27FC236}">
                <a16:creationId xmlns:a16="http://schemas.microsoft.com/office/drawing/2014/main" id="{F46D1A26-4659-4947-9ACC-866FB23A9119}"/>
              </a:ext>
            </a:extLst>
          </p:cNvPr>
          <p:cNvSpPr>
            <a:spLocks noGrp="1"/>
          </p:cNvSpPr>
          <p:nvPr>
            <p:ph type="ftr" sz="quarter" idx="11"/>
          </p:nvPr>
        </p:nvSpPr>
        <p:spPr>
          <a:xfrm>
            <a:off x="344424" y="6563393"/>
            <a:ext cx="1768415" cy="298907"/>
          </a:xfrm>
          <a:prstGeom prst="rect">
            <a:avLst/>
          </a:prstGeom>
        </p:spPr>
        <p:txBody>
          <a:bodyPr/>
          <a:lstStyle>
            <a:lvl1pPr algn="l">
              <a:defRPr sz="1200">
                <a:solidFill>
                  <a:schemeClr val="accent6"/>
                </a:solidFill>
                <a:latin typeface="Century Gothic" panose="020B0502020202020204" pitchFamily="34" charset="0"/>
              </a:defRPr>
            </a:lvl1pPr>
          </a:lstStyle>
          <a:p>
            <a:r>
              <a:rPr lang="en-US"/>
              <a:t>www.GLM.com</a:t>
            </a:r>
            <a:endParaRPr lang="en-US" dirty="0"/>
          </a:p>
        </p:txBody>
      </p:sp>
      <p:sp>
        <p:nvSpPr>
          <p:cNvPr id="10" name="Slide Number Placeholder 4">
            <a:extLst>
              <a:ext uri="{FF2B5EF4-FFF2-40B4-BE49-F238E27FC236}">
                <a16:creationId xmlns:a16="http://schemas.microsoft.com/office/drawing/2014/main" id="{A25F8DC7-B455-4E64-9C4D-7CAEC7AB8A32}"/>
              </a:ext>
            </a:extLst>
          </p:cNvPr>
          <p:cNvSpPr>
            <a:spLocks noGrp="1"/>
          </p:cNvSpPr>
          <p:nvPr>
            <p:ph type="sldNum" sz="quarter" idx="12"/>
          </p:nvPr>
        </p:nvSpPr>
        <p:spPr>
          <a:xfrm>
            <a:off x="10938294" y="6563393"/>
            <a:ext cx="909282" cy="298907"/>
          </a:xfrm>
          <a:prstGeom prst="rect">
            <a:avLst/>
          </a:prstGeom>
        </p:spPr>
        <p:txBody>
          <a:bodyPr/>
          <a:lstStyle>
            <a:lvl1pPr algn="r">
              <a:defRPr sz="1200">
                <a:solidFill>
                  <a:schemeClr val="accent6"/>
                </a:solidFill>
                <a:latin typeface="Century Gothic" panose="020B0502020202020204" pitchFamily="34" charset="0"/>
              </a:defRPr>
            </a:lvl1pPr>
          </a:lstStyle>
          <a:p>
            <a:fld id="{F79749CB-5984-46E2-9EDB-EB4914E22A5A}" type="slidenum">
              <a:rPr lang="en-US" smtClean="0"/>
              <a:pPr/>
              <a:t>‹#›</a:t>
            </a:fld>
            <a:endParaRPr lang="en-US" dirty="0"/>
          </a:p>
        </p:txBody>
      </p:sp>
      <p:pic>
        <p:nvPicPr>
          <p:cNvPr id="12" name="Picture 11">
            <a:extLst>
              <a:ext uri="{FF2B5EF4-FFF2-40B4-BE49-F238E27FC236}">
                <a16:creationId xmlns:a16="http://schemas.microsoft.com/office/drawing/2014/main" id="{97CEE451-3248-4599-A2CD-06B5FA1C7A0D}"/>
              </a:ext>
            </a:extLst>
          </p:cNvPr>
          <p:cNvPicPr>
            <a:picLocks noChangeAspect="1"/>
          </p:cNvPicPr>
          <p:nvPr userDrawn="1"/>
        </p:nvPicPr>
        <p:blipFill>
          <a:blip r:embed="rId2" cstate="print">
            <a:extLst>
              <a:ext uri="{BEBA8EAE-BF5A-486C-A8C5-ECC9F3942E4B}">
                <a14:imgProps xmlns:a14="http://schemas.microsoft.com/office/drawing/2010/main">
                  <a14:imgLayer r:embed="rId3">
                    <a14:imgEffect>
                      <a14:artisticPhotocopy trans="50000" detail="0"/>
                    </a14:imgEffect>
                  </a14:imgLayer>
                </a14:imgProps>
              </a:ext>
              <a:ext uri="{28A0092B-C50C-407E-A947-70E740481C1C}">
                <a14:useLocalDpi xmlns:a14="http://schemas.microsoft.com/office/drawing/2010/main" val="0"/>
              </a:ext>
            </a:extLst>
          </a:blip>
          <a:stretch>
            <a:fillRect/>
          </a:stretch>
        </p:blipFill>
        <p:spPr>
          <a:xfrm>
            <a:off x="3484269" y="6603118"/>
            <a:ext cx="5223462" cy="219456"/>
          </a:xfrm>
          <a:prstGeom prst="rect">
            <a:avLst/>
          </a:prstGeom>
        </p:spPr>
      </p:pic>
    </p:spTree>
    <p:extLst>
      <p:ext uri="{BB962C8B-B14F-4D97-AF65-F5344CB8AC3E}">
        <p14:creationId xmlns:p14="http://schemas.microsoft.com/office/powerpoint/2010/main" val="119320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with Notes">
    <p:spTree>
      <p:nvGrpSpPr>
        <p:cNvPr id="1" name=""/>
        <p:cNvGrpSpPr/>
        <p:nvPr/>
      </p:nvGrpSpPr>
      <p:grpSpPr>
        <a:xfrm>
          <a:off x="0" y="0"/>
          <a:ext cx="0" cy="0"/>
          <a:chOff x="0" y="0"/>
          <a:chExt cx="0" cy="0"/>
        </a:xfrm>
      </p:grpSpPr>
      <p:cxnSp>
        <p:nvCxnSpPr>
          <p:cNvPr id="7" name="Straight Connector 6"/>
          <p:cNvCxnSpPr/>
          <p:nvPr userDrawn="1"/>
        </p:nvCxnSpPr>
        <p:spPr>
          <a:xfrm>
            <a:off x="0" y="6553200"/>
            <a:ext cx="12192000" cy="0"/>
          </a:xfrm>
          <a:prstGeom prst="line">
            <a:avLst/>
          </a:prstGeom>
          <a:ln w="28575"/>
        </p:spPr>
        <p:style>
          <a:lnRef idx="1">
            <a:schemeClr val="accent3"/>
          </a:lnRef>
          <a:fillRef idx="0">
            <a:schemeClr val="accent3"/>
          </a:fillRef>
          <a:effectRef idx="0">
            <a:schemeClr val="accent3"/>
          </a:effectRef>
          <a:fontRef idx="minor">
            <a:schemeClr val="tx1"/>
          </a:fontRef>
        </p:style>
      </p:cxnSp>
      <p:sp>
        <p:nvSpPr>
          <p:cNvPr id="6" name="Text Placeholder 5"/>
          <p:cNvSpPr>
            <a:spLocks noGrp="1"/>
          </p:cNvSpPr>
          <p:nvPr>
            <p:ph type="body" sz="quarter" idx="12" hasCustomPrompt="1"/>
          </p:nvPr>
        </p:nvSpPr>
        <p:spPr>
          <a:xfrm>
            <a:off x="3045125" y="4045636"/>
            <a:ext cx="6064370" cy="2387822"/>
          </a:xfrm>
          <a:prstGeom prst="rect">
            <a:avLst/>
          </a:prstGeom>
        </p:spPr>
        <p:txBody>
          <a:bodyPr/>
          <a:lstStyle>
            <a:lvl1pPr marL="342900" indent="-342900">
              <a:lnSpc>
                <a:spcPct val="100000"/>
              </a:lnSpc>
              <a:buFontTx/>
              <a:buBlip>
                <a:blip r:embed="rId2"/>
              </a:buBlip>
              <a:defRPr>
                <a:solidFill>
                  <a:schemeClr val="tx2"/>
                </a:solidFill>
                <a:latin typeface="+mn-lt"/>
              </a:defRPr>
            </a:lvl1pPr>
            <a:lvl2pPr>
              <a:defRPr>
                <a:solidFill>
                  <a:schemeClr val="bg1"/>
                </a:solidFill>
                <a:latin typeface="Century Gothic" panose="020B0502020202020204" pitchFamily="34" charset="0"/>
              </a:defRPr>
            </a:lvl2pPr>
            <a:lvl3pPr>
              <a:defRPr>
                <a:solidFill>
                  <a:schemeClr val="bg1"/>
                </a:solidFill>
                <a:latin typeface="Century Gothic" panose="020B0502020202020204" pitchFamily="34" charset="0"/>
              </a:defRPr>
            </a:lvl3pPr>
            <a:lvl4pPr>
              <a:defRPr>
                <a:solidFill>
                  <a:schemeClr val="bg1"/>
                </a:solidFill>
                <a:latin typeface="Century Gothic" panose="020B0502020202020204" pitchFamily="34" charset="0"/>
              </a:defRPr>
            </a:lvl4pPr>
            <a:lvl5pPr>
              <a:defRPr>
                <a:solidFill>
                  <a:schemeClr val="bg1"/>
                </a:solidFill>
                <a:latin typeface="Century Gothic" panose="020B0502020202020204" pitchFamily="34" charset="0"/>
              </a:defRPr>
            </a:lvl5pPr>
          </a:lstStyle>
          <a:p>
            <a:pPr lvl="0"/>
            <a:r>
              <a:rPr lang="en-US" dirty="0"/>
              <a:t>Notes – adjust width of text area to match width of heading</a:t>
            </a:r>
          </a:p>
        </p:txBody>
      </p:sp>
      <p:sp>
        <p:nvSpPr>
          <p:cNvPr id="11" name="Title 1">
            <a:extLst>
              <a:ext uri="{FF2B5EF4-FFF2-40B4-BE49-F238E27FC236}">
                <a16:creationId xmlns:a16="http://schemas.microsoft.com/office/drawing/2014/main" id="{647DC3BF-510E-4CDF-86CE-9EC10D050D55}"/>
              </a:ext>
            </a:extLst>
          </p:cNvPr>
          <p:cNvSpPr>
            <a:spLocks noGrp="1"/>
          </p:cNvSpPr>
          <p:nvPr>
            <p:ph type="title" hasCustomPrompt="1"/>
          </p:nvPr>
        </p:nvSpPr>
        <p:spPr>
          <a:xfrm>
            <a:off x="831849" y="1709738"/>
            <a:ext cx="10515601" cy="1344168"/>
          </a:xfrm>
          <a:prstGeom prst="rect">
            <a:avLst/>
          </a:prstGeom>
        </p:spPr>
        <p:txBody>
          <a:bodyPr anchor="b"/>
          <a:lstStyle>
            <a:lvl1pPr algn="ctr">
              <a:defRPr sz="6000" baseline="0"/>
            </a:lvl1pPr>
          </a:lstStyle>
          <a:p>
            <a:r>
              <a:rPr lang="en-US" dirty="0"/>
              <a:t>Section Heading</a:t>
            </a:r>
          </a:p>
        </p:txBody>
      </p:sp>
      <p:sp>
        <p:nvSpPr>
          <p:cNvPr id="12" name="Text Placeholder 2">
            <a:extLst>
              <a:ext uri="{FF2B5EF4-FFF2-40B4-BE49-F238E27FC236}">
                <a16:creationId xmlns:a16="http://schemas.microsoft.com/office/drawing/2014/main" id="{CAECDB0C-6CC0-4D1F-82E0-4BFFC5F4E4A3}"/>
              </a:ext>
            </a:extLst>
          </p:cNvPr>
          <p:cNvSpPr>
            <a:spLocks noGrp="1"/>
          </p:cNvSpPr>
          <p:nvPr>
            <p:ph type="body" idx="1" hasCustomPrompt="1"/>
          </p:nvPr>
        </p:nvSpPr>
        <p:spPr>
          <a:xfrm>
            <a:off x="831850" y="3157269"/>
            <a:ext cx="10515600" cy="785003"/>
          </a:xfrm>
          <a:prstGeom prst="rect">
            <a:avLst/>
          </a:prstGeom>
        </p:spPr>
        <p:txBody>
          <a:bodyPr/>
          <a:lstStyle>
            <a:lvl1pPr marL="0" indent="0" algn="ctr">
              <a:lnSpc>
                <a:spcPct val="100000"/>
              </a:lnSpc>
              <a:buNone/>
              <a:defRPr sz="4000" i="1">
                <a:solidFill>
                  <a:schemeClr val="accent6"/>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Subheading</a:t>
            </a:r>
          </a:p>
        </p:txBody>
      </p:sp>
      <p:sp>
        <p:nvSpPr>
          <p:cNvPr id="10" name="Footer Placeholder 3">
            <a:extLst>
              <a:ext uri="{FF2B5EF4-FFF2-40B4-BE49-F238E27FC236}">
                <a16:creationId xmlns:a16="http://schemas.microsoft.com/office/drawing/2014/main" id="{5AA20256-CC6F-4D91-A534-F62C09B55AAC}"/>
              </a:ext>
            </a:extLst>
          </p:cNvPr>
          <p:cNvSpPr>
            <a:spLocks noGrp="1"/>
          </p:cNvSpPr>
          <p:nvPr>
            <p:ph type="ftr" sz="quarter" idx="11"/>
          </p:nvPr>
        </p:nvSpPr>
        <p:spPr>
          <a:xfrm>
            <a:off x="344424" y="6563393"/>
            <a:ext cx="1768415" cy="298907"/>
          </a:xfrm>
          <a:prstGeom prst="rect">
            <a:avLst/>
          </a:prstGeom>
        </p:spPr>
        <p:txBody>
          <a:bodyPr/>
          <a:lstStyle>
            <a:lvl1pPr algn="l">
              <a:defRPr sz="1200">
                <a:solidFill>
                  <a:schemeClr val="accent6"/>
                </a:solidFill>
                <a:latin typeface="Century Gothic" panose="020B0502020202020204" pitchFamily="34" charset="0"/>
              </a:defRPr>
            </a:lvl1pPr>
          </a:lstStyle>
          <a:p>
            <a:r>
              <a:rPr lang="en-US"/>
              <a:t>www.GLM.com</a:t>
            </a:r>
            <a:endParaRPr lang="en-US" dirty="0"/>
          </a:p>
        </p:txBody>
      </p:sp>
      <p:sp>
        <p:nvSpPr>
          <p:cNvPr id="13" name="Slide Number Placeholder 4">
            <a:extLst>
              <a:ext uri="{FF2B5EF4-FFF2-40B4-BE49-F238E27FC236}">
                <a16:creationId xmlns:a16="http://schemas.microsoft.com/office/drawing/2014/main" id="{BA60DD63-8D96-4B83-BB3A-C185E73D588D}"/>
              </a:ext>
            </a:extLst>
          </p:cNvPr>
          <p:cNvSpPr>
            <a:spLocks noGrp="1"/>
          </p:cNvSpPr>
          <p:nvPr>
            <p:ph type="sldNum" sz="quarter" idx="13"/>
          </p:nvPr>
        </p:nvSpPr>
        <p:spPr>
          <a:xfrm>
            <a:off x="10938294" y="6563393"/>
            <a:ext cx="909282" cy="298907"/>
          </a:xfrm>
          <a:prstGeom prst="rect">
            <a:avLst/>
          </a:prstGeom>
        </p:spPr>
        <p:txBody>
          <a:bodyPr/>
          <a:lstStyle>
            <a:lvl1pPr algn="r">
              <a:defRPr sz="1200">
                <a:solidFill>
                  <a:schemeClr val="accent6"/>
                </a:solidFill>
                <a:latin typeface="Century Gothic" panose="020B0502020202020204" pitchFamily="34" charset="0"/>
              </a:defRPr>
            </a:lvl1pPr>
          </a:lstStyle>
          <a:p>
            <a:fld id="{F79749CB-5984-46E2-9EDB-EB4914E22A5A}" type="slidenum">
              <a:rPr lang="en-US" smtClean="0"/>
              <a:pPr/>
              <a:t>‹#›</a:t>
            </a:fld>
            <a:endParaRPr lang="en-US" dirty="0"/>
          </a:p>
        </p:txBody>
      </p:sp>
      <p:pic>
        <p:nvPicPr>
          <p:cNvPr id="14" name="Picture 13">
            <a:extLst>
              <a:ext uri="{FF2B5EF4-FFF2-40B4-BE49-F238E27FC236}">
                <a16:creationId xmlns:a16="http://schemas.microsoft.com/office/drawing/2014/main" id="{A16D6E89-8D1C-4E43-9F2B-05733E4267B3}"/>
              </a:ext>
            </a:extLst>
          </p:cNvPr>
          <p:cNvPicPr>
            <a:picLocks noChangeAspect="1"/>
          </p:cNvPicPr>
          <p:nvPr userDrawn="1"/>
        </p:nvPicPr>
        <p:blipFill>
          <a:blip r:embed="rId3" cstate="print">
            <a:extLst>
              <a:ext uri="{BEBA8EAE-BF5A-486C-A8C5-ECC9F3942E4B}">
                <a14:imgProps xmlns:a14="http://schemas.microsoft.com/office/drawing/2010/main">
                  <a14:imgLayer r:embed="rId4">
                    <a14:imgEffect>
                      <a14:artisticPhotocopy trans="50000" detail="0"/>
                    </a14:imgEffect>
                  </a14:imgLayer>
                </a14:imgProps>
              </a:ext>
              <a:ext uri="{28A0092B-C50C-407E-A947-70E740481C1C}">
                <a14:useLocalDpi xmlns:a14="http://schemas.microsoft.com/office/drawing/2010/main" val="0"/>
              </a:ext>
            </a:extLst>
          </a:blip>
          <a:stretch>
            <a:fillRect/>
          </a:stretch>
        </p:blipFill>
        <p:spPr>
          <a:xfrm>
            <a:off x="3484269" y="6603118"/>
            <a:ext cx="5223462" cy="219456"/>
          </a:xfrm>
          <a:prstGeom prst="rect">
            <a:avLst/>
          </a:prstGeom>
        </p:spPr>
      </p:pic>
    </p:spTree>
    <p:extLst>
      <p:ext uri="{BB962C8B-B14F-4D97-AF65-F5344CB8AC3E}">
        <p14:creationId xmlns:p14="http://schemas.microsoft.com/office/powerpoint/2010/main" val="468130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cxnSp>
        <p:nvCxnSpPr>
          <p:cNvPr id="8" name="Straight Connector 7"/>
          <p:cNvCxnSpPr/>
          <p:nvPr userDrawn="1"/>
        </p:nvCxnSpPr>
        <p:spPr>
          <a:xfrm>
            <a:off x="0" y="6553200"/>
            <a:ext cx="12192000" cy="0"/>
          </a:xfrm>
          <a:prstGeom prst="line">
            <a:avLst/>
          </a:prstGeom>
          <a:ln w="28575"/>
        </p:spPr>
        <p:style>
          <a:lnRef idx="1">
            <a:schemeClr val="accent3"/>
          </a:lnRef>
          <a:fillRef idx="0">
            <a:schemeClr val="accent3"/>
          </a:fillRef>
          <a:effectRef idx="0">
            <a:schemeClr val="accent3"/>
          </a:effectRef>
          <a:fontRef idx="minor">
            <a:schemeClr val="tx1"/>
          </a:fontRef>
        </p:style>
      </p:cxnSp>
      <p:sp>
        <p:nvSpPr>
          <p:cNvPr id="14" name="Content Placeholder 3">
            <a:extLst>
              <a:ext uri="{FF2B5EF4-FFF2-40B4-BE49-F238E27FC236}">
                <a16:creationId xmlns:a16="http://schemas.microsoft.com/office/drawing/2014/main" id="{71F228BE-A463-4E73-888D-E0593C4FF31D}"/>
              </a:ext>
            </a:extLst>
          </p:cNvPr>
          <p:cNvSpPr>
            <a:spLocks noGrp="1"/>
          </p:cNvSpPr>
          <p:nvPr>
            <p:ph sz="half" idx="2"/>
          </p:nvPr>
        </p:nvSpPr>
        <p:spPr>
          <a:xfrm>
            <a:off x="344424" y="1179481"/>
            <a:ext cx="5646204" cy="5295484"/>
          </a:xfrm>
          <a:prstGeom prst="rect">
            <a:avLst/>
          </a:prstGeom>
        </p:spPr>
        <p:txBody>
          <a:bodyPr/>
          <a:lstStyle>
            <a:lvl1pPr marL="344488" indent="-344488">
              <a:lnSpc>
                <a:spcPct val="100000"/>
              </a:lnSpc>
              <a:buFontTx/>
              <a:buBlip>
                <a:blip r:embed="rId2"/>
              </a:buBlip>
              <a:defRPr sz="2200">
                <a:solidFill>
                  <a:schemeClr val="tx2"/>
                </a:solidFill>
                <a:latin typeface="Century Gothic" panose="020B0502020202020204" pitchFamily="34" charset="0"/>
              </a:defRPr>
            </a:lvl1pPr>
            <a:lvl2pPr marL="688975" indent="-231775">
              <a:lnSpc>
                <a:spcPct val="100000"/>
              </a:lnSpc>
              <a:defRPr>
                <a:solidFill>
                  <a:schemeClr val="tx2"/>
                </a:solidFill>
                <a:latin typeface="Century Gothic" panose="020B0502020202020204" pitchFamily="34" charset="0"/>
              </a:defRPr>
            </a:lvl2pPr>
            <a:lvl3pPr>
              <a:lnSpc>
                <a:spcPct val="100000"/>
              </a:lnSpc>
              <a:defRPr>
                <a:solidFill>
                  <a:schemeClr val="tx2"/>
                </a:solidFill>
                <a:latin typeface="Century Gothic" panose="020B0502020202020204" pitchFamily="34" charset="0"/>
              </a:defRPr>
            </a:lvl3pPr>
            <a:lvl4pPr>
              <a:lnSpc>
                <a:spcPct val="100000"/>
              </a:lnSpc>
              <a:defRPr>
                <a:solidFill>
                  <a:schemeClr val="tx2"/>
                </a:solidFill>
                <a:latin typeface="Century Gothic" panose="020B0502020202020204" pitchFamily="34" charset="0"/>
              </a:defRPr>
            </a:lvl4pPr>
            <a:lvl5pPr>
              <a:lnSpc>
                <a:spcPct val="100000"/>
              </a:lnSpc>
              <a:defRPr>
                <a:solidFill>
                  <a:schemeClr val="tx2"/>
                </a:solidFill>
                <a:latin typeface="Century Gothic" panose="020B0502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5">
            <a:extLst>
              <a:ext uri="{FF2B5EF4-FFF2-40B4-BE49-F238E27FC236}">
                <a16:creationId xmlns:a16="http://schemas.microsoft.com/office/drawing/2014/main" id="{DBB4ECAF-C667-4872-B8FF-CB16562FEB38}"/>
              </a:ext>
            </a:extLst>
          </p:cNvPr>
          <p:cNvSpPr>
            <a:spLocks noGrp="1"/>
          </p:cNvSpPr>
          <p:nvPr>
            <p:ph sz="quarter" idx="4"/>
          </p:nvPr>
        </p:nvSpPr>
        <p:spPr>
          <a:xfrm>
            <a:off x="6172200" y="1179481"/>
            <a:ext cx="5675376" cy="5295484"/>
          </a:xfrm>
          <a:prstGeom prst="rect">
            <a:avLst/>
          </a:prstGeom>
        </p:spPr>
        <p:txBody>
          <a:bodyPr/>
          <a:lstStyle>
            <a:lvl1pPr marL="344488" indent="-344488">
              <a:lnSpc>
                <a:spcPct val="100000"/>
              </a:lnSpc>
              <a:buFontTx/>
              <a:buBlip>
                <a:blip r:embed="rId2"/>
              </a:buBlip>
              <a:defRPr sz="2200">
                <a:solidFill>
                  <a:schemeClr val="tx2"/>
                </a:solidFill>
                <a:latin typeface="Century Gothic" panose="020B0502020202020204" pitchFamily="34" charset="0"/>
              </a:defRPr>
            </a:lvl1pPr>
            <a:lvl2pPr marL="688975" indent="-231775">
              <a:lnSpc>
                <a:spcPct val="100000"/>
              </a:lnSpc>
              <a:defRPr>
                <a:solidFill>
                  <a:schemeClr val="tx2"/>
                </a:solidFill>
                <a:latin typeface="Century Gothic" panose="020B0502020202020204" pitchFamily="34" charset="0"/>
              </a:defRPr>
            </a:lvl2pPr>
            <a:lvl3pPr>
              <a:lnSpc>
                <a:spcPct val="100000"/>
              </a:lnSpc>
              <a:defRPr>
                <a:solidFill>
                  <a:schemeClr val="tx2"/>
                </a:solidFill>
                <a:latin typeface="Century Gothic" panose="020B0502020202020204" pitchFamily="34" charset="0"/>
              </a:defRPr>
            </a:lvl3pPr>
            <a:lvl4pPr>
              <a:lnSpc>
                <a:spcPct val="100000"/>
              </a:lnSpc>
              <a:defRPr>
                <a:solidFill>
                  <a:schemeClr val="tx2"/>
                </a:solidFill>
                <a:latin typeface="Century Gothic" panose="020B0502020202020204" pitchFamily="34" charset="0"/>
              </a:defRPr>
            </a:lvl4pPr>
            <a:lvl5pPr>
              <a:lnSpc>
                <a:spcPct val="100000"/>
              </a:lnSpc>
              <a:defRPr>
                <a:solidFill>
                  <a:schemeClr val="tx2"/>
                </a:solidFill>
                <a:latin typeface="Century Gothic" panose="020B0502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1">
            <a:extLst>
              <a:ext uri="{FF2B5EF4-FFF2-40B4-BE49-F238E27FC236}">
                <a16:creationId xmlns:a16="http://schemas.microsoft.com/office/drawing/2014/main" id="{B6BB072E-60FA-4769-9D03-F1BD71E738EF}"/>
              </a:ext>
            </a:extLst>
          </p:cNvPr>
          <p:cNvSpPr>
            <a:spLocks noGrp="1"/>
          </p:cNvSpPr>
          <p:nvPr>
            <p:ph type="title" hasCustomPrompt="1"/>
          </p:nvPr>
        </p:nvSpPr>
        <p:spPr>
          <a:xfrm>
            <a:off x="344424" y="150270"/>
            <a:ext cx="11503152" cy="950976"/>
          </a:xfrm>
          <a:prstGeom prst="rect">
            <a:avLst/>
          </a:prstGeom>
        </p:spPr>
        <p:txBody>
          <a:bodyPr>
            <a:normAutofit/>
          </a:bodyPr>
          <a:lstStyle>
            <a:lvl1pPr>
              <a:lnSpc>
                <a:spcPct val="100000"/>
              </a:lnSpc>
              <a:defRPr sz="4000">
                <a:solidFill>
                  <a:schemeClr val="tx2"/>
                </a:solidFill>
              </a:defRPr>
            </a:lvl1pPr>
          </a:lstStyle>
          <a:p>
            <a:r>
              <a:rPr lang="en-US" dirty="0"/>
              <a:t>Slide Title</a:t>
            </a:r>
          </a:p>
        </p:txBody>
      </p:sp>
      <p:sp>
        <p:nvSpPr>
          <p:cNvPr id="12" name="Footer Placeholder 3">
            <a:extLst>
              <a:ext uri="{FF2B5EF4-FFF2-40B4-BE49-F238E27FC236}">
                <a16:creationId xmlns:a16="http://schemas.microsoft.com/office/drawing/2014/main" id="{DE54E408-341A-44C3-9450-D4C8F2EB6CDF}"/>
              </a:ext>
            </a:extLst>
          </p:cNvPr>
          <p:cNvSpPr>
            <a:spLocks noGrp="1"/>
          </p:cNvSpPr>
          <p:nvPr>
            <p:ph type="ftr" sz="quarter" idx="11"/>
          </p:nvPr>
        </p:nvSpPr>
        <p:spPr>
          <a:xfrm>
            <a:off x="344424" y="6563393"/>
            <a:ext cx="1768415" cy="298907"/>
          </a:xfrm>
          <a:prstGeom prst="rect">
            <a:avLst/>
          </a:prstGeom>
        </p:spPr>
        <p:txBody>
          <a:bodyPr/>
          <a:lstStyle>
            <a:lvl1pPr algn="l">
              <a:defRPr sz="1200">
                <a:solidFill>
                  <a:schemeClr val="accent6"/>
                </a:solidFill>
                <a:latin typeface="Century Gothic" panose="020B0502020202020204" pitchFamily="34" charset="0"/>
              </a:defRPr>
            </a:lvl1pPr>
          </a:lstStyle>
          <a:p>
            <a:r>
              <a:rPr lang="en-US"/>
              <a:t>www.GLM.com</a:t>
            </a:r>
            <a:endParaRPr lang="en-US" dirty="0"/>
          </a:p>
        </p:txBody>
      </p:sp>
      <p:sp>
        <p:nvSpPr>
          <p:cNvPr id="16" name="Slide Number Placeholder 4">
            <a:extLst>
              <a:ext uri="{FF2B5EF4-FFF2-40B4-BE49-F238E27FC236}">
                <a16:creationId xmlns:a16="http://schemas.microsoft.com/office/drawing/2014/main" id="{E799A763-6DFC-4BF6-9565-0F8E3053E62D}"/>
              </a:ext>
            </a:extLst>
          </p:cNvPr>
          <p:cNvSpPr>
            <a:spLocks noGrp="1"/>
          </p:cNvSpPr>
          <p:nvPr>
            <p:ph type="sldNum" sz="quarter" idx="12"/>
          </p:nvPr>
        </p:nvSpPr>
        <p:spPr>
          <a:xfrm>
            <a:off x="10938294" y="6563393"/>
            <a:ext cx="909282" cy="298907"/>
          </a:xfrm>
          <a:prstGeom prst="rect">
            <a:avLst/>
          </a:prstGeom>
        </p:spPr>
        <p:txBody>
          <a:bodyPr/>
          <a:lstStyle>
            <a:lvl1pPr algn="r">
              <a:defRPr sz="1200">
                <a:solidFill>
                  <a:schemeClr val="accent6"/>
                </a:solidFill>
                <a:latin typeface="Century Gothic" panose="020B0502020202020204" pitchFamily="34" charset="0"/>
              </a:defRPr>
            </a:lvl1pPr>
          </a:lstStyle>
          <a:p>
            <a:fld id="{F79749CB-5984-46E2-9EDB-EB4914E22A5A}" type="slidenum">
              <a:rPr lang="en-US" smtClean="0"/>
              <a:pPr/>
              <a:t>‹#›</a:t>
            </a:fld>
            <a:endParaRPr lang="en-US" dirty="0"/>
          </a:p>
        </p:txBody>
      </p:sp>
      <p:pic>
        <p:nvPicPr>
          <p:cNvPr id="17" name="Picture 16">
            <a:extLst>
              <a:ext uri="{FF2B5EF4-FFF2-40B4-BE49-F238E27FC236}">
                <a16:creationId xmlns:a16="http://schemas.microsoft.com/office/drawing/2014/main" id="{3F564DB3-108C-4749-B03C-374D778A1189}"/>
              </a:ext>
            </a:extLst>
          </p:cNvPr>
          <p:cNvPicPr>
            <a:picLocks noChangeAspect="1"/>
          </p:cNvPicPr>
          <p:nvPr userDrawn="1"/>
        </p:nvPicPr>
        <p:blipFill>
          <a:blip r:embed="rId3" cstate="print">
            <a:extLst>
              <a:ext uri="{BEBA8EAE-BF5A-486C-A8C5-ECC9F3942E4B}">
                <a14:imgProps xmlns:a14="http://schemas.microsoft.com/office/drawing/2010/main">
                  <a14:imgLayer r:embed="rId4">
                    <a14:imgEffect>
                      <a14:artisticPhotocopy trans="50000" detail="0"/>
                    </a14:imgEffect>
                  </a14:imgLayer>
                </a14:imgProps>
              </a:ext>
              <a:ext uri="{28A0092B-C50C-407E-A947-70E740481C1C}">
                <a14:useLocalDpi xmlns:a14="http://schemas.microsoft.com/office/drawing/2010/main" val="0"/>
              </a:ext>
            </a:extLst>
          </a:blip>
          <a:stretch>
            <a:fillRect/>
          </a:stretch>
        </p:blipFill>
        <p:spPr>
          <a:xfrm>
            <a:off x="3484269" y="6603118"/>
            <a:ext cx="5223462" cy="219456"/>
          </a:xfrm>
          <a:prstGeom prst="rect">
            <a:avLst/>
          </a:prstGeom>
        </p:spPr>
      </p:pic>
    </p:spTree>
    <p:extLst>
      <p:ext uri="{BB962C8B-B14F-4D97-AF65-F5344CB8AC3E}">
        <p14:creationId xmlns:p14="http://schemas.microsoft.com/office/powerpoint/2010/main" val="3233002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344424" y="1170098"/>
            <a:ext cx="5646204" cy="691693"/>
          </a:xfrm>
          <a:prstGeom prst="rect">
            <a:avLst/>
          </a:prstGeom>
        </p:spPr>
        <p:txBody>
          <a:bodyPr anchor="t"/>
          <a:lstStyle>
            <a:lvl1pPr marL="0" indent="0">
              <a:lnSpc>
                <a:spcPct val="100000"/>
              </a:lnSpc>
              <a:spcBef>
                <a:spcPts val="600"/>
              </a:spcBef>
              <a:buNone/>
              <a:defRPr sz="1400" b="0" i="1">
                <a:solidFill>
                  <a:schemeClr val="accent6"/>
                </a:solidFill>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Heading/Question</a:t>
            </a:r>
          </a:p>
        </p:txBody>
      </p:sp>
      <p:sp>
        <p:nvSpPr>
          <p:cNvPr id="4" name="Content Placeholder 3"/>
          <p:cNvSpPr>
            <a:spLocks noGrp="1"/>
          </p:cNvSpPr>
          <p:nvPr>
            <p:ph sz="half" idx="2"/>
          </p:nvPr>
        </p:nvSpPr>
        <p:spPr>
          <a:xfrm>
            <a:off x="344424" y="1940026"/>
            <a:ext cx="5646204" cy="4534939"/>
          </a:xfrm>
          <a:prstGeom prst="rect">
            <a:avLst/>
          </a:prstGeom>
        </p:spPr>
        <p:txBody>
          <a:bodyPr/>
          <a:lstStyle>
            <a:lvl1pPr marL="344488" indent="-344488">
              <a:lnSpc>
                <a:spcPct val="100000"/>
              </a:lnSpc>
              <a:buFontTx/>
              <a:buBlip>
                <a:blip r:embed="rId2"/>
              </a:buBlip>
              <a:defRPr sz="2200">
                <a:solidFill>
                  <a:schemeClr val="tx2"/>
                </a:solidFill>
                <a:latin typeface="Century Gothic" panose="020B0502020202020204" pitchFamily="34" charset="0"/>
              </a:defRPr>
            </a:lvl1pPr>
            <a:lvl2pPr marL="688975" indent="-231775">
              <a:lnSpc>
                <a:spcPct val="100000"/>
              </a:lnSpc>
              <a:defRPr>
                <a:solidFill>
                  <a:schemeClr val="tx2"/>
                </a:solidFill>
                <a:latin typeface="Century Gothic" panose="020B0502020202020204" pitchFamily="34" charset="0"/>
              </a:defRPr>
            </a:lvl2pPr>
            <a:lvl3pPr>
              <a:lnSpc>
                <a:spcPct val="100000"/>
              </a:lnSpc>
              <a:defRPr>
                <a:solidFill>
                  <a:schemeClr val="tx2"/>
                </a:solidFill>
                <a:latin typeface="Century Gothic" panose="020B0502020202020204" pitchFamily="34" charset="0"/>
              </a:defRPr>
            </a:lvl3pPr>
            <a:lvl4pPr>
              <a:lnSpc>
                <a:spcPct val="100000"/>
              </a:lnSpc>
              <a:defRPr>
                <a:solidFill>
                  <a:schemeClr val="tx2"/>
                </a:solidFill>
                <a:latin typeface="Century Gothic" panose="020B0502020202020204" pitchFamily="34" charset="0"/>
              </a:defRPr>
            </a:lvl4pPr>
            <a:lvl5pPr>
              <a:lnSpc>
                <a:spcPct val="100000"/>
              </a:lnSpc>
              <a:defRPr>
                <a:solidFill>
                  <a:schemeClr val="tx2"/>
                </a:solidFill>
                <a:latin typeface="Century Gothic" panose="020B0502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6172200" y="1170098"/>
            <a:ext cx="5675376" cy="691693"/>
          </a:xfrm>
          <a:prstGeom prst="rect">
            <a:avLst/>
          </a:prstGeom>
        </p:spPr>
        <p:txBody>
          <a:bodyPr anchor="t"/>
          <a:lstStyle>
            <a:lvl1pPr marL="0" indent="0">
              <a:lnSpc>
                <a:spcPct val="100000"/>
              </a:lnSpc>
              <a:spcBef>
                <a:spcPts val="600"/>
              </a:spcBef>
              <a:buNone/>
              <a:defRPr sz="1400" b="0" i="1">
                <a:solidFill>
                  <a:schemeClr val="accent6"/>
                </a:solidFill>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Heading/Question</a:t>
            </a:r>
          </a:p>
        </p:txBody>
      </p:sp>
      <p:sp>
        <p:nvSpPr>
          <p:cNvPr id="6" name="Content Placeholder 5"/>
          <p:cNvSpPr>
            <a:spLocks noGrp="1"/>
          </p:cNvSpPr>
          <p:nvPr>
            <p:ph sz="quarter" idx="4"/>
          </p:nvPr>
        </p:nvSpPr>
        <p:spPr>
          <a:xfrm>
            <a:off x="6172200" y="1940026"/>
            <a:ext cx="5675376" cy="4534939"/>
          </a:xfrm>
          <a:prstGeom prst="rect">
            <a:avLst/>
          </a:prstGeom>
        </p:spPr>
        <p:txBody>
          <a:bodyPr/>
          <a:lstStyle>
            <a:lvl1pPr marL="344488" indent="-344488">
              <a:lnSpc>
                <a:spcPct val="100000"/>
              </a:lnSpc>
              <a:buFontTx/>
              <a:buBlip>
                <a:blip r:embed="rId2"/>
              </a:buBlip>
              <a:defRPr sz="2200">
                <a:solidFill>
                  <a:schemeClr val="tx2"/>
                </a:solidFill>
                <a:latin typeface="Century Gothic" panose="020B0502020202020204" pitchFamily="34" charset="0"/>
              </a:defRPr>
            </a:lvl1pPr>
            <a:lvl2pPr marL="688975" indent="-231775">
              <a:lnSpc>
                <a:spcPct val="100000"/>
              </a:lnSpc>
              <a:defRPr>
                <a:solidFill>
                  <a:schemeClr val="tx2"/>
                </a:solidFill>
                <a:latin typeface="Century Gothic" panose="020B0502020202020204" pitchFamily="34" charset="0"/>
              </a:defRPr>
            </a:lvl2pPr>
            <a:lvl3pPr>
              <a:lnSpc>
                <a:spcPct val="100000"/>
              </a:lnSpc>
              <a:defRPr>
                <a:solidFill>
                  <a:schemeClr val="tx2"/>
                </a:solidFill>
                <a:latin typeface="Century Gothic" panose="020B0502020202020204" pitchFamily="34" charset="0"/>
              </a:defRPr>
            </a:lvl3pPr>
            <a:lvl4pPr>
              <a:lnSpc>
                <a:spcPct val="100000"/>
              </a:lnSpc>
              <a:defRPr>
                <a:solidFill>
                  <a:schemeClr val="tx2"/>
                </a:solidFill>
                <a:latin typeface="Century Gothic" panose="020B0502020202020204" pitchFamily="34" charset="0"/>
              </a:defRPr>
            </a:lvl4pPr>
            <a:lvl5pPr>
              <a:lnSpc>
                <a:spcPct val="100000"/>
              </a:lnSpc>
              <a:defRPr>
                <a:solidFill>
                  <a:schemeClr val="tx2"/>
                </a:solidFill>
                <a:latin typeface="Century Gothic" panose="020B0502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p:cNvCxnSpPr/>
          <p:nvPr userDrawn="1"/>
        </p:nvCxnSpPr>
        <p:spPr>
          <a:xfrm>
            <a:off x="0" y="6553200"/>
            <a:ext cx="12192000" cy="0"/>
          </a:xfrm>
          <a:prstGeom prst="line">
            <a:avLst/>
          </a:prstGeom>
          <a:ln w="28575"/>
        </p:spPr>
        <p:style>
          <a:lnRef idx="1">
            <a:schemeClr val="accent3"/>
          </a:lnRef>
          <a:fillRef idx="0">
            <a:schemeClr val="accent3"/>
          </a:fillRef>
          <a:effectRef idx="0">
            <a:schemeClr val="accent3"/>
          </a:effectRef>
          <a:fontRef idx="minor">
            <a:schemeClr val="tx1"/>
          </a:fontRef>
        </p:style>
      </p:cxnSp>
      <p:sp>
        <p:nvSpPr>
          <p:cNvPr id="13" name="Title 1">
            <a:extLst>
              <a:ext uri="{FF2B5EF4-FFF2-40B4-BE49-F238E27FC236}">
                <a16:creationId xmlns:a16="http://schemas.microsoft.com/office/drawing/2014/main" id="{1192908E-E856-4B78-93B5-C8709C522300}"/>
              </a:ext>
            </a:extLst>
          </p:cNvPr>
          <p:cNvSpPr>
            <a:spLocks noGrp="1"/>
          </p:cNvSpPr>
          <p:nvPr>
            <p:ph type="title" hasCustomPrompt="1"/>
          </p:nvPr>
        </p:nvSpPr>
        <p:spPr>
          <a:xfrm>
            <a:off x="344424" y="150270"/>
            <a:ext cx="11503152" cy="950976"/>
          </a:xfrm>
          <a:prstGeom prst="rect">
            <a:avLst/>
          </a:prstGeom>
        </p:spPr>
        <p:txBody>
          <a:bodyPr>
            <a:normAutofit/>
          </a:bodyPr>
          <a:lstStyle>
            <a:lvl1pPr>
              <a:lnSpc>
                <a:spcPct val="100000"/>
              </a:lnSpc>
              <a:defRPr sz="4000">
                <a:solidFill>
                  <a:schemeClr val="tx2"/>
                </a:solidFill>
              </a:defRPr>
            </a:lvl1pPr>
          </a:lstStyle>
          <a:p>
            <a:r>
              <a:rPr lang="en-US" dirty="0"/>
              <a:t>Slide Title</a:t>
            </a:r>
          </a:p>
        </p:txBody>
      </p:sp>
      <p:sp>
        <p:nvSpPr>
          <p:cNvPr id="14" name="Footer Placeholder 3">
            <a:extLst>
              <a:ext uri="{FF2B5EF4-FFF2-40B4-BE49-F238E27FC236}">
                <a16:creationId xmlns:a16="http://schemas.microsoft.com/office/drawing/2014/main" id="{345F308D-5D2C-4EF7-931D-833FEF720FD9}"/>
              </a:ext>
            </a:extLst>
          </p:cNvPr>
          <p:cNvSpPr>
            <a:spLocks noGrp="1"/>
          </p:cNvSpPr>
          <p:nvPr>
            <p:ph type="ftr" sz="quarter" idx="11"/>
          </p:nvPr>
        </p:nvSpPr>
        <p:spPr>
          <a:xfrm>
            <a:off x="344424" y="6563393"/>
            <a:ext cx="1768415" cy="298907"/>
          </a:xfrm>
          <a:prstGeom prst="rect">
            <a:avLst/>
          </a:prstGeom>
        </p:spPr>
        <p:txBody>
          <a:bodyPr/>
          <a:lstStyle>
            <a:lvl1pPr algn="l">
              <a:defRPr sz="1200">
                <a:solidFill>
                  <a:schemeClr val="accent6"/>
                </a:solidFill>
                <a:latin typeface="Century Gothic" panose="020B0502020202020204" pitchFamily="34" charset="0"/>
              </a:defRPr>
            </a:lvl1pPr>
          </a:lstStyle>
          <a:p>
            <a:r>
              <a:rPr lang="en-US"/>
              <a:t>www.GLM.com</a:t>
            </a:r>
            <a:endParaRPr lang="en-US" dirty="0"/>
          </a:p>
        </p:txBody>
      </p:sp>
      <p:sp>
        <p:nvSpPr>
          <p:cNvPr id="15" name="Slide Number Placeholder 4">
            <a:extLst>
              <a:ext uri="{FF2B5EF4-FFF2-40B4-BE49-F238E27FC236}">
                <a16:creationId xmlns:a16="http://schemas.microsoft.com/office/drawing/2014/main" id="{2C3F954F-4266-4BBD-BFEC-58CA1813D819}"/>
              </a:ext>
            </a:extLst>
          </p:cNvPr>
          <p:cNvSpPr>
            <a:spLocks noGrp="1"/>
          </p:cNvSpPr>
          <p:nvPr>
            <p:ph type="sldNum" sz="quarter" idx="12"/>
          </p:nvPr>
        </p:nvSpPr>
        <p:spPr>
          <a:xfrm>
            <a:off x="10938294" y="6563393"/>
            <a:ext cx="909282" cy="298907"/>
          </a:xfrm>
          <a:prstGeom prst="rect">
            <a:avLst/>
          </a:prstGeom>
        </p:spPr>
        <p:txBody>
          <a:bodyPr/>
          <a:lstStyle>
            <a:lvl1pPr algn="r">
              <a:defRPr sz="1200">
                <a:solidFill>
                  <a:schemeClr val="accent6"/>
                </a:solidFill>
                <a:latin typeface="Century Gothic" panose="020B0502020202020204" pitchFamily="34" charset="0"/>
              </a:defRPr>
            </a:lvl1pPr>
          </a:lstStyle>
          <a:p>
            <a:fld id="{F79749CB-5984-46E2-9EDB-EB4914E22A5A}" type="slidenum">
              <a:rPr lang="en-US" smtClean="0"/>
              <a:pPr/>
              <a:t>‹#›</a:t>
            </a:fld>
            <a:endParaRPr lang="en-US" dirty="0"/>
          </a:p>
        </p:txBody>
      </p:sp>
      <p:pic>
        <p:nvPicPr>
          <p:cNvPr id="17" name="Picture 16">
            <a:extLst>
              <a:ext uri="{FF2B5EF4-FFF2-40B4-BE49-F238E27FC236}">
                <a16:creationId xmlns:a16="http://schemas.microsoft.com/office/drawing/2014/main" id="{8EFFB30D-A9D5-49C6-B4D8-D12EBCA39611}"/>
              </a:ext>
            </a:extLst>
          </p:cNvPr>
          <p:cNvPicPr>
            <a:picLocks noChangeAspect="1"/>
          </p:cNvPicPr>
          <p:nvPr userDrawn="1"/>
        </p:nvPicPr>
        <p:blipFill>
          <a:blip r:embed="rId3" cstate="print">
            <a:extLst>
              <a:ext uri="{BEBA8EAE-BF5A-486C-A8C5-ECC9F3942E4B}">
                <a14:imgProps xmlns:a14="http://schemas.microsoft.com/office/drawing/2010/main">
                  <a14:imgLayer r:embed="rId4">
                    <a14:imgEffect>
                      <a14:artisticPhotocopy trans="50000" detail="0"/>
                    </a14:imgEffect>
                  </a14:imgLayer>
                </a14:imgProps>
              </a:ext>
              <a:ext uri="{28A0092B-C50C-407E-A947-70E740481C1C}">
                <a14:useLocalDpi xmlns:a14="http://schemas.microsoft.com/office/drawing/2010/main" val="0"/>
              </a:ext>
            </a:extLst>
          </a:blip>
          <a:stretch>
            <a:fillRect/>
          </a:stretch>
        </p:blipFill>
        <p:spPr>
          <a:xfrm>
            <a:off x="3484269" y="6603118"/>
            <a:ext cx="5223462" cy="219456"/>
          </a:xfrm>
          <a:prstGeom prst="rect">
            <a:avLst/>
          </a:prstGeom>
        </p:spPr>
      </p:pic>
    </p:spTree>
    <p:extLst>
      <p:ext uri="{BB962C8B-B14F-4D97-AF65-F5344CB8AC3E}">
        <p14:creationId xmlns:p14="http://schemas.microsoft.com/office/powerpoint/2010/main" val="3029991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6" name="Straight Connector 5"/>
          <p:cNvCxnSpPr/>
          <p:nvPr userDrawn="1"/>
        </p:nvCxnSpPr>
        <p:spPr>
          <a:xfrm>
            <a:off x="0" y="6553200"/>
            <a:ext cx="12192000" cy="0"/>
          </a:xfrm>
          <a:prstGeom prst="line">
            <a:avLst/>
          </a:prstGeom>
          <a:ln w="28575"/>
        </p:spPr>
        <p:style>
          <a:lnRef idx="1">
            <a:schemeClr val="accent3"/>
          </a:lnRef>
          <a:fillRef idx="0">
            <a:schemeClr val="accent3"/>
          </a:fillRef>
          <a:effectRef idx="0">
            <a:schemeClr val="accent3"/>
          </a:effectRef>
          <a:fontRef idx="minor">
            <a:schemeClr val="tx1"/>
          </a:fontRef>
        </p:style>
      </p:cxnSp>
      <p:sp>
        <p:nvSpPr>
          <p:cNvPr id="9" name="Title 1">
            <a:extLst>
              <a:ext uri="{FF2B5EF4-FFF2-40B4-BE49-F238E27FC236}">
                <a16:creationId xmlns:a16="http://schemas.microsoft.com/office/drawing/2014/main" id="{C05113DA-3233-4942-86FF-C3F5B275F967}"/>
              </a:ext>
            </a:extLst>
          </p:cNvPr>
          <p:cNvSpPr>
            <a:spLocks noGrp="1"/>
          </p:cNvSpPr>
          <p:nvPr>
            <p:ph type="title" hasCustomPrompt="1"/>
          </p:nvPr>
        </p:nvSpPr>
        <p:spPr>
          <a:xfrm>
            <a:off x="344424" y="150270"/>
            <a:ext cx="11503152" cy="950976"/>
          </a:xfrm>
          <a:prstGeom prst="rect">
            <a:avLst/>
          </a:prstGeom>
        </p:spPr>
        <p:txBody>
          <a:bodyPr anchor="ctr">
            <a:normAutofit/>
          </a:bodyPr>
          <a:lstStyle>
            <a:lvl1pPr>
              <a:lnSpc>
                <a:spcPct val="100000"/>
              </a:lnSpc>
              <a:defRPr sz="4000">
                <a:solidFill>
                  <a:schemeClr val="tx2"/>
                </a:solidFill>
              </a:defRPr>
            </a:lvl1pPr>
          </a:lstStyle>
          <a:p>
            <a:r>
              <a:rPr lang="en-US" dirty="0"/>
              <a:t>Slide Title</a:t>
            </a:r>
          </a:p>
        </p:txBody>
      </p:sp>
      <p:sp>
        <p:nvSpPr>
          <p:cNvPr id="10" name="Footer Placeholder 3">
            <a:extLst>
              <a:ext uri="{FF2B5EF4-FFF2-40B4-BE49-F238E27FC236}">
                <a16:creationId xmlns:a16="http://schemas.microsoft.com/office/drawing/2014/main" id="{248216F2-BF24-4AC3-83E2-B4C82FCB15D0}"/>
              </a:ext>
            </a:extLst>
          </p:cNvPr>
          <p:cNvSpPr>
            <a:spLocks noGrp="1"/>
          </p:cNvSpPr>
          <p:nvPr>
            <p:ph type="ftr" sz="quarter" idx="11"/>
          </p:nvPr>
        </p:nvSpPr>
        <p:spPr>
          <a:xfrm>
            <a:off x="344424" y="6563393"/>
            <a:ext cx="1768415" cy="298907"/>
          </a:xfrm>
          <a:prstGeom prst="rect">
            <a:avLst/>
          </a:prstGeom>
        </p:spPr>
        <p:txBody>
          <a:bodyPr/>
          <a:lstStyle>
            <a:lvl1pPr algn="l">
              <a:defRPr sz="1200">
                <a:solidFill>
                  <a:schemeClr val="accent6"/>
                </a:solidFill>
                <a:latin typeface="Century Gothic" panose="020B0502020202020204" pitchFamily="34" charset="0"/>
              </a:defRPr>
            </a:lvl1pPr>
          </a:lstStyle>
          <a:p>
            <a:r>
              <a:rPr lang="en-US"/>
              <a:t>www.GLM.com</a:t>
            </a:r>
            <a:endParaRPr lang="en-US" dirty="0"/>
          </a:p>
        </p:txBody>
      </p:sp>
      <p:sp>
        <p:nvSpPr>
          <p:cNvPr id="11" name="Slide Number Placeholder 4">
            <a:extLst>
              <a:ext uri="{FF2B5EF4-FFF2-40B4-BE49-F238E27FC236}">
                <a16:creationId xmlns:a16="http://schemas.microsoft.com/office/drawing/2014/main" id="{8E7E85A8-F2FD-4050-9790-BFD19CC11FFD}"/>
              </a:ext>
            </a:extLst>
          </p:cNvPr>
          <p:cNvSpPr>
            <a:spLocks noGrp="1"/>
          </p:cNvSpPr>
          <p:nvPr>
            <p:ph type="sldNum" sz="quarter" idx="12"/>
          </p:nvPr>
        </p:nvSpPr>
        <p:spPr>
          <a:xfrm>
            <a:off x="10938294" y="6563393"/>
            <a:ext cx="909282" cy="298907"/>
          </a:xfrm>
          <a:prstGeom prst="rect">
            <a:avLst/>
          </a:prstGeom>
        </p:spPr>
        <p:txBody>
          <a:bodyPr/>
          <a:lstStyle>
            <a:lvl1pPr algn="r">
              <a:defRPr sz="1200">
                <a:solidFill>
                  <a:schemeClr val="accent6"/>
                </a:solidFill>
                <a:latin typeface="Century Gothic" panose="020B0502020202020204" pitchFamily="34" charset="0"/>
              </a:defRPr>
            </a:lvl1pPr>
          </a:lstStyle>
          <a:p>
            <a:fld id="{F79749CB-5984-46E2-9EDB-EB4914E22A5A}" type="slidenum">
              <a:rPr lang="en-US" smtClean="0"/>
              <a:pPr/>
              <a:t>‹#›</a:t>
            </a:fld>
            <a:endParaRPr lang="en-US" dirty="0"/>
          </a:p>
        </p:txBody>
      </p:sp>
      <p:pic>
        <p:nvPicPr>
          <p:cNvPr id="13" name="Picture 12">
            <a:extLst>
              <a:ext uri="{FF2B5EF4-FFF2-40B4-BE49-F238E27FC236}">
                <a16:creationId xmlns:a16="http://schemas.microsoft.com/office/drawing/2014/main" id="{04A957C9-B1A9-4B4F-980D-3809200F927A}"/>
              </a:ext>
            </a:extLst>
          </p:cNvPr>
          <p:cNvPicPr>
            <a:picLocks noChangeAspect="1"/>
          </p:cNvPicPr>
          <p:nvPr userDrawn="1"/>
        </p:nvPicPr>
        <p:blipFill>
          <a:blip r:embed="rId2" cstate="print">
            <a:extLst>
              <a:ext uri="{BEBA8EAE-BF5A-486C-A8C5-ECC9F3942E4B}">
                <a14:imgProps xmlns:a14="http://schemas.microsoft.com/office/drawing/2010/main">
                  <a14:imgLayer r:embed="rId3">
                    <a14:imgEffect>
                      <a14:artisticPhotocopy trans="50000" detail="0"/>
                    </a14:imgEffect>
                  </a14:imgLayer>
                </a14:imgProps>
              </a:ext>
              <a:ext uri="{28A0092B-C50C-407E-A947-70E740481C1C}">
                <a14:useLocalDpi xmlns:a14="http://schemas.microsoft.com/office/drawing/2010/main" val="0"/>
              </a:ext>
            </a:extLst>
          </a:blip>
          <a:stretch>
            <a:fillRect/>
          </a:stretch>
        </p:blipFill>
        <p:spPr>
          <a:xfrm>
            <a:off x="3484269" y="6603118"/>
            <a:ext cx="5223462" cy="219456"/>
          </a:xfrm>
          <a:prstGeom prst="rect">
            <a:avLst/>
          </a:prstGeom>
        </p:spPr>
      </p:pic>
    </p:spTree>
    <p:extLst>
      <p:ext uri="{BB962C8B-B14F-4D97-AF65-F5344CB8AC3E}">
        <p14:creationId xmlns:p14="http://schemas.microsoft.com/office/powerpoint/2010/main" val="1694409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4424" y="150274"/>
            <a:ext cx="11503152" cy="953905"/>
          </a:xfrm>
          <a:prstGeom prst="rect">
            <a:avLst/>
          </a:prstGeom>
        </p:spPr>
        <p:txBody>
          <a:bodyPr vert="horz" lIns="91440" tIns="45720" rIns="91440" bIns="45720" rtlCol="0" anchor="ctr">
            <a:normAutofit/>
          </a:bodyPr>
          <a:lstStyle/>
          <a:p>
            <a:r>
              <a:rPr lang="en-US" dirty="0"/>
              <a:t>Slide Title</a:t>
            </a:r>
          </a:p>
        </p:txBody>
      </p:sp>
    </p:spTree>
    <p:extLst>
      <p:ext uri="{BB962C8B-B14F-4D97-AF65-F5344CB8AC3E}">
        <p14:creationId xmlns:p14="http://schemas.microsoft.com/office/powerpoint/2010/main" val="1111114200"/>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62" r:id="rId4"/>
    <p:sldLayoutId id="2147483651" r:id="rId5"/>
    <p:sldLayoutId id="2147483663" r:id="rId6"/>
    <p:sldLayoutId id="2147483652" r:id="rId7"/>
    <p:sldLayoutId id="2147483653" r:id="rId8"/>
    <p:sldLayoutId id="2147483654" r:id="rId9"/>
    <p:sldLayoutId id="2147483656" r:id="rId10"/>
  </p:sldLayoutIdLst>
  <p:hf hdr="0" dt="0"/>
  <p:txStyles>
    <p:titleStyle>
      <a:lvl1pPr algn="l" defTabSz="914400" rtl="0" eaLnBrk="1" latinLnBrk="0" hangingPunct="1">
        <a:lnSpc>
          <a:spcPct val="90000"/>
        </a:lnSpc>
        <a:spcBef>
          <a:spcPct val="0"/>
        </a:spcBef>
        <a:buNone/>
        <a:defRPr sz="4000" b="1" kern="1200" cap="small" baseline="0">
          <a:solidFill>
            <a:schemeClr val="tx2"/>
          </a:solidFill>
          <a:latin typeface="Century Gothic" panose="020B0502020202020204" pitchFamily="34" charset="0"/>
          <a:ea typeface="+mj-ea"/>
          <a:cs typeface="+mj-cs"/>
        </a:defRPr>
      </a:lvl1pPr>
    </p:titleStyle>
    <p:bodyStyle>
      <a:lvl1pPr marL="0" indent="0" algn="l" defTabSz="914400" rtl="0" eaLnBrk="1" latinLnBrk="0" hangingPunct="1">
        <a:lnSpc>
          <a:spcPct val="90000"/>
        </a:lnSpc>
        <a:spcBef>
          <a:spcPts val="1000"/>
        </a:spcBef>
        <a:buFontTx/>
        <a:buNone/>
        <a:defRPr sz="2400" kern="1200">
          <a:solidFill>
            <a:schemeClr val="tx1"/>
          </a:solidFill>
          <a:latin typeface="Baskerville Old Face" panose="02020602080505020303" pitchFamily="18" charset="0"/>
          <a:ea typeface="+mn-ea"/>
          <a:cs typeface="+mn-cs"/>
        </a:defRPr>
      </a:lvl1pPr>
      <a:lvl2pPr marL="914400" indent="-4572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Baskerville Old Face" panose="020206020805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skerville Old Face" panose="020206020805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Baskerville Old Face" panose="020206020805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Baskerville Old Face" panose="020206020805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20.xml"/><Relationship Id="rId1" Type="http://schemas.openxmlformats.org/officeDocument/2006/relationships/slideLayout" Target="../slideLayouts/slideLayout4.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21.xml.rels><?xml version="1.0" encoding="UTF-8" standalone="yes"?>
<Relationships xmlns="http://schemas.openxmlformats.org/package/2006/relationships"><Relationship Id="rId3" Type="http://schemas.openxmlformats.org/officeDocument/2006/relationships/hyperlink" Target="http://www.fortwayneparks.og/" TargetMode="External"/><Relationship Id="rId2" Type="http://schemas.openxmlformats.org/officeDocument/2006/relationships/notesSlide" Target="../notesSlides/notesSlide21.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8" Type="http://schemas.openxmlformats.org/officeDocument/2006/relationships/image" Target="../media/image23.jpe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notesSlide" Target="../notesSlides/notesSlide23.xml"/><Relationship Id="rId1" Type="http://schemas.openxmlformats.org/officeDocument/2006/relationships/slideLayout" Target="../slideLayouts/slideLayout3.xml"/><Relationship Id="rId6" Type="http://schemas.openxmlformats.org/officeDocument/2006/relationships/image" Target="../media/image21.jpeg"/><Relationship Id="rId5" Type="http://schemas.openxmlformats.org/officeDocument/2006/relationships/image" Target="../media/image20.png"/><Relationship Id="rId4" Type="http://schemas.openxmlformats.org/officeDocument/2006/relationships/image" Target="../media/image19.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chart" Target="../charts/chart6.xml"/><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chart" Target="../charts/chart7.xml"/><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B23891E-7E6B-4828-A967-164F3F3CDDE3}"/>
              </a:ext>
            </a:extLst>
          </p:cNvPr>
          <p:cNvSpPr>
            <a:spLocks noGrp="1"/>
          </p:cNvSpPr>
          <p:nvPr>
            <p:ph type="body" sz="quarter" idx="13"/>
          </p:nvPr>
        </p:nvSpPr>
        <p:spPr/>
        <p:txBody>
          <a:bodyPr/>
          <a:lstStyle/>
          <a:p>
            <a:r>
              <a:rPr lang="en-US" dirty="0"/>
              <a:t>GLM 19198</a:t>
            </a:r>
          </a:p>
        </p:txBody>
      </p:sp>
      <p:sp>
        <p:nvSpPr>
          <p:cNvPr id="3" name="Text Placeholder 2">
            <a:extLst>
              <a:ext uri="{FF2B5EF4-FFF2-40B4-BE49-F238E27FC236}">
                <a16:creationId xmlns:a16="http://schemas.microsoft.com/office/drawing/2014/main" id="{DA50A77A-9806-4372-A019-435B811A00D9}"/>
              </a:ext>
            </a:extLst>
          </p:cNvPr>
          <p:cNvSpPr>
            <a:spLocks noGrp="1"/>
          </p:cNvSpPr>
          <p:nvPr>
            <p:ph type="body" sz="quarter" idx="12"/>
          </p:nvPr>
        </p:nvSpPr>
        <p:spPr/>
        <p:txBody>
          <a:bodyPr/>
          <a:lstStyle/>
          <a:p>
            <a:r>
              <a:rPr lang="en-US" sz="4400" dirty="0"/>
              <a:t>Comprehensive Survey with Residents </a:t>
            </a:r>
          </a:p>
        </p:txBody>
      </p:sp>
      <p:sp>
        <p:nvSpPr>
          <p:cNvPr id="4" name="Text Placeholder 3">
            <a:extLst>
              <a:ext uri="{FF2B5EF4-FFF2-40B4-BE49-F238E27FC236}">
                <a16:creationId xmlns:a16="http://schemas.microsoft.com/office/drawing/2014/main" id="{F65C628B-A2B6-4CDD-9F76-824E00316FFC}"/>
              </a:ext>
            </a:extLst>
          </p:cNvPr>
          <p:cNvSpPr>
            <a:spLocks noGrp="1"/>
          </p:cNvSpPr>
          <p:nvPr>
            <p:ph type="body" sz="quarter" idx="11"/>
          </p:nvPr>
        </p:nvSpPr>
        <p:spPr>
          <a:xfrm>
            <a:off x="580103" y="872244"/>
            <a:ext cx="10578884" cy="1383292"/>
          </a:xfrm>
        </p:spPr>
        <p:txBody>
          <a:bodyPr>
            <a:noAutofit/>
          </a:bodyPr>
          <a:lstStyle/>
          <a:p>
            <a:r>
              <a:rPr lang="en-US" dirty="0"/>
              <a:t>Fort Wayne Parks and Recreation</a:t>
            </a:r>
          </a:p>
        </p:txBody>
      </p:sp>
      <p:sp>
        <p:nvSpPr>
          <p:cNvPr id="5" name="Text Placeholder 4">
            <a:extLst>
              <a:ext uri="{FF2B5EF4-FFF2-40B4-BE49-F238E27FC236}">
                <a16:creationId xmlns:a16="http://schemas.microsoft.com/office/drawing/2014/main" id="{EB18597A-8377-432B-ADAC-25D0B5B1E701}"/>
              </a:ext>
            </a:extLst>
          </p:cNvPr>
          <p:cNvSpPr>
            <a:spLocks noGrp="1"/>
          </p:cNvSpPr>
          <p:nvPr>
            <p:ph type="body" sz="quarter" idx="15"/>
          </p:nvPr>
        </p:nvSpPr>
        <p:spPr/>
        <p:txBody>
          <a:bodyPr/>
          <a:lstStyle/>
          <a:p>
            <a:r>
              <a:rPr lang="en-US" dirty="0"/>
              <a:t>May 2020</a:t>
            </a:r>
          </a:p>
        </p:txBody>
      </p:sp>
    </p:spTree>
    <p:extLst>
      <p:ext uri="{BB962C8B-B14F-4D97-AF65-F5344CB8AC3E}">
        <p14:creationId xmlns:p14="http://schemas.microsoft.com/office/powerpoint/2010/main" val="3890757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40BB7B0-D6C0-4CC9-A173-DBB112C08644}"/>
              </a:ext>
            </a:extLst>
          </p:cNvPr>
          <p:cNvSpPr>
            <a:spLocks noGrp="1"/>
          </p:cNvSpPr>
          <p:nvPr>
            <p:ph type="body" sz="quarter" idx="13"/>
          </p:nvPr>
        </p:nvSpPr>
        <p:spPr>
          <a:xfrm>
            <a:off x="344423" y="1693494"/>
            <a:ext cx="11503151" cy="598831"/>
          </a:xfrm>
        </p:spPr>
        <p:txBody>
          <a:bodyPr>
            <a:normAutofit/>
          </a:bodyPr>
          <a:lstStyle/>
          <a:p>
            <a:r>
              <a:rPr lang="en-US" sz="1600" b="1" dirty="0"/>
              <a:t>Importance of Park Functions</a:t>
            </a:r>
          </a:p>
        </p:txBody>
      </p:sp>
      <p:sp>
        <p:nvSpPr>
          <p:cNvPr id="4" name="Title 3">
            <a:extLst>
              <a:ext uri="{FF2B5EF4-FFF2-40B4-BE49-F238E27FC236}">
                <a16:creationId xmlns:a16="http://schemas.microsoft.com/office/drawing/2014/main" id="{CE6C72A2-32CD-4D39-B2E8-7051FF241E79}"/>
              </a:ext>
            </a:extLst>
          </p:cNvPr>
          <p:cNvSpPr>
            <a:spLocks noGrp="1"/>
          </p:cNvSpPr>
          <p:nvPr>
            <p:ph type="title"/>
          </p:nvPr>
        </p:nvSpPr>
        <p:spPr>
          <a:xfrm>
            <a:off x="344422" y="380140"/>
            <a:ext cx="11503152" cy="950976"/>
          </a:xfrm>
        </p:spPr>
        <p:txBody>
          <a:bodyPr>
            <a:normAutofit fontScale="90000"/>
          </a:bodyPr>
          <a:lstStyle/>
          <a:p>
            <a:r>
              <a:rPr lang="en-US" dirty="0"/>
              <a:t>The most important function performed by the FWPRD continues to be operating clean and well-maintained parks/facilities</a:t>
            </a:r>
            <a:endParaRPr lang="en-US" b="0" i="1" dirty="0"/>
          </a:p>
        </p:txBody>
      </p:sp>
      <p:sp>
        <p:nvSpPr>
          <p:cNvPr id="5" name="Footer Placeholder 4">
            <a:extLst>
              <a:ext uri="{FF2B5EF4-FFF2-40B4-BE49-F238E27FC236}">
                <a16:creationId xmlns:a16="http://schemas.microsoft.com/office/drawing/2014/main" id="{BCC5F712-FCFC-462B-AEA0-27F19FF0DBD9}"/>
              </a:ext>
            </a:extLst>
          </p:cNvPr>
          <p:cNvSpPr>
            <a:spLocks noGrp="1"/>
          </p:cNvSpPr>
          <p:nvPr>
            <p:ph type="ftr" sz="quarter" idx="11"/>
          </p:nvPr>
        </p:nvSpPr>
        <p:spPr/>
        <p:txBody>
          <a:bodyPr/>
          <a:lstStyle/>
          <a:p>
            <a:r>
              <a:rPr lang="en-US"/>
              <a:t>www.GLM.com</a:t>
            </a:r>
            <a:endParaRPr lang="en-US" dirty="0"/>
          </a:p>
        </p:txBody>
      </p:sp>
      <p:sp>
        <p:nvSpPr>
          <p:cNvPr id="6" name="Slide Number Placeholder 5">
            <a:extLst>
              <a:ext uri="{FF2B5EF4-FFF2-40B4-BE49-F238E27FC236}">
                <a16:creationId xmlns:a16="http://schemas.microsoft.com/office/drawing/2014/main" id="{B12385AC-25AC-481F-B190-737E272E329F}"/>
              </a:ext>
            </a:extLst>
          </p:cNvPr>
          <p:cNvSpPr>
            <a:spLocks noGrp="1"/>
          </p:cNvSpPr>
          <p:nvPr>
            <p:ph type="sldNum" sz="quarter" idx="12"/>
          </p:nvPr>
        </p:nvSpPr>
        <p:spPr/>
        <p:txBody>
          <a:bodyPr/>
          <a:lstStyle/>
          <a:p>
            <a:fld id="{F79749CB-5984-46E2-9EDB-EB4914E22A5A}" type="slidenum">
              <a:rPr lang="en-US" smtClean="0"/>
              <a:pPr/>
              <a:t>10</a:t>
            </a:fld>
            <a:endParaRPr lang="en-US" dirty="0"/>
          </a:p>
        </p:txBody>
      </p:sp>
      <p:graphicFrame>
        <p:nvGraphicFramePr>
          <p:cNvPr id="7" name="Content Placeholder 12">
            <a:extLst>
              <a:ext uri="{FF2B5EF4-FFF2-40B4-BE49-F238E27FC236}">
                <a16:creationId xmlns:a16="http://schemas.microsoft.com/office/drawing/2014/main" id="{B4EAFE2E-16FB-4CE7-88DB-1361AC2F8F8B}"/>
              </a:ext>
            </a:extLst>
          </p:cNvPr>
          <p:cNvGraphicFramePr>
            <a:graphicFrameLocks/>
          </p:cNvGraphicFramePr>
          <p:nvPr/>
        </p:nvGraphicFramePr>
        <p:xfrm>
          <a:off x="3005670" y="2036992"/>
          <a:ext cx="6325559" cy="4691388"/>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2AA7B9C1-3226-4A1E-94F6-F95D4050D09F}"/>
              </a:ext>
            </a:extLst>
          </p:cNvPr>
          <p:cNvSpPr txBox="1"/>
          <p:nvPr/>
        </p:nvSpPr>
        <p:spPr>
          <a:xfrm>
            <a:off x="344424" y="6263027"/>
            <a:ext cx="902550" cy="307777"/>
          </a:xfrm>
          <a:prstGeom prst="rect">
            <a:avLst/>
          </a:prstGeom>
          <a:noFill/>
        </p:spPr>
        <p:txBody>
          <a:bodyPr wrap="square" rtlCol="0">
            <a:spAutoFit/>
          </a:bodyPr>
          <a:lstStyle/>
          <a:p>
            <a:r>
              <a:rPr lang="en-US" sz="1400" b="1" dirty="0">
                <a:solidFill>
                  <a:schemeClr val="tx2"/>
                </a:solidFill>
                <a:latin typeface="Century Gothic" panose="020B0502020202020204" pitchFamily="34" charset="0"/>
              </a:rPr>
              <a:t>n=800</a:t>
            </a:r>
          </a:p>
        </p:txBody>
      </p:sp>
      <p:sp>
        <p:nvSpPr>
          <p:cNvPr id="9" name="TextBox 8">
            <a:extLst>
              <a:ext uri="{FF2B5EF4-FFF2-40B4-BE49-F238E27FC236}">
                <a16:creationId xmlns:a16="http://schemas.microsoft.com/office/drawing/2014/main" id="{DC99F74C-E5F1-4C53-A042-D6EC1F3635C4}"/>
              </a:ext>
            </a:extLst>
          </p:cNvPr>
          <p:cNvSpPr txBox="1"/>
          <p:nvPr/>
        </p:nvSpPr>
        <p:spPr>
          <a:xfrm>
            <a:off x="9331229" y="6291589"/>
            <a:ext cx="2673958" cy="261610"/>
          </a:xfrm>
          <a:prstGeom prst="rect">
            <a:avLst/>
          </a:prstGeom>
          <a:noFill/>
        </p:spPr>
        <p:txBody>
          <a:bodyPr wrap="square" rtlCol="0">
            <a:spAutoFit/>
          </a:bodyPr>
          <a:lstStyle/>
          <a:p>
            <a:r>
              <a:rPr lang="en-US" sz="1100" i="1" dirty="0">
                <a:solidFill>
                  <a:schemeClr val="tx2"/>
                </a:solidFill>
              </a:rPr>
              <a:t>*Left blank accounted for 1% or less</a:t>
            </a:r>
          </a:p>
        </p:txBody>
      </p:sp>
      <p:sp>
        <p:nvSpPr>
          <p:cNvPr id="11" name="Rectangle 10">
            <a:extLst>
              <a:ext uri="{FF2B5EF4-FFF2-40B4-BE49-F238E27FC236}">
                <a16:creationId xmlns:a16="http://schemas.microsoft.com/office/drawing/2014/main" id="{8A975CC8-6B80-4C5D-A5F8-AD15F9B5DBBD}"/>
              </a:ext>
            </a:extLst>
          </p:cNvPr>
          <p:cNvSpPr/>
          <p:nvPr/>
        </p:nvSpPr>
        <p:spPr>
          <a:xfrm>
            <a:off x="-2286702" y="2267630"/>
            <a:ext cx="6096000" cy="3754874"/>
          </a:xfrm>
          <a:prstGeom prst="rect">
            <a:avLst/>
          </a:prstGeom>
        </p:spPr>
        <p:txBody>
          <a:bodyPr>
            <a:spAutoFit/>
          </a:bodyPr>
          <a:lstStyle/>
          <a:p>
            <a:pPr algn="r"/>
            <a:r>
              <a:rPr lang="en-US" sz="1100" dirty="0">
                <a:solidFill>
                  <a:schemeClr val="tx2"/>
                </a:solidFill>
              </a:rPr>
              <a:t>Operating clean &amp; well-maintained parks/facilities</a:t>
            </a:r>
          </a:p>
          <a:p>
            <a:pPr algn="r"/>
            <a:endParaRPr lang="en-US" sz="1400" dirty="0">
              <a:solidFill>
                <a:schemeClr val="tx2"/>
              </a:solidFill>
            </a:endParaRPr>
          </a:p>
          <a:p>
            <a:pPr algn="r"/>
            <a:r>
              <a:rPr lang="en-US" sz="1100" dirty="0">
                <a:solidFill>
                  <a:schemeClr val="tx2"/>
                </a:solidFill>
              </a:rPr>
              <a:t>Preserving the environ. &amp; providing open space</a:t>
            </a:r>
          </a:p>
          <a:p>
            <a:pPr algn="r"/>
            <a:endParaRPr lang="en-US" sz="1400" dirty="0">
              <a:solidFill>
                <a:schemeClr val="tx2"/>
              </a:solidFill>
            </a:endParaRPr>
          </a:p>
          <a:p>
            <a:pPr algn="r"/>
            <a:r>
              <a:rPr lang="en-US" sz="1100" dirty="0">
                <a:solidFill>
                  <a:schemeClr val="tx2"/>
                </a:solidFill>
              </a:rPr>
              <a:t>Providing natural areas for wildlife</a:t>
            </a:r>
          </a:p>
          <a:p>
            <a:pPr algn="r"/>
            <a:endParaRPr lang="en-US" sz="1400" dirty="0">
              <a:solidFill>
                <a:schemeClr val="tx2"/>
              </a:solidFill>
            </a:endParaRPr>
          </a:p>
          <a:p>
            <a:pPr algn="r"/>
            <a:r>
              <a:rPr lang="en-US" sz="1100" dirty="0">
                <a:solidFill>
                  <a:schemeClr val="tx2"/>
                </a:solidFill>
              </a:rPr>
              <a:t>Providing programs &amp; activities for families</a:t>
            </a:r>
          </a:p>
          <a:p>
            <a:pPr algn="r"/>
            <a:endParaRPr lang="en-US" sz="1600" dirty="0">
              <a:solidFill>
                <a:schemeClr val="tx2"/>
              </a:solidFill>
            </a:endParaRPr>
          </a:p>
          <a:p>
            <a:pPr algn="r"/>
            <a:r>
              <a:rPr lang="en-US" sz="1100" dirty="0">
                <a:solidFill>
                  <a:schemeClr val="tx2"/>
                </a:solidFill>
              </a:rPr>
              <a:t>Providing special events for residents of all ages</a:t>
            </a:r>
          </a:p>
          <a:p>
            <a:pPr algn="r"/>
            <a:endParaRPr lang="en-US" sz="1400" dirty="0">
              <a:solidFill>
                <a:schemeClr val="tx2"/>
              </a:solidFill>
            </a:endParaRPr>
          </a:p>
          <a:p>
            <a:pPr algn="r"/>
            <a:r>
              <a:rPr lang="en-US" sz="1100" dirty="0">
                <a:solidFill>
                  <a:schemeClr val="tx2"/>
                </a:solidFill>
              </a:rPr>
              <a:t>Providing places along the rivers to enjoy</a:t>
            </a:r>
          </a:p>
          <a:p>
            <a:pPr algn="r"/>
            <a:endParaRPr lang="en-US" sz="1400" dirty="0">
              <a:solidFill>
                <a:schemeClr val="tx2"/>
              </a:solidFill>
            </a:endParaRPr>
          </a:p>
          <a:p>
            <a:pPr algn="r"/>
            <a:r>
              <a:rPr lang="en-US" sz="1100" dirty="0">
                <a:solidFill>
                  <a:schemeClr val="tx2"/>
                </a:solidFill>
              </a:rPr>
              <a:t>Providing places for concerts &amp; entertainment</a:t>
            </a:r>
          </a:p>
          <a:p>
            <a:pPr algn="r"/>
            <a:endParaRPr lang="en-US" sz="1400" dirty="0">
              <a:solidFill>
                <a:schemeClr val="tx2"/>
              </a:solidFill>
            </a:endParaRPr>
          </a:p>
          <a:p>
            <a:pPr algn="r"/>
            <a:r>
              <a:rPr lang="en-US" sz="1100" dirty="0">
                <a:solidFill>
                  <a:schemeClr val="tx2"/>
                </a:solidFill>
              </a:rPr>
              <a:t>Providing trails that connect neighborhoods</a:t>
            </a:r>
          </a:p>
          <a:p>
            <a:pPr algn="r"/>
            <a:endParaRPr lang="en-US" sz="1600" dirty="0">
              <a:solidFill>
                <a:schemeClr val="tx2"/>
              </a:solidFill>
            </a:endParaRPr>
          </a:p>
          <a:p>
            <a:pPr algn="r"/>
            <a:r>
              <a:rPr lang="en-US" sz="1100" dirty="0">
                <a:solidFill>
                  <a:schemeClr val="tx2"/>
                </a:solidFill>
              </a:rPr>
              <a:t>Providing programs &amp; activities for seniors</a:t>
            </a:r>
          </a:p>
          <a:p>
            <a:pPr algn="r"/>
            <a:endParaRPr lang="en-US" sz="1400" dirty="0">
              <a:solidFill>
                <a:schemeClr val="tx2"/>
              </a:solidFill>
            </a:endParaRPr>
          </a:p>
          <a:p>
            <a:pPr algn="r"/>
            <a:r>
              <a:rPr lang="en-US" sz="1100" dirty="0">
                <a:solidFill>
                  <a:schemeClr val="tx2"/>
                </a:solidFill>
              </a:rPr>
              <a:t>Providing programs &amp; activities for teens</a:t>
            </a:r>
          </a:p>
        </p:txBody>
      </p:sp>
      <p:sp>
        <p:nvSpPr>
          <p:cNvPr id="15" name="Freeform: Shape 14">
            <a:extLst>
              <a:ext uri="{FF2B5EF4-FFF2-40B4-BE49-F238E27FC236}">
                <a16:creationId xmlns:a16="http://schemas.microsoft.com/office/drawing/2014/main" id="{FB380A05-1C41-4AAC-A1D4-D7F7ACD7D51C}"/>
              </a:ext>
            </a:extLst>
          </p:cNvPr>
          <p:cNvSpPr/>
          <p:nvPr/>
        </p:nvSpPr>
        <p:spPr>
          <a:xfrm>
            <a:off x="9720943" y="2386260"/>
            <a:ext cx="2271534" cy="3745608"/>
          </a:xfrm>
          <a:custGeom>
            <a:avLst/>
            <a:gdLst>
              <a:gd name="connsiteX0" fmla="*/ 0 w 3450945"/>
              <a:gd name="connsiteY0" fmla="*/ 331016 h 1986056"/>
              <a:gd name="connsiteX1" fmla="*/ 331016 w 3450945"/>
              <a:gd name="connsiteY1" fmla="*/ 0 h 1986056"/>
              <a:gd name="connsiteX2" fmla="*/ 3119929 w 3450945"/>
              <a:gd name="connsiteY2" fmla="*/ 0 h 1986056"/>
              <a:gd name="connsiteX3" fmla="*/ 3450945 w 3450945"/>
              <a:gd name="connsiteY3" fmla="*/ 331016 h 1986056"/>
              <a:gd name="connsiteX4" fmla="*/ 3450945 w 3450945"/>
              <a:gd name="connsiteY4" fmla="*/ 1655040 h 1986056"/>
              <a:gd name="connsiteX5" fmla="*/ 3119929 w 3450945"/>
              <a:gd name="connsiteY5" fmla="*/ 1986056 h 1986056"/>
              <a:gd name="connsiteX6" fmla="*/ 331016 w 3450945"/>
              <a:gd name="connsiteY6" fmla="*/ 1986056 h 1986056"/>
              <a:gd name="connsiteX7" fmla="*/ 0 w 3450945"/>
              <a:gd name="connsiteY7" fmla="*/ 1655040 h 1986056"/>
              <a:gd name="connsiteX8" fmla="*/ 0 w 3450945"/>
              <a:gd name="connsiteY8" fmla="*/ 331016 h 1986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50945" h="1986056">
                <a:moveTo>
                  <a:pt x="0" y="331016"/>
                </a:moveTo>
                <a:cubicBezTo>
                  <a:pt x="0" y="148201"/>
                  <a:pt x="148201" y="0"/>
                  <a:pt x="331016" y="0"/>
                </a:cubicBezTo>
                <a:lnTo>
                  <a:pt x="3119929" y="0"/>
                </a:lnTo>
                <a:cubicBezTo>
                  <a:pt x="3302744" y="0"/>
                  <a:pt x="3450945" y="148201"/>
                  <a:pt x="3450945" y="331016"/>
                </a:cubicBezTo>
                <a:lnTo>
                  <a:pt x="3450945" y="1655040"/>
                </a:lnTo>
                <a:cubicBezTo>
                  <a:pt x="3450945" y="1837855"/>
                  <a:pt x="3302744" y="1986056"/>
                  <a:pt x="3119929" y="1986056"/>
                </a:cubicBezTo>
                <a:lnTo>
                  <a:pt x="331016" y="1986056"/>
                </a:lnTo>
                <a:cubicBezTo>
                  <a:pt x="148201" y="1986056"/>
                  <a:pt x="0" y="1837855"/>
                  <a:pt x="0" y="1655040"/>
                </a:cubicBezTo>
                <a:lnTo>
                  <a:pt x="0" y="331016"/>
                </a:lnTo>
                <a:close/>
              </a:path>
            </a:pathLst>
          </a:custGeom>
          <a:solidFill>
            <a:srgbClr val="FFFFFF">
              <a:alpha val="30196"/>
            </a:srgbClr>
          </a:solidFill>
          <a:ln>
            <a:solidFill>
              <a:schemeClr val="bg2">
                <a:lumMod val="90000"/>
              </a:schemeClr>
            </a:solidFill>
          </a:ln>
          <a:effectLst/>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344601" tIns="344601" rIns="344601" bIns="344601" numCol="1" spcCol="1270" anchor="ctr" anchorCtr="0">
            <a:noAutofit/>
          </a:bodyPr>
          <a:lstStyle/>
          <a:p>
            <a:pPr marL="0" marR="0" lvl="0" indent="0" algn="ctr" defTabSz="2889250" rtl="0" eaLnBrk="1" fontAlgn="auto" latinLnBrk="0" hangingPunct="1">
              <a:lnSpc>
                <a:spcPct val="90000"/>
              </a:lnSpc>
              <a:spcBef>
                <a:spcPct val="0"/>
              </a:spcBef>
              <a:spcAft>
                <a:spcPct val="35000"/>
              </a:spcAft>
              <a:buClrTx/>
              <a:buSzTx/>
              <a:buFontTx/>
              <a:buNone/>
              <a:tabLst/>
              <a:defRPr/>
            </a:pPr>
            <a:endParaRPr kumimoji="0" lang="en-US" sz="6000" b="0" i="0" u="none" strike="noStrike" kern="1200" cap="none" spc="0" normalizeH="0" baseline="0" noProof="0" dirty="0">
              <a:ln>
                <a:noFill/>
              </a:ln>
              <a:solidFill>
                <a:srgbClr val="136797"/>
              </a:solidFill>
              <a:effectLst/>
              <a:uLnTx/>
              <a:uFillTx/>
              <a:latin typeface="Century Gothic"/>
              <a:ea typeface="+mn-ea"/>
              <a:cs typeface="+mn-cs"/>
            </a:endParaRPr>
          </a:p>
        </p:txBody>
      </p:sp>
      <p:sp>
        <p:nvSpPr>
          <p:cNvPr id="16" name="TextBox 15">
            <a:extLst>
              <a:ext uri="{FF2B5EF4-FFF2-40B4-BE49-F238E27FC236}">
                <a16:creationId xmlns:a16="http://schemas.microsoft.com/office/drawing/2014/main" id="{694E0F76-6946-4C6D-96D7-261DEC287E5A}"/>
              </a:ext>
            </a:extLst>
          </p:cNvPr>
          <p:cNvSpPr txBox="1"/>
          <p:nvPr/>
        </p:nvSpPr>
        <p:spPr>
          <a:xfrm>
            <a:off x="9733653" y="2435999"/>
            <a:ext cx="2271534" cy="3893374"/>
          </a:xfrm>
          <a:prstGeom prst="rect">
            <a:avLst/>
          </a:prstGeom>
          <a:noFill/>
        </p:spPr>
        <p:txBody>
          <a:bodyPr wrap="square" rtlCol="0">
            <a:spAutoFit/>
          </a:bodyPr>
          <a:lstStyle/>
          <a:p>
            <a:pPr algn="ctr"/>
            <a:r>
              <a:rPr lang="en-US" sz="1300" b="1" dirty="0"/>
              <a:t>Top 5 in 2011</a:t>
            </a:r>
          </a:p>
          <a:p>
            <a:pPr marL="342900" indent="-342900">
              <a:buFont typeface="+mj-lt"/>
              <a:buAutoNum type="arabicPeriod"/>
            </a:pPr>
            <a:r>
              <a:rPr lang="en-US" sz="1300" dirty="0"/>
              <a:t>Operating parks &amp; facilities that are well maintained</a:t>
            </a:r>
          </a:p>
          <a:p>
            <a:pPr marL="342900" indent="-342900">
              <a:buFont typeface="+mj-lt"/>
              <a:buAutoNum type="arabicPeriod"/>
            </a:pPr>
            <a:r>
              <a:rPr lang="en-US" sz="1300" dirty="0"/>
              <a:t>Operating parks &amp; facilities that are clean (</a:t>
            </a:r>
            <a:r>
              <a:rPr lang="en-US" sz="1300" i="1" dirty="0"/>
              <a:t>combined this year)</a:t>
            </a:r>
          </a:p>
          <a:p>
            <a:pPr marL="342900" indent="-342900">
              <a:buFont typeface="+mj-lt"/>
              <a:buAutoNum type="arabicPeriod"/>
            </a:pPr>
            <a:r>
              <a:rPr lang="en-US" sz="1300" dirty="0"/>
              <a:t>Providing programs &amp; activities for people with disabilities  </a:t>
            </a:r>
            <a:r>
              <a:rPr lang="en-US" sz="1300" i="1" dirty="0"/>
              <a:t>(not asked this year)</a:t>
            </a:r>
          </a:p>
          <a:p>
            <a:pPr marL="342900" indent="-342900">
              <a:buFont typeface="+mj-lt"/>
              <a:buAutoNum type="arabicPeriod"/>
            </a:pPr>
            <a:r>
              <a:rPr lang="en-US" sz="1300" dirty="0"/>
              <a:t>Providing natural areas for wildlife</a:t>
            </a:r>
          </a:p>
          <a:p>
            <a:pPr marL="342900" indent="-342900">
              <a:buFont typeface="+mj-lt"/>
              <a:buAutoNum type="arabicPeriod"/>
            </a:pPr>
            <a:r>
              <a:rPr lang="en-US" sz="1300" dirty="0"/>
              <a:t>Preserving the environment &amp; providing open space</a:t>
            </a:r>
          </a:p>
          <a:p>
            <a:endParaRPr lang="en-US" sz="1300" dirty="0"/>
          </a:p>
        </p:txBody>
      </p:sp>
    </p:spTree>
    <p:extLst>
      <p:ext uri="{BB962C8B-B14F-4D97-AF65-F5344CB8AC3E}">
        <p14:creationId xmlns:p14="http://schemas.microsoft.com/office/powerpoint/2010/main" val="2038614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3156E67-618C-4F33-A691-8E323387CC6F}"/>
              </a:ext>
            </a:extLst>
          </p:cNvPr>
          <p:cNvSpPr>
            <a:spLocks noGrp="1"/>
          </p:cNvSpPr>
          <p:nvPr>
            <p:ph idx="1"/>
          </p:nvPr>
        </p:nvSpPr>
        <p:spPr>
          <a:xfrm>
            <a:off x="344424" y="859509"/>
            <a:ext cx="11503152" cy="5703884"/>
          </a:xfrm>
        </p:spPr>
        <p:txBody>
          <a:bodyPr/>
          <a:lstStyle/>
          <a:p>
            <a:r>
              <a:rPr lang="en-US" sz="1800" b="1" dirty="0">
                <a:solidFill>
                  <a:srgbClr val="353535"/>
                </a:solidFill>
              </a:rPr>
              <a:t>Usage of parks and trails is high, with 85% visiting or using a park/trail in the past year.  </a:t>
            </a:r>
          </a:p>
          <a:p>
            <a:pPr lvl="1"/>
            <a:r>
              <a:rPr lang="en-US" sz="1600" dirty="0">
                <a:solidFill>
                  <a:srgbClr val="353535"/>
                </a:solidFill>
              </a:rPr>
              <a:t>Usage of most of the centers, theaters, etc., is less than one-third of the community (with the exception of the Botanical Conservatory and </a:t>
            </a:r>
            <a:r>
              <a:rPr lang="en-US" sz="1600" dirty="0" err="1">
                <a:solidFill>
                  <a:srgbClr val="353535"/>
                </a:solidFill>
              </a:rPr>
              <a:t>Foellinger</a:t>
            </a:r>
            <a:r>
              <a:rPr lang="en-US" sz="1600" dirty="0">
                <a:solidFill>
                  <a:srgbClr val="353535"/>
                </a:solidFill>
              </a:rPr>
              <a:t> Theatre).</a:t>
            </a:r>
          </a:p>
          <a:p>
            <a:pPr lvl="1"/>
            <a:r>
              <a:rPr lang="en-US" sz="1600" dirty="0">
                <a:solidFill>
                  <a:srgbClr val="353535"/>
                </a:solidFill>
              </a:rPr>
              <a:t>About 65% of the community attend the Foellinger summer concerts, about half visit the Botanical Conservatory, and less than half participate in the other programs and activities.</a:t>
            </a:r>
          </a:p>
          <a:p>
            <a:pPr marL="457200" lvl="1" indent="0">
              <a:buNone/>
            </a:pPr>
            <a:endParaRPr lang="en-US" sz="1400" dirty="0">
              <a:solidFill>
                <a:srgbClr val="353535"/>
              </a:solidFill>
            </a:endParaRPr>
          </a:p>
          <a:p>
            <a:pPr marL="457200" lvl="1" indent="0">
              <a:buNone/>
            </a:pPr>
            <a:endParaRPr lang="en-US" sz="1400" dirty="0"/>
          </a:p>
        </p:txBody>
      </p:sp>
      <p:sp>
        <p:nvSpPr>
          <p:cNvPr id="3" name="Title 2">
            <a:extLst>
              <a:ext uri="{FF2B5EF4-FFF2-40B4-BE49-F238E27FC236}">
                <a16:creationId xmlns:a16="http://schemas.microsoft.com/office/drawing/2014/main" id="{D715B6F5-867B-429D-AC57-29386D37066D}"/>
              </a:ext>
            </a:extLst>
          </p:cNvPr>
          <p:cNvSpPr>
            <a:spLocks noGrp="1"/>
          </p:cNvSpPr>
          <p:nvPr>
            <p:ph type="title"/>
          </p:nvPr>
        </p:nvSpPr>
        <p:spPr>
          <a:xfrm>
            <a:off x="344424" y="-83296"/>
            <a:ext cx="11503152" cy="950976"/>
          </a:xfrm>
        </p:spPr>
        <p:txBody>
          <a:bodyPr/>
          <a:lstStyle/>
          <a:p>
            <a:pPr algn="ctr"/>
            <a:r>
              <a:rPr lang="en-US" dirty="0"/>
              <a:t>Key Findings</a:t>
            </a:r>
            <a:endParaRPr lang="en-US" b="0" i="1" dirty="0">
              <a:solidFill>
                <a:srgbClr val="C00000"/>
              </a:solidFill>
            </a:endParaRPr>
          </a:p>
        </p:txBody>
      </p:sp>
      <p:sp>
        <p:nvSpPr>
          <p:cNvPr id="4" name="Footer Placeholder 3">
            <a:extLst>
              <a:ext uri="{FF2B5EF4-FFF2-40B4-BE49-F238E27FC236}">
                <a16:creationId xmlns:a16="http://schemas.microsoft.com/office/drawing/2014/main" id="{7A7EB19D-F72B-4C86-9790-D36F959CA57B}"/>
              </a:ext>
            </a:extLst>
          </p:cNvPr>
          <p:cNvSpPr>
            <a:spLocks noGrp="1"/>
          </p:cNvSpPr>
          <p:nvPr>
            <p:ph type="ftr" sz="quarter" idx="11"/>
          </p:nvPr>
        </p:nvSpPr>
        <p:spPr/>
        <p:txBody>
          <a:bodyPr/>
          <a:lstStyle/>
          <a:p>
            <a:r>
              <a:rPr lang="en-US"/>
              <a:t>www.GLM.com</a:t>
            </a:r>
            <a:endParaRPr lang="en-US" dirty="0"/>
          </a:p>
        </p:txBody>
      </p:sp>
      <p:sp>
        <p:nvSpPr>
          <p:cNvPr id="5" name="Slide Number Placeholder 4">
            <a:extLst>
              <a:ext uri="{FF2B5EF4-FFF2-40B4-BE49-F238E27FC236}">
                <a16:creationId xmlns:a16="http://schemas.microsoft.com/office/drawing/2014/main" id="{80E00718-3E04-4B94-9780-A603C0CB3BA7}"/>
              </a:ext>
            </a:extLst>
          </p:cNvPr>
          <p:cNvSpPr>
            <a:spLocks noGrp="1"/>
          </p:cNvSpPr>
          <p:nvPr>
            <p:ph type="sldNum" sz="quarter" idx="12"/>
          </p:nvPr>
        </p:nvSpPr>
        <p:spPr/>
        <p:txBody>
          <a:bodyPr/>
          <a:lstStyle/>
          <a:p>
            <a:fld id="{F79749CB-5984-46E2-9EDB-EB4914E22A5A}" type="slidenum">
              <a:rPr lang="en-US" smtClean="0"/>
              <a:pPr/>
              <a:t>11</a:t>
            </a:fld>
            <a:endParaRPr lang="en-US" dirty="0"/>
          </a:p>
        </p:txBody>
      </p:sp>
    </p:spTree>
    <p:extLst>
      <p:ext uri="{BB962C8B-B14F-4D97-AF65-F5344CB8AC3E}">
        <p14:creationId xmlns:p14="http://schemas.microsoft.com/office/powerpoint/2010/main" val="608035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BAC28EC1-9D87-41D0-89C9-01E6858BAFFA}"/>
              </a:ext>
            </a:extLst>
          </p:cNvPr>
          <p:cNvSpPr/>
          <p:nvPr/>
        </p:nvSpPr>
        <p:spPr>
          <a:xfrm>
            <a:off x="7240431" y="2046403"/>
            <a:ext cx="3079655" cy="3262431"/>
          </a:xfrm>
          <a:custGeom>
            <a:avLst/>
            <a:gdLst>
              <a:gd name="connsiteX0" fmla="*/ 0 w 3450945"/>
              <a:gd name="connsiteY0" fmla="*/ 331016 h 1986056"/>
              <a:gd name="connsiteX1" fmla="*/ 331016 w 3450945"/>
              <a:gd name="connsiteY1" fmla="*/ 0 h 1986056"/>
              <a:gd name="connsiteX2" fmla="*/ 3119929 w 3450945"/>
              <a:gd name="connsiteY2" fmla="*/ 0 h 1986056"/>
              <a:gd name="connsiteX3" fmla="*/ 3450945 w 3450945"/>
              <a:gd name="connsiteY3" fmla="*/ 331016 h 1986056"/>
              <a:gd name="connsiteX4" fmla="*/ 3450945 w 3450945"/>
              <a:gd name="connsiteY4" fmla="*/ 1655040 h 1986056"/>
              <a:gd name="connsiteX5" fmla="*/ 3119929 w 3450945"/>
              <a:gd name="connsiteY5" fmla="*/ 1986056 h 1986056"/>
              <a:gd name="connsiteX6" fmla="*/ 331016 w 3450945"/>
              <a:gd name="connsiteY6" fmla="*/ 1986056 h 1986056"/>
              <a:gd name="connsiteX7" fmla="*/ 0 w 3450945"/>
              <a:gd name="connsiteY7" fmla="*/ 1655040 h 1986056"/>
              <a:gd name="connsiteX8" fmla="*/ 0 w 3450945"/>
              <a:gd name="connsiteY8" fmla="*/ 331016 h 1986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50945" h="1986056">
                <a:moveTo>
                  <a:pt x="0" y="331016"/>
                </a:moveTo>
                <a:cubicBezTo>
                  <a:pt x="0" y="148201"/>
                  <a:pt x="148201" y="0"/>
                  <a:pt x="331016" y="0"/>
                </a:cubicBezTo>
                <a:lnTo>
                  <a:pt x="3119929" y="0"/>
                </a:lnTo>
                <a:cubicBezTo>
                  <a:pt x="3302744" y="0"/>
                  <a:pt x="3450945" y="148201"/>
                  <a:pt x="3450945" y="331016"/>
                </a:cubicBezTo>
                <a:lnTo>
                  <a:pt x="3450945" y="1655040"/>
                </a:lnTo>
                <a:cubicBezTo>
                  <a:pt x="3450945" y="1837855"/>
                  <a:pt x="3302744" y="1986056"/>
                  <a:pt x="3119929" y="1986056"/>
                </a:cubicBezTo>
                <a:lnTo>
                  <a:pt x="331016" y="1986056"/>
                </a:lnTo>
                <a:cubicBezTo>
                  <a:pt x="148201" y="1986056"/>
                  <a:pt x="0" y="1837855"/>
                  <a:pt x="0" y="1655040"/>
                </a:cubicBezTo>
                <a:lnTo>
                  <a:pt x="0" y="331016"/>
                </a:lnTo>
                <a:close/>
              </a:path>
            </a:pathLst>
          </a:custGeom>
          <a:solidFill>
            <a:srgbClr val="FFFFFF">
              <a:alpha val="30196"/>
            </a:srgbClr>
          </a:solidFill>
          <a:ln>
            <a:solidFill>
              <a:schemeClr val="bg2">
                <a:lumMod val="90000"/>
              </a:schemeClr>
            </a:solidFill>
          </a:ln>
          <a:effectLst/>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344601" tIns="344601" rIns="344601" bIns="344601" numCol="1" spcCol="1270" anchor="ctr" anchorCtr="0">
            <a:noAutofit/>
          </a:bodyPr>
          <a:lstStyle/>
          <a:p>
            <a:pPr marL="0" marR="0" lvl="0" indent="0" algn="ctr" defTabSz="2889250" rtl="0" eaLnBrk="1" fontAlgn="auto" latinLnBrk="0" hangingPunct="1">
              <a:lnSpc>
                <a:spcPct val="90000"/>
              </a:lnSpc>
              <a:spcBef>
                <a:spcPct val="0"/>
              </a:spcBef>
              <a:spcAft>
                <a:spcPct val="35000"/>
              </a:spcAft>
              <a:buClrTx/>
              <a:buSzTx/>
              <a:buFontTx/>
              <a:buNone/>
              <a:tabLst/>
              <a:defRPr/>
            </a:pPr>
            <a:endParaRPr kumimoji="0" lang="en-US" sz="6500" b="0" i="0" u="none" strike="noStrike" kern="1200" cap="none" spc="0" normalizeH="0" baseline="0" noProof="0" dirty="0">
              <a:ln>
                <a:noFill/>
              </a:ln>
              <a:solidFill>
                <a:srgbClr val="136797"/>
              </a:solidFill>
              <a:effectLst/>
              <a:uLnTx/>
              <a:uFillTx/>
              <a:latin typeface="Century Gothic"/>
              <a:ea typeface="+mn-ea"/>
              <a:cs typeface="+mn-cs"/>
            </a:endParaRPr>
          </a:p>
        </p:txBody>
      </p:sp>
      <p:sp>
        <p:nvSpPr>
          <p:cNvPr id="13" name="Freeform: Shape 12">
            <a:extLst>
              <a:ext uri="{FF2B5EF4-FFF2-40B4-BE49-F238E27FC236}">
                <a16:creationId xmlns:a16="http://schemas.microsoft.com/office/drawing/2014/main" id="{70ACA2D3-487A-46CD-914B-4BC54778FBCA}"/>
              </a:ext>
            </a:extLst>
          </p:cNvPr>
          <p:cNvSpPr/>
          <p:nvPr/>
        </p:nvSpPr>
        <p:spPr>
          <a:xfrm>
            <a:off x="659110" y="1583516"/>
            <a:ext cx="5058826" cy="4310965"/>
          </a:xfrm>
          <a:custGeom>
            <a:avLst/>
            <a:gdLst>
              <a:gd name="connsiteX0" fmla="*/ 0 w 3450945"/>
              <a:gd name="connsiteY0" fmla="*/ 331016 h 1986056"/>
              <a:gd name="connsiteX1" fmla="*/ 331016 w 3450945"/>
              <a:gd name="connsiteY1" fmla="*/ 0 h 1986056"/>
              <a:gd name="connsiteX2" fmla="*/ 3119929 w 3450945"/>
              <a:gd name="connsiteY2" fmla="*/ 0 h 1986056"/>
              <a:gd name="connsiteX3" fmla="*/ 3450945 w 3450945"/>
              <a:gd name="connsiteY3" fmla="*/ 331016 h 1986056"/>
              <a:gd name="connsiteX4" fmla="*/ 3450945 w 3450945"/>
              <a:gd name="connsiteY4" fmla="*/ 1655040 h 1986056"/>
              <a:gd name="connsiteX5" fmla="*/ 3119929 w 3450945"/>
              <a:gd name="connsiteY5" fmla="*/ 1986056 h 1986056"/>
              <a:gd name="connsiteX6" fmla="*/ 331016 w 3450945"/>
              <a:gd name="connsiteY6" fmla="*/ 1986056 h 1986056"/>
              <a:gd name="connsiteX7" fmla="*/ 0 w 3450945"/>
              <a:gd name="connsiteY7" fmla="*/ 1655040 h 1986056"/>
              <a:gd name="connsiteX8" fmla="*/ 0 w 3450945"/>
              <a:gd name="connsiteY8" fmla="*/ 331016 h 1986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50945" h="1986056">
                <a:moveTo>
                  <a:pt x="0" y="331016"/>
                </a:moveTo>
                <a:cubicBezTo>
                  <a:pt x="0" y="148201"/>
                  <a:pt x="148201" y="0"/>
                  <a:pt x="331016" y="0"/>
                </a:cubicBezTo>
                <a:lnTo>
                  <a:pt x="3119929" y="0"/>
                </a:lnTo>
                <a:cubicBezTo>
                  <a:pt x="3302744" y="0"/>
                  <a:pt x="3450945" y="148201"/>
                  <a:pt x="3450945" y="331016"/>
                </a:cubicBezTo>
                <a:lnTo>
                  <a:pt x="3450945" y="1655040"/>
                </a:lnTo>
                <a:cubicBezTo>
                  <a:pt x="3450945" y="1837855"/>
                  <a:pt x="3302744" y="1986056"/>
                  <a:pt x="3119929" y="1986056"/>
                </a:cubicBezTo>
                <a:lnTo>
                  <a:pt x="331016" y="1986056"/>
                </a:lnTo>
                <a:cubicBezTo>
                  <a:pt x="148201" y="1986056"/>
                  <a:pt x="0" y="1837855"/>
                  <a:pt x="0" y="1655040"/>
                </a:cubicBezTo>
                <a:lnTo>
                  <a:pt x="0" y="331016"/>
                </a:lnTo>
                <a:close/>
              </a:path>
            </a:pathLst>
          </a:custGeom>
          <a:solidFill>
            <a:srgbClr val="FFFFFF">
              <a:alpha val="30196"/>
            </a:srgbClr>
          </a:solidFill>
          <a:ln>
            <a:solidFill>
              <a:schemeClr val="bg2">
                <a:lumMod val="90000"/>
              </a:schemeClr>
            </a:solidFill>
          </a:ln>
          <a:effectLst/>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344601" tIns="344601" rIns="344601" bIns="344601" numCol="1" spcCol="1270" anchor="ctr" anchorCtr="0">
            <a:noAutofit/>
          </a:bodyPr>
          <a:lstStyle/>
          <a:p>
            <a:pPr marL="0" marR="0" lvl="0" indent="0" algn="ctr" defTabSz="2889250" rtl="0" eaLnBrk="1" fontAlgn="auto" latinLnBrk="0" hangingPunct="1">
              <a:lnSpc>
                <a:spcPct val="90000"/>
              </a:lnSpc>
              <a:spcBef>
                <a:spcPct val="0"/>
              </a:spcBef>
              <a:spcAft>
                <a:spcPct val="35000"/>
              </a:spcAft>
              <a:buClrTx/>
              <a:buSzTx/>
              <a:buFontTx/>
              <a:buNone/>
              <a:tabLst/>
              <a:defRPr/>
            </a:pPr>
            <a:endParaRPr kumimoji="0" lang="en-US" sz="6500" b="0" i="0" u="none" strike="noStrike" kern="1200" cap="none" spc="0" normalizeH="0" baseline="0" noProof="0">
              <a:ln>
                <a:noFill/>
              </a:ln>
              <a:solidFill>
                <a:srgbClr val="136797"/>
              </a:solidFill>
              <a:effectLst/>
              <a:uLnTx/>
              <a:uFillTx/>
              <a:latin typeface="Century Gothic"/>
              <a:ea typeface="+mn-ea"/>
              <a:cs typeface="+mn-cs"/>
            </a:endParaRPr>
          </a:p>
        </p:txBody>
      </p:sp>
      <p:sp>
        <p:nvSpPr>
          <p:cNvPr id="2" name="Text Placeholder 1">
            <a:extLst>
              <a:ext uri="{FF2B5EF4-FFF2-40B4-BE49-F238E27FC236}">
                <a16:creationId xmlns:a16="http://schemas.microsoft.com/office/drawing/2014/main" id="{D2642C79-6D0A-4DC2-BB2E-A8DA89085DB1}"/>
              </a:ext>
            </a:extLst>
          </p:cNvPr>
          <p:cNvSpPr>
            <a:spLocks noGrp="1"/>
          </p:cNvSpPr>
          <p:nvPr>
            <p:ph type="body" sz="quarter" idx="13"/>
          </p:nvPr>
        </p:nvSpPr>
        <p:spPr>
          <a:xfrm>
            <a:off x="659110" y="1204493"/>
            <a:ext cx="5058826" cy="738663"/>
          </a:xfrm>
        </p:spPr>
        <p:txBody>
          <a:bodyPr>
            <a:normAutofit/>
          </a:bodyPr>
          <a:lstStyle/>
          <a:p>
            <a:pPr algn="ctr"/>
            <a:r>
              <a:rPr lang="en-US" sz="1600" b="1" dirty="0"/>
              <a:t>Park/Trail Visited the Most in Past year</a:t>
            </a:r>
          </a:p>
        </p:txBody>
      </p:sp>
      <p:sp>
        <p:nvSpPr>
          <p:cNvPr id="4" name="Title 3">
            <a:extLst>
              <a:ext uri="{FF2B5EF4-FFF2-40B4-BE49-F238E27FC236}">
                <a16:creationId xmlns:a16="http://schemas.microsoft.com/office/drawing/2014/main" id="{69905EC2-31C2-4E6F-AA6A-4CE1919745C4}"/>
              </a:ext>
            </a:extLst>
          </p:cNvPr>
          <p:cNvSpPr>
            <a:spLocks noGrp="1"/>
          </p:cNvSpPr>
          <p:nvPr>
            <p:ph type="title"/>
          </p:nvPr>
        </p:nvSpPr>
        <p:spPr/>
        <p:txBody>
          <a:bodyPr>
            <a:normAutofit/>
          </a:bodyPr>
          <a:lstStyle/>
          <a:p>
            <a:r>
              <a:rPr lang="en-US" dirty="0"/>
              <a:t>85% of Fort Wayne Residents Visited a Park/Trail</a:t>
            </a:r>
          </a:p>
        </p:txBody>
      </p:sp>
      <p:sp>
        <p:nvSpPr>
          <p:cNvPr id="5" name="Footer Placeholder 4">
            <a:extLst>
              <a:ext uri="{FF2B5EF4-FFF2-40B4-BE49-F238E27FC236}">
                <a16:creationId xmlns:a16="http://schemas.microsoft.com/office/drawing/2014/main" id="{F4B955FB-1B04-4916-B0EE-4E8D4C0992D9}"/>
              </a:ext>
            </a:extLst>
          </p:cNvPr>
          <p:cNvSpPr>
            <a:spLocks noGrp="1"/>
          </p:cNvSpPr>
          <p:nvPr>
            <p:ph type="ftr" sz="quarter" idx="11"/>
          </p:nvPr>
        </p:nvSpPr>
        <p:spPr/>
        <p:txBody>
          <a:bodyPr/>
          <a:lstStyle/>
          <a:p>
            <a:r>
              <a:rPr lang="en-US"/>
              <a:t>www.GLM.com</a:t>
            </a:r>
            <a:endParaRPr lang="en-US" dirty="0"/>
          </a:p>
        </p:txBody>
      </p:sp>
      <p:sp>
        <p:nvSpPr>
          <p:cNvPr id="6" name="Slide Number Placeholder 5">
            <a:extLst>
              <a:ext uri="{FF2B5EF4-FFF2-40B4-BE49-F238E27FC236}">
                <a16:creationId xmlns:a16="http://schemas.microsoft.com/office/drawing/2014/main" id="{C803C717-79F1-495C-BDA7-DBCB371DDB89}"/>
              </a:ext>
            </a:extLst>
          </p:cNvPr>
          <p:cNvSpPr>
            <a:spLocks noGrp="1"/>
          </p:cNvSpPr>
          <p:nvPr>
            <p:ph type="sldNum" sz="quarter" idx="12"/>
          </p:nvPr>
        </p:nvSpPr>
        <p:spPr/>
        <p:txBody>
          <a:bodyPr/>
          <a:lstStyle/>
          <a:p>
            <a:fld id="{F79749CB-5984-46E2-9EDB-EB4914E22A5A}" type="slidenum">
              <a:rPr lang="en-US" smtClean="0"/>
              <a:pPr/>
              <a:t>12</a:t>
            </a:fld>
            <a:endParaRPr lang="en-US" dirty="0"/>
          </a:p>
        </p:txBody>
      </p:sp>
      <p:sp>
        <p:nvSpPr>
          <p:cNvPr id="7" name="TextBox 6">
            <a:extLst>
              <a:ext uri="{FF2B5EF4-FFF2-40B4-BE49-F238E27FC236}">
                <a16:creationId xmlns:a16="http://schemas.microsoft.com/office/drawing/2014/main" id="{4F6E2545-D288-460C-8F67-7925CAB16FC9}"/>
              </a:ext>
            </a:extLst>
          </p:cNvPr>
          <p:cNvSpPr txBox="1"/>
          <p:nvPr/>
        </p:nvSpPr>
        <p:spPr>
          <a:xfrm>
            <a:off x="8124498" y="6150789"/>
            <a:ext cx="3826988" cy="415498"/>
          </a:xfrm>
          <a:prstGeom prst="rect">
            <a:avLst/>
          </a:prstGeom>
          <a:noFill/>
        </p:spPr>
        <p:txBody>
          <a:bodyPr wrap="square" rtlCol="0">
            <a:spAutoFit/>
          </a:bodyPr>
          <a:lstStyle/>
          <a:p>
            <a:pPr algn="r"/>
            <a:r>
              <a:rPr lang="en-US" sz="1050" i="1" dirty="0">
                <a:solidFill>
                  <a:schemeClr val="tx2"/>
                </a:solidFill>
                <a:latin typeface="Century Gothic" panose="020B0502020202020204" pitchFamily="34" charset="0"/>
              </a:rPr>
              <a:t>Aided; One Response</a:t>
            </a:r>
          </a:p>
          <a:p>
            <a:pPr algn="r"/>
            <a:r>
              <a:rPr lang="en-US" sz="1050" i="1" dirty="0">
                <a:solidFill>
                  <a:schemeClr val="tx2"/>
                </a:solidFill>
                <a:latin typeface="Century Gothic" panose="020B0502020202020204" pitchFamily="34" charset="0"/>
              </a:rPr>
              <a:t>Top Responses shown; see Appendix A for full list</a:t>
            </a:r>
          </a:p>
        </p:txBody>
      </p:sp>
      <p:sp>
        <p:nvSpPr>
          <p:cNvPr id="8" name="TextBox 7">
            <a:extLst>
              <a:ext uri="{FF2B5EF4-FFF2-40B4-BE49-F238E27FC236}">
                <a16:creationId xmlns:a16="http://schemas.microsoft.com/office/drawing/2014/main" id="{01705AB4-5E1C-4470-9E9C-3D582147CF2D}"/>
              </a:ext>
            </a:extLst>
          </p:cNvPr>
          <p:cNvSpPr txBox="1"/>
          <p:nvPr/>
        </p:nvSpPr>
        <p:spPr>
          <a:xfrm>
            <a:off x="344423" y="6250849"/>
            <a:ext cx="874777" cy="307777"/>
          </a:xfrm>
          <a:prstGeom prst="rect">
            <a:avLst/>
          </a:prstGeom>
          <a:noFill/>
        </p:spPr>
        <p:txBody>
          <a:bodyPr wrap="square" rtlCol="0">
            <a:spAutoFit/>
          </a:bodyPr>
          <a:lstStyle/>
          <a:p>
            <a:r>
              <a:rPr lang="en-US" sz="1400" b="1" dirty="0">
                <a:solidFill>
                  <a:schemeClr val="tx2"/>
                </a:solidFill>
                <a:latin typeface="Century Gothic" panose="020B0502020202020204" pitchFamily="34" charset="0"/>
              </a:rPr>
              <a:t>n=800</a:t>
            </a:r>
          </a:p>
        </p:txBody>
      </p:sp>
      <p:graphicFrame>
        <p:nvGraphicFramePr>
          <p:cNvPr id="12" name="Content Placeholder 12">
            <a:extLst>
              <a:ext uri="{FF2B5EF4-FFF2-40B4-BE49-F238E27FC236}">
                <a16:creationId xmlns:a16="http://schemas.microsoft.com/office/drawing/2014/main" id="{BF694D9E-1D5A-46BD-8959-F42262AFA95A}"/>
              </a:ext>
            </a:extLst>
          </p:cNvPr>
          <p:cNvGraphicFramePr>
            <a:graphicFrameLocks/>
          </p:cNvGraphicFramePr>
          <p:nvPr>
            <p:extLst>
              <p:ext uri="{D42A27DB-BD31-4B8C-83A1-F6EECF244321}">
                <p14:modId xmlns:p14="http://schemas.microsoft.com/office/powerpoint/2010/main" val="1870588914"/>
              </p:ext>
            </p:extLst>
          </p:nvPr>
        </p:nvGraphicFramePr>
        <p:xfrm>
          <a:off x="-190638" y="1398873"/>
          <a:ext cx="8121149" cy="4409902"/>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a:extLst>
              <a:ext uri="{FF2B5EF4-FFF2-40B4-BE49-F238E27FC236}">
                <a16:creationId xmlns:a16="http://schemas.microsoft.com/office/drawing/2014/main" id="{4802034F-72A9-4315-825A-9EF34A1BF74D}"/>
              </a:ext>
            </a:extLst>
          </p:cNvPr>
          <p:cNvSpPr txBox="1"/>
          <p:nvPr/>
        </p:nvSpPr>
        <p:spPr>
          <a:xfrm>
            <a:off x="7410902" y="2196695"/>
            <a:ext cx="2909184" cy="3016210"/>
          </a:xfrm>
          <a:prstGeom prst="rect">
            <a:avLst/>
          </a:prstGeom>
          <a:noFill/>
        </p:spPr>
        <p:txBody>
          <a:bodyPr wrap="square" rtlCol="0">
            <a:spAutoFit/>
          </a:bodyPr>
          <a:lstStyle/>
          <a:p>
            <a:r>
              <a:rPr lang="en-US" sz="1600" b="1" dirty="0"/>
              <a:t>Top 5 parks visited in 2011</a:t>
            </a:r>
          </a:p>
          <a:p>
            <a:pPr marL="342900" indent="-342900">
              <a:buAutoNum type="arabicPeriod"/>
            </a:pPr>
            <a:r>
              <a:rPr lang="en-US" sz="1600" dirty="0"/>
              <a:t>Foster</a:t>
            </a:r>
          </a:p>
          <a:p>
            <a:pPr marL="342900" indent="-342900">
              <a:buAutoNum type="arabicPeriod"/>
            </a:pPr>
            <a:r>
              <a:rPr lang="en-US" sz="1600" dirty="0"/>
              <a:t>Franke</a:t>
            </a:r>
          </a:p>
          <a:p>
            <a:pPr marL="342900" indent="-342900">
              <a:buAutoNum type="arabicPeriod"/>
            </a:pPr>
            <a:r>
              <a:rPr lang="en-US" sz="1600" dirty="0"/>
              <a:t>Lakeside</a:t>
            </a:r>
          </a:p>
          <a:p>
            <a:pPr marL="342900" indent="-342900">
              <a:buAutoNum type="arabicPeriod"/>
            </a:pPr>
            <a:r>
              <a:rPr lang="en-US" sz="1600" dirty="0"/>
              <a:t>Greenway</a:t>
            </a:r>
          </a:p>
          <a:p>
            <a:pPr marL="342900" indent="-342900">
              <a:buAutoNum type="arabicPeriod"/>
            </a:pPr>
            <a:r>
              <a:rPr lang="en-US" sz="1600" dirty="0"/>
              <a:t>Headwaters</a:t>
            </a:r>
          </a:p>
          <a:p>
            <a:pPr marL="342900" indent="-342900">
              <a:buAutoNum type="arabicPeriod"/>
            </a:pPr>
            <a:endParaRPr lang="en-US" sz="1600" dirty="0"/>
          </a:p>
          <a:p>
            <a:r>
              <a:rPr lang="en-US" sz="1600" dirty="0"/>
              <a:t>These changes reflect the opening of Promenade in 2019 and the addition of more trails to Greenway.</a:t>
            </a:r>
          </a:p>
          <a:p>
            <a:endParaRPr lang="en-US" sz="1400" dirty="0"/>
          </a:p>
        </p:txBody>
      </p:sp>
    </p:spTree>
    <p:extLst>
      <p:ext uri="{BB962C8B-B14F-4D97-AF65-F5344CB8AC3E}">
        <p14:creationId xmlns:p14="http://schemas.microsoft.com/office/powerpoint/2010/main" val="2655064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9104375" y="6553199"/>
            <a:ext cx="2743200" cy="298907"/>
          </a:xfrm>
          <a:prstGeom prst="rect">
            <a:avLst/>
          </a:prstGeom>
        </p:spPr>
        <p:txBody>
          <a:bodyPr/>
          <a:lstStyle/>
          <a:p>
            <a:fld id="{F79749CB-5984-46E2-9EDB-EB4914E22A5A}" type="slidenum">
              <a:rPr lang="en-US" smtClean="0"/>
              <a:pPr/>
              <a:t>13</a:t>
            </a:fld>
            <a:endParaRPr lang="en-US"/>
          </a:p>
        </p:txBody>
      </p:sp>
      <p:sp>
        <p:nvSpPr>
          <p:cNvPr id="6" name="Text Placeholder 5"/>
          <p:cNvSpPr>
            <a:spLocks noGrp="1"/>
          </p:cNvSpPr>
          <p:nvPr>
            <p:ph type="body" sz="quarter" idx="13"/>
          </p:nvPr>
        </p:nvSpPr>
        <p:spPr>
          <a:xfrm>
            <a:off x="361688" y="1275898"/>
            <a:ext cx="11503151" cy="598831"/>
          </a:xfrm>
        </p:spPr>
        <p:txBody>
          <a:bodyPr>
            <a:normAutofit/>
          </a:bodyPr>
          <a:lstStyle/>
          <a:p>
            <a:r>
              <a:rPr lang="en-US" sz="1600" b="1" dirty="0"/>
              <a:t>Evaluations of How Well the Program/Activity Meets the Needs of the Community</a:t>
            </a:r>
          </a:p>
        </p:txBody>
      </p:sp>
      <p:graphicFrame>
        <p:nvGraphicFramePr>
          <p:cNvPr id="7" name="Content Placeholder 12"/>
          <p:cNvGraphicFramePr>
            <a:graphicFrameLocks noGrp="1"/>
          </p:cNvGraphicFramePr>
          <p:nvPr>
            <p:ph idx="4294967295"/>
            <p:extLst>
              <p:ext uri="{D42A27DB-BD31-4B8C-83A1-F6EECF244321}">
                <p14:modId xmlns:p14="http://schemas.microsoft.com/office/powerpoint/2010/main" val="1758002760"/>
              </p:ext>
            </p:extLst>
          </p:nvPr>
        </p:nvGraphicFramePr>
        <p:xfrm>
          <a:off x="1657977" y="1653563"/>
          <a:ext cx="7286128" cy="5054167"/>
        </p:xfrm>
        <a:graphic>
          <a:graphicData uri="http://schemas.openxmlformats.org/drawingml/2006/chart">
            <c:chart xmlns:c="http://schemas.openxmlformats.org/drawingml/2006/chart" xmlns:r="http://schemas.openxmlformats.org/officeDocument/2006/relationships" r:id="rId3"/>
          </a:graphicData>
        </a:graphic>
      </p:graphicFrame>
      <p:sp>
        <p:nvSpPr>
          <p:cNvPr id="3" name="Footer Placeholder 2">
            <a:extLst>
              <a:ext uri="{FF2B5EF4-FFF2-40B4-BE49-F238E27FC236}">
                <a16:creationId xmlns:a16="http://schemas.microsoft.com/office/drawing/2014/main" id="{141A243A-EBAB-4019-9460-55B4712A201E}"/>
              </a:ext>
            </a:extLst>
          </p:cNvPr>
          <p:cNvSpPr>
            <a:spLocks noGrp="1"/>
          </p:cNvSpPr>
          <p:nvPr>
            <p:ph type="ftr" sz="quarter" idx="11"/>
          </p:nvPr>
        </p:nvSpPr>
        <p:spPr/>
        <p:txBody>
          <a:bodyPr/>
          <a:lstStyle/>
          <a:p>
            <a:r>
              <a:rPr lang="en-US"/>
              <a:t>www.GLM.com</a:t>
            </a:r>
            <a:endParaRPr lang="en-US" dirty="0"/>
          </a:p>
        </p:txBody>
      </p:sp>
      <p:sp>
        <p:nvSpPr>
          <p:cNvPr id="12" name="Title 11">
            <a:extLst>
              <a:ext uri="{FF2B5EF4-FFF2-40B4-BE49-F238E27FC236}">
                <a16:creationId xmlns:a16="http://schemas.microsoft.com/office/drawing/2014/main" id="{1541DEB0-8159-4B90-92B5-74D3870B7133}"/>
              </a:ext>
            </a:extLst>
          </p:cNvPr>
          <p:cNvSpPr>
            <a:spLocks noGrp="1"/>
          </p:cNvSpPr>
          <p:nvPr>
            <p:ph type="title"/>
          </p:nvPr>
        </p:nvSpPr>
        <p:spPr/>
        <p:txBody>
          <a:bodyPr>
            <a:normAutofit fontScale="90000"/>
          </a:bodyPr>
          <a:lstStyle/>
          <a:p>
            <a:r>
              <a:rPr lang="en-US" dirty="0"/>
              <a:t>Summer concerts are the most used program</a:t>
            </a:r>
            <a:br>
              <a:rPr lang="en-US" dirty="0"/>
            </a:br>
            <a:r>
              <a:rPr lang="en-US" sz="2200" b="0" i="1" dirty="0"/>
              <a:t>(one of two, continued on next slide)</a:t>
            </a:r>
            <a:endParaRPr lang="en-US" b="0" i="1" dirty="0"/>
          </a:p>
        </p:txBody>
      </p:sp>
      <p:sp>
        <p:nvSpPr>
          <p:cNvPr id="8" name="TextBox 7">
            <a:extLst>
              <a:ext uri="{FF2B5EF4-FFF2-40B4-BE49-F238E27FC236}">
                <a16:creationId xmlns:a16="http://schemas.microsoft.com/office/drawing/2014/main" id="{CD051F00-B9BF-4A9E-AA61-EF8393055DEC}"/>
              </a:ext>
            </a:extLst>
          </p:cNvPr>
          <p:cNvSpPr txBox="1"/>
          <p:nvPr/>
        </p:nvSpPr>
        <p:spPr>
          <a:xfrm>
            <a:off x="344424" y="6263027"/>
            <a:ext cx="902550" cy="307777"/>
          </a:xfrm>
          <a:prstGeom prst="rect">
            <a:avLst/>
          </a:prstGeom>
          <a:noFill/>
        </p:spPr>
        <p:txBody>
          <a:bodyPr wrap="square" rtlCol="0">
            <a:spAutoFit/>
          </a:bodyPr>
          <a:lstStyle/>
          <a:p>
            <a:r>
              <a:rPr lang="en-US" sz="1400" b="1" dirty="0">
                <a:solidFill>
                  <a:schemeClr val="tx2"/>
                </a:solidFill>
                <a:latin typeface="Century Gothic" panose="020B0502020202020204" pitchFamily="34" charset="0"/>
              </a:rPr>
              <a:t>n=800</a:t>
            </a:r>
          </a:p>
        </p:txBody>
      </p:sp>
      <p:sp>
        <p:nvSpPr>
          <p:cNvPr id="2" name="TextBox 1">
            <a:extLst>
              <a:ext uri="{FF2B5EF4-FFF2-40B4-BE49-F238E27FC236}">
                <a16:creationId xmlns:a16="http://schemas.microsoft.com/office/drawing/2014/main" id="{C03E5534-5E41-469B-A418-EC1BB0469CE5}"/>
              </a:ext>
            </a:extLst>
          </p:cNvPr>
          <p:cNvSpPr txBox="1"/>
          <p:nvPr/>
        </p:nvSpPr>
        <p:spPr>
          <a:xfrm>
            <a:off x="9333887" y="6152388"/>
            <a:ext cx="2673958" cy="430887"/>
          </a:xfrm>
          <a:prstGeom prst="rect">
            <a:avLst/>
          </a:prstGeom>
          <a:noFill/>
        </p:spPr>
        <p:txBody>
          <a:bodyPr wrap="square" rtlCol="0">
            <a:spAutoFit/>
          </a:bodyPr>
          <a:lstStyle/>
          <a:p>
            <a:pPr algn="r"/>
            <a:r>
              <a:rPr lang="en-US" sz="1100" i="1" dirty="0">
                <a:solidFill>
                  <a:schemeClr val="tx2"/>
                </a:solidFill>
              </a:rPr>
              <a:t>Blanks = 3% or less</a:t>
            </a:r>
          </a:p>
          <a:p>
            <a:pPr algn="r"/>
            <a:r>
              <a:rPr lang="en-US" sz="1100" i="1" dirty="0">
                <a:solidFill>
                  <a:schemeClr val="tx2"/>
                </a:solidFill>
              </a:rPr>
              <a:t>*Left blank accounted for 2% or less</a:t>
            </a:r>
          </a:p>
        </p:txBody>
      </p:sp>
      <p:sp>
        <p:nvSpPr>
          <p:cNvPr id="10" name="TextBox 9">
            <a:extLst>
              <a:ext uri="{FF2B5EF4-FFF2-40B4-BE49-F238E27FC236}">
                <a16:creationId xmlns:a16="http://schemas.microsoft.com/office/drawing/2014/main" id="{DC3FAACF-5E54-4509-A927-523D55827F0D}"/>
              </a:ext>
            </a:extLst>
          </p:cNvPr>
          <p:cNvSpPr txBox="1"/>
          <p:nvPr/>
        </p:nvSpPr>
        <p:spPr>
          <a:xfrm>
            <a:off x="-555416" y="1874096"/>
            <a:ext cx="3026097" cy="261610"/>
          </a:xfrm>
          <a:prstGeom prst="rect">
            <a:avLst/>
          </a:prstGeom>
          <a:noFill/>
        </p:spPr>
        <p:txBody>
          <a:bodyPr wrap="square" rtlCol="0">
            <a:spAutoFit/>
          </a:bodyPr>
          <a:lstStyle/>
          <a:p>
            <a:pPr algn="r"/>
            <a:r>
              <a:rPr lang="en-US" sz="1100" dirty="0">
                <a:solidFill>
                  <a:schemeClr val="tx2"/>
                </a:solidFill>
              </a:rPr>
              <a:t>Foellinger summer concerts</a:t>
            </a:r>
          </a:p>
        </p:txBody>
      </p:sp>
      <p:sp>
        <p:nvSpPr>
          <p:cNvPr id="13" name="TextBox 12">
            <a:extLst>
              <a:ext uri="{FF2B5EF4-FFF2-40B4-BE49-F238E27FC236}">
                <a16:creationId xmlns:a16="http://schemas.microsoft.com/office/drawing/2014/main" id="{0C067A39-F63D-4508-902D-D7F29E98EB9B}"/>
              </a:ext>
            </a:extLst>
          </p:cNvPr>
          <p:cNvSpPr txBox="1"/>
          <p:nvPr/>
        </p:nvSpPr>
        <p:spPr>
          <a:xfrm>
            <a:off x="-559133" y="2175330"/>
            <a:ext cx="3026097" cy="261610"/>
          </a:xfrm>
          <a:prstGeom prst="rect">
            <a:avLst/>
          </a:prstGeom>
          <a:noFill/>
        </p:spPr>
        <p:txBody>
          <a:bodyPr wrap="square" rtlCol="0">
            <a:spAutoFit/>
          </a:bodyPr>
          <a:lstStyle/>
          <a:p>
            <a:pPr algn="r"/>
            <a:r>
              <a:rPr lang="en-US" sz="1100" dirty="0">
                <a:solidFill>
                  <a:schemeClr val="tx2"/>
                </a:solidFill>
              </a:rPr>
              <a:t>Botanical Conservatory </a:t>
            </a:r>
          </a:p>
        </p:txBody>
      </p:sp>
      <p:sp>
        <p:nvSpPr>
          <p:cNvPr id="14" name="TextBox 13">
            <a:extLst>
              <a:ext uri="{FF2B5EF4-FFF2-40B4-BE49-F238E27FC236}">
                <a16:creationId xmlns:a16="http://schemas.microsoft.com/office/drawing/2014/main" id="{35538048-772A-4DE8-A35E-9ABE72FA6553}"/>
              </a:ext>
            </a:extLst>
          </p:cNvPr>
          <p:cNvSpPr txBox="1"/>
          <p:nvPr/>
        </p:nvSpPr>
        <p:spPr>
          <a:xfrm>
            <a:off x="-559133" y="2458206"/>
            <a:ext cx="3026097" cy="261610"/>
          </a:xfrm>
          <a:prstGeom prst="rect">
            <a:avLst/>
          </a:prstGeom>
          <a:noFill/>
        </p:spPr>
        <p:txBody>
          <a:bodyPr wrap="square" rtlCol="0">
            <a:spAutoFit/>
          </a:bodyPr>
          <a:lstStyle/>
          <a:p>
            <a:pPr algn="r"/>
            <a:r>
              <a:rPr lang="en-US" sz="1100" dirty="0">
                <a:solidFill>
                  <a:schemeClr val="tx2"/>
                </a:solidFill>
              </a:rPr>
              <a:t>Riverfront programming</a:t>
            </a:r>
          </a:p>
        </p:txBody>
      </p:sp>
      <p:sp>
        <p:nvSpPr>
          <p:cNvPr id="15" name="TextBox 14">
            <a:extLst>
              <a:ext uri="{FF2B5EF4-FFF2-40B4-BE49-F238E27FC236}">
                <a16:creationId xmlns:a16="http://schemas.microsoft.com/office/drawing/2014/main" id="{8FA7F53D-7BCA-4D7C-86B1-38ADE06A9625}"/>
              </a:ext>
            </a:extLst>
          </p:cNvPr>
          <p:cNvSpPr txBox="1"/>
          <p:nvPr/>
        </p:nvSpPr>
        <p:spPr>
          <a:xfrm>
            <a:off x="-559133" y="2758572"/>
            <a:ext cx="3026097" cy="261610"/>
          </a:xfrm>
          <a:prstGeom prst="rect">
            <a:avLst/>
          </a:prstGeom>
          <a:noFill/>
        </p:spPr>
        <p:txBody>
          <a:bodyPr wrap="square" rtlCol="0">
            <a:spAutoFit/>
          </a:bodyPr>
          <a:lstStyle/>
          <a:p>
            <a:pPr algn="r"/>
            <a:r>
              <a:rPr lang="en-US" sz="1100" dirty="0">
                <a:solidFill>
                  <a:schemeClr val="tx2"/>
                </a:solidFill>
              </a:rPr>
              <a:t>Family special events</a:t>
            </a:r>
          </a:p>
        </p:txBody>
      </p:sp>
      <p:sp>
        <p:nvSpPr>
          <p:cNvPr id="16" name="TextBox 15">
            <a:extLst>
              <a:ext uri="{FF2B5EF4-FFF2-40B4-BE49-F238E27FC236}">
                <a16:creationId xmlns:a16="http://schemas.microsoft.com/office/drawing/2014/main" id="{2038A1E8-26BD-4B1E-82CF-E4E450D6D668}"/>
              </a:ext>
            </a:extLst>
          </p:cNvPr>
          <p:cNvSpPr txBox="1"/>
          <p:nvPr/>
        </p:nvSpPr>
        <p:spPr>
          <a:xfrm>
            <a:off x="-559133" y="3046202"/>
            <a:ext cx="3026097" cy="261610"/>
          </a:xfrm>
          <a:prstGeom prst="rect">
            <a:avLst/>
          </a:prstGeom>
          <a:noFill/>
        </p:spPr>
        <p:txBody>
          <a:bodyPr wrap="square" rtlCol="0">
            <a:spAutoFit/>
          </a:bodyPr>
          <a:lstStyle/>
          <a:p>
            <a:pPr algn="r"/>
            <a:r>
              <a:rPr lang="en-US" sz="1100" dirty="0">
                <a:solidFill>
                  <a:schemeClr val="tx2"/>
                </a:solidFill>
              </a:rPr>
              <a:t>Outdoor education/rec </a:t>
            </a:r>
          </a:p>
        </p:txBody>
      </p:sp>
      <p:sp>
        <p:nvSpPr>
          <p:cNvPr id="17" name="TextBox 16">
            <a:extLst>
              <a:ext uri="{FF2B5EF4-FFF2-40B4-BE49-F238E27FC236}">
                <a16:creationId xmlns:a16="http://schemas.microsoft.com/office/drawing/2014/main" id="{10B18C5F-3997-4ADD-BFCC-F7EB35602865}"/>
              </a:ext>
            </a:extLst>
          </p:cNvPr>
          <p:cNvSpPr txBox="1"/>
          <p:nvPr/>
        </p:nvSpPr>
        <p:spPr>
          <a:xfrm>
            <a:off x="-541585" y="3368523"/>
            <a:ext cx="3026097" cy="261610"/>
          </a:xfrm>
          <a:prstGeom prst="rect">
            <a:avLst/>
          </a:prstGeom>
          <a:noFill/>
        </p:spPr>
        <p:txBody>
          <a:bodyPr wrap="square" rtlCol="0">
            <a:spAutoFit/>
          </a:bodyPr>
          <a:lstStyle/>
          <a:p>
            <a:pPr algn="r"/>
            <a:r>
              <a:rPr lang="en-US" sz="1100" dirty="0">
                <a:solidFill>
                  <a:schemeClr val="tx2"/>
                </a:solidFill>
              </a:rPr>
              <a:t>Salomon Farm Park festivals</a:t>
            </a:r>
          </a:p>
        </p:txBody>
      </p:sp>
      <p:sp>
        <p:nvSpPr>
          <p:cNvPr id="18" name="TextBox 17">
            <a:extLst>
              <a:ext uri="{FF2B5EF4-FFF2-40B4-BE49-F238E27FC236}">
                <a16:creationId xmlns:a16="http://schemas.microsoft.com/office/drawing/2014/main" id="{F2DB2010-4111-49BF-BA5C-9651D3CAF856}"/>
              </a:ext>
            </a:extLst>
          </p:cNvPr>
          <p:cNvSpPr txBox="1"/>
          <p:nvPr/>
        </p:nvSpPr>
        <p:spPr>
          <a:xfrm>
            <a:off x="-541585" y="3668889"/>
            <a:ext cx="3026097" cy="261610"/>
          </a:xfrm>
          <a:prstGeom prst="rect">
            <a:avLst/>
          </a:prstGeom>
          <a:noFill/>
        </p:spPr>
        <p:txBody>
          <a:bodyPr wrap="square" rtlCol="0">
            <a:spAutoFit/>
          </a:bodyPr>
          <a:lstStyle/>
          <a:p>
            <a:pPr algn="r"/>
            <a:r>
              <a:rPr lang="en-US" sz="1100" dirty="0">
                <a:solidFill>
                  <a:schemeClr val="tx2"/>
                </a:solidFill>
              </a:rPr>
              <a:t>Adult classes</a:t>
            </a:r>
          </a:p>
        </p:txBody>
      </p:sp>
      <p:sp>
        <p:nvSpPr>
          <p:cNvPr id="19" name="TextBox 18">
            <a:extLst>
              <a:ext uri="{FF2B5EF4-FFF2-40B4-BE49-F238E27FC236}">
                <a16:creationId xmlns:a16="http://schemas.microsoft.com/office/drawing/2014/main" id="{14504C5C-F2BE-4FB3-8300-3D9551DD9282}"/>
              </a:ext>
            </a:extLst>
          </p:cNvPr>
          <p:cNvSpPr txBox="1"/>
          <p:nvPr/>
        </p:nvSpPr>
        <p:spPr>
          <a:xfrm>
            <a:off x="-534903" y="3969595"/>
            <a:ext cx="3026097" cy="261610"/>
          </a:xfrm>
          <a:prstGeom prst="rect">
            <a:avLst/>
          </a:prstGeom>
          <a:noFill/>
        </p:spPr>
        <p:txBody>
          <a:bodyPr wrap="square" rtlCol="0">
            <a:spAutoFit/>
          </a:bodyPr>
          <a:lstStyle/>
          <a:p>
            <a:pPr algn="r"/>
            <a:r>
              <a:rPr lang="en-US" sz="1100" dirty="0">
                <a:solidFill>
                  <a:schemeClr val="tx2"/>
                </a:solidFill>
              </a:rPr>
              <a:t>Adult fitness programming</a:t>
            </a:r>
          </a:p>
        </p:txBody>
      </p:sp>
      <p:sp>
        <p:nvSpPr>
          <p:cNvPr id="20" name="TextBox 19">
            <a:extLst>
              <a:ext uri="{FF2B5EF4-FFF2-40B4-BE49-F238E27FC236}">
                <a16:creationId xmlns:a16="http://schemas.microsoft.com/office/drawing/2014/main" id="{B1D68E4A-B2A0-4DB3-9DC3-DD2BB27EE4FB}"/>
              </a:ext>
            </a:extLst>
          </p:cNvPr>
          <p:cNvSpPr txBox="1"/>
          <p:nvPr/>
        </p:nvSpPr>
        <p:spPr>
          <a:xfrm>
            <a:off x="-534903" y="4260872"/>
            <a:ext cx="3026097" cy="261610"/>
          </a:xfrm>
          <a:prstGeom prst="rect">
            <a:avLst/>
          </a:prstGeom>
          <a:noFill/>
        </p:spPr>
        <p:txBody>
          <a:bodyPr wrap="square" rtlCol="0">
            <a:spAutoFit/>
          </a:bodyPr>
          <a:lstStyle/>
          <a:p>
            <a:pPr algn="r"/>
            <a:r>
              <a:rPr lang="en-US" sz="1100" dirty="0">
                <a:solidFill>
                  <a:schemeClr val="tx2"/>
                </a:solidFill>
              </a:rPr>
              <a:t>Adult 50+ classes</a:t>
            </a:r>
          </a:p>
        </p:txBody>
      </p:sp>
      <p:sp>
        <p:nvSpPr>
          <p:cNvPr id="21" name="TextBox 20">
            <a:extLst>
              <a:ext uri="{FF2B5EF4-FFF2-40B4-BE49-F238E27FC236}">
                <a16:creationId xmlns:a16="http://schemas.microsoft.com/office/drawing/2014/main" id="{3302429F-D563-46C2-BCFB-5A94079533F8}"/>
              </a:ext>
            </a:extLst>
          </p:cNvPr>
          <p:cNvSpPr txBox="1"/>
          <p:nvPr/>
        </p:nvSpPr>
        <p:spPr>
          <a:xfrm>
            <a:off x="-534903" y="4574273"/>
            <a:ext cx="3026097" cy="261610"/>
          </a:xfrm>
          <a:prstGeom prst="rect">
            <a:avLst/>
          </a:prstGeom>
          <a:noFill/>
        </p:spPr>
        <p:txBody>
          <a:bodyPr wrap="square" rtlCol="0">
            <a:spAutoFit/>
          </a:bodyPr>
          <a:lstStyle/>
          <a:p>
            <a:pPr algn="r"/>
            <a:r>
              <a:rPr lang="en-US" sz="1100" dirty="0">
                <a:solidFill>
                  <a:schemeClr val="tx2"/>
                </a:solidFill>
              </a:rPr>
              <a:t>Winterval</a:t>
            </a:r>
          </a:p>
        </p:txBody>
      </p:sp>
      <p:sp>
        <p:nvSpPr>
          <p:cNvPr id="24" name="TextBox 23">
            <a:extLst>
              <a:ext uri="{FF2B5EF4-FFF2-40B4-BE49-F238E27FC236}">
                <a16:creationId xmlns:a16="http://schemas.microsoft.com/office/drawing/2014/main" id="{241FF9FE-72D6-4FD6-A114-B666E6AD5275}"/>
              </a:ext>
            </a:extLst>
          </p:cNvPr>
          <p:cNvSpPr txBox="1"/>
          <p:nvPr/>
        </p:nvSpPr>
        <p:spPr>
          <a:xfrm>
            <a:off x="-559133" y="4874639"/>
            <a:ext cx="3026097" cy="261610"/>
          </a:xfrm>
          <a:prstGeom prst="rect">
            <a:avLst/>
          </a:prstGeom>
          <a:noFill/>
        </p:spPr>
        <p:txBody>
          <a:bodyPr wrap="square" rtlCol="0">
            <a:spAutoFit/>
          </a:bodyPr>
          <a:lstStyle/>
          <a:p>
            <a:pPr algn="r"/>
            <a:r>
              <a:rPr lang="en-US" sz="1100" dirty="0">
                <a:solidFill>
                  <a:schemeClr val="tx2"/>
                </a:solidFill>
              </a:rPr>
              <a:t>Adult sport leagues/lessons</a:t>
            </a:r>
          </a:p>
        </p:txBody>
      </p:sp>
      <p:sp>
        <p:nvSpPr>
          <p:cNvPr id="25" name="TextBox 24">
            <a:extLst>
              <a:ext uri="{FF2B5EF4-FFF2-40B4-BE49-F238E27FC236}">
                <a16:creationId xmlns:a16="http://schemas.microsoft.com/office/drawing/2014/main" id="{8B858C7E-BFC6-41B1-BB43-8066D32374B8}"/>
              </a:ext>
            </a:extLst>
          </p:cNvPr>
          <p:cNvSpPr txBox="1"/>
          <p:nvPr/>
        </p:nvSpPr>
        <p:spPr>
          <a:xfrm>
            <a:off x="-559134" y="5154482"/>
            <a:ext cx="3026097" cy="261610"/>
          </a:xfrm>
          <a:prstGeom prst="rect">
            <a:avLst/>
          </a:prstGeom>
          <a:noFill/>
        </p:spPr>
        <p:txBody>
          <a:bodyPr wrap="square" rtlCol="0">
            <a:spAutoFit/>
          </a:bodyPr>
          <a:lstStyle/>
          <a:p>
            <a:pPr algn="r"/>
            <a:r>
              <a:rPr lang="en-US" sz="1100" dirty="0">
                <a:solidFill>
                  <a:schemeClr val="tx2"/>
                </a:solidFill>
              </a:rPr>
              <a:t>Youth sports </a:t>
            </a:r>
          </a:p>
        </p:txBody>
      </p:sp>
      <p:sp>
        <p:nvSpPr>
          <p:cNvPr id="26" name="TextBox 25">
            <a:extLst>
              <a:ext uri="{FF2B5EF4-FFF2-40B4-BE49-F238E27FC236}">
                <a16:creationId xmlns:a16="http://schemas.microsoft.com/office/drawing/2014/main" id="{5C20A9D2-A04A-46BB-ADDB-34F551010B5D}"/>
              </a:ext>
            </a:extLst>
          </p:cNvPr>
          <p:cNvSpPr txBox="1"/>
          <p:nvPr/>
        </p:nvSpPr>
        <p:spPr>
          <a:xfrm>
            <a:off x="-541586" y="5466622"/>
            <a:ext cx="3026097" cy="261610"/>
          </a:xfrm>
          <a:prstGeom prst="rect">
            <a:avLst/>
          </a:prstGeom>
          <a:noFill/>
        </p:spPr>
        <p:txBody>
          <a:bodyPr wrap="square" rtlCol="0">
            <a:spAutoFit/>
          </a:bodyPr>
          <a:lstStyle/>
          <a:p>
            <a:pPr algn="r"/>
            <a:r>
              <a:rPr lang="en-US" sz="1100" dirty="0">
                <a:solidFill>
                  <a:schemeClr val="tx2"/>
                </a:solidFill>
              </a:rPr>
              <a:t>Youth camps </a:t>
            </a:r>
          </a:p>
        </p:txBody>
      </p:sp>
      <p:sp>
        <p:nvSpPr>
          <p:cNvPr id="27" name="TextBox 26">
            <a:extLst>
              <a:ext uri="{FF2B5EF4-FFF2-40B4-BE49-F238E27FC236}">
                <a16:creationId xmlns:a16="http://schemas.microsoft.com/office/drawing/2014/main" id="{135F8DF4-BEF0-45C9-91E6-56D638FF5DF2}"/>
              </a:ext>
            </a:extLst>
          </p:cNvPr>
          <p:cNvSpPr txBox="1"/>
          <p:nvPr/>
        </p:nvSpPr>
        <p:spPr>
          <a:xfrm>
            <a:off x="-559135" y="5777348"/>
            <a:ext cx="3026097" cy="261610"/>
          </a:xfrm>
          <a:prstGeom prst="rect">
            <a:avLst/>
          </a:prstGeom>
          <a:noFill/>
        </p:spPr>
        <p:txBody>
          <a:bodyPr wrap="square" rtlCol="0">
            <a:spAutoFit/>
          </a:bodyPr>
          <a:lstStyle/>
          <a:p>
            <a:pPr algn="r"/>
            <a:r>
              <a:rPr lang="en-US" sz="1100">
                <a:solidFill>
                  <a:schemeClr val="tx2"/>
                </a:solidFill>
              </a:rPr>
              <a:t>Adult golf programs</a:t>
            </a:r>
            <a:endParaRPr lang="en-US" sz="1100" dirty="0">
              <a:solidFill>
                <a:schemeClr val="tx2"/>
              </a:solidFill>
            </a:endParaRPr>
          </a:p>
        </p:txBody>
      </p:sp>
      <p:sp>
        <p:nvSpPr>
          <p:cNvPr id="28" name="Freeform: Shape 27">
            <a:extLst>
              <a:ext uri="{FF2B5EF4-FFF2-40B4-BE49-F238E27FC236}">
                <a16:creationId xmlns:a16="http://schemas.microsoft.com/office/drawing/2014/main" id="{9A760C7B-88B0-4439-855B-F31D1DCE2E22}"/>
              </a:ext>
            </a:extLst>
          </p:cNvPr>
          <p:cNvSpPr/>
          <p:nvPr/>
        </p:nvSpPr>
        <p:spPr>
          <a:xfrm>
            <a:off x="9068860" y="2140821"/>
            <a:ext cx="2513540" cy="3108543"/>
          </a:xfrm>
          <a:custGeom>
            <a:avLst/>
            <a:gdLst>
              <a:gd name="connsiteX0" fmla="*/ 0 w 3450945"/>
              <a:gd name="connsiteY0" fmla="*/ 331016 h 1986056"/>
              <a:gd name="connsiteX1" fmla="*/ 331016 w 3450945"/>
              <a:gd name="connsiteY1" fmla="*/ 0 h 1986056"/>
              <a:gd name="connsiteX2" fmla="*/ 3119929 w 3450945"/>
              <a:gd name="connsiteY2" fmla="*/ 0 h 1986056"/>
              <a:gd name="connsiteX3" fmla="*/ 3450945 w 3450945"/>
              <a:gd name="connsiteY3" fmla="*/ 331016 h 1986056"/>
              <a:gd name="connsiteX4" fmla="*/ 3450945 w 3450945"/>
              <a:gd name="connsiteY4" fmla="*/ 1655040 h 1986056"/>
              <a:gd name="connsiteX5" fmla="*/ 3119929 w 3450945"/>
              <a:gd name="connsiteY5" fmla="*/ 1986056 h 1986056"/>
              <a:gd name="connsiteX6" fmla="*/ 331016 w 3450945"/>
              <a:gd name="connsiteY6" fmla="*/ 1986056 h 1986056"/>
              <a:gd name="connsiteX7" fmla="*/ 0 w 3450945"/>
              <a:gd name="connsiteY7" fmla="*/ 1655040 h 1986056"/>
              <a:gd name="connsiteX8" fmla="*/ 0 w 3450945"/>
              <a:gd name="connsiteY8" fmla="*/ 331016 h 1986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50945" h="1986056">
                <a:moveTo>
                  <a:pt x="0" y="331016"/>
                </a:moveTo>
                <a:cubicBezTo>
                  <a:pt x="0" y="148201"/>
                  <a:pt x="148201" y="0"/>
                  <a:pt x="331016" y="0"/>
                </a:cubicBezTo>
                <a:lnTo>
                  <a:pt x="3119929" y="0"/>
                </a:lnTo>
                <a:cubicBezTo>
                  <a:pt x="3302744" y="0"/>
                  <a:pt x="3450945" y="148201"/>
                  <a:pt x="3450945" y="331016"/>
                </a:cubicBezTo>
                <a:lnTo>
                  <a:pt x="3450945" y="1655040"/>
                </a:lnTo>
                <a:cubicBezTo>
                  <a:pt x="3450945" y="1837855"/>
                  <a:pt x="3302744" y="1986056"/>
                  <a:pt x="3119929" y="1986056"/>
                </a:cubicBezTo>
                <a:lnTo>
                  <a:pt x="331016" y="1986056"/>
                </a:lnTo>
                <a:cubicBezTo>
                  <a:pt x="148201" y="1986056"/>
                  <a:pt x="0" y="1837855"/>
                  <a:pt x="0" y="1655040"/>
                </a:cubicBezTo>
                <a:lnTo>
                  <a:pt x="0" y="331016"/>
                </a:lnTo>
                <a:close/>
              </a:path>
            </a:pathLst>
          </a:custGeom>
          <a:solidFill>
            <a:srgbClr val="FFFFFF">
              <a:alpha val="30196"/>
            </a:srgbClr>
          </a:solidFill>
          <a:ln>
            <a:solidFill>
              <a:schemeClr val="bg2">
                <a:lumMod val="90000"/>
              </a:schemeClr>
            </a:solidFill>
          </a:ln>
          <a:effectLst/>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344601" tIns="344601" rIns="344601" bIns="344601" numCol="1" spcCol="1270" anchor="ctr" anchorCtr="0">
            <a:noAutofit/>
          </a:bodyPr>
          <a:lstStyle/>
          <a:p>
            <a:pPr marL="0" marR="0" lvl="0" indent="0" algn="ctr" defTabSz="2889250" rtl="0" eaLnBrk="1" fontAlgn="auto" latinLnBrk="0" hangingPunct="1">
              <a:lnSpc>
                <a:spcPct val="90000"/>
              </a:lnSpc>
              <a:spcBef>
                <a:spcPct val="0"/>
              </a:spcBef>
              <a:spcAft>
                <a:spcPct val="35000"/>
              </a:spcAft>
              <a:buClrTx/>
              <a:buSzTx/>
              <a:buFontTx/>
              <a:buNone/>
              <a:tabLst/>
              <a:defRPr/>
            </a:pPr>
            <a:endParaRPr kumimoji="0" lang="en-US" sz="6500" b="0" i="0" u="none" strike="noStrike" kern="1200" cap="none" spc="0" normalizeH="0" baseline="0" noProof="0" dirty="0">
              <a:ln>
                <a:noFill/>
              </a:ln>
              <a:solidFill>
                <a:srgbClr val="136797"/>
              </a:solidFill>
              <a:effectLst/>
              <a:uLnTx/>
              <a:uFillTx/>
              <a:latin typeface="Century Gothic"/>
              <a:ea typeface="+mn-ea"/>
              <a:cs typeface="+mn-cs"/>
            </a:endParaRPr>
          </a:p>
        </p:txBody>
      </p:sp>
      <p:sp>
        <p:nvSpPr>
          <p:cNvPr id="29" name="TextBox 28">
            <a:extLst>
              <a:ext uri="{FF2B5EF4-FFF2-40B4-BE49-F238E27FC236}">
                <a16:creationId xmlns:a16="http://schemas.microsoft.com/office/drawing/2014/main" id="{BCBCC559-17C7-4156-80FC-5C166BC1424C}"/>
              </a:ext>
            </a:extLst>
          </p:cNvPr>
          <p:cNvSpPr txBox="1"/>
          <p:nvPr/>
        </p:nvSpPr>
        <p:spPr>
          <a:xfrm>
            <a:off x="9214984" y="2275236"/>
            <a:ext cx="2391094" cy="3108543"/>
          </a:xfrm>
          <a:prstGeom prst="rect">
            <a:avLst/>
          </a:prstGeom>
          <a:noFill/>
        </p:spPr>
        <p:txBody>
          <a:bodyPr wrap="square" rtlCol="0">
            <a:spAutoFit/>
          </a:bodyPr>
          <a:lstStyle/>
          <a:p>
            <a:r>
              <a:rPr lang="en-US" sz="1400" dirty="0"/>
              <a:t>Of those who have child(ren) 5-17 years old, 44% do not use/need youth sports and 48% do not use/need youth camps. </a:t>
            </a:r>
          </a:p>
          <a:p>
            <a:endParaRPr lang="en-US" sz="1400" dirty="0"/>
          </a:p>
          <a:p>
            <a:r>
              <a:rPr lang="en-US" sz="1400" dirty="0"/>
              <a:t>Percentages for “partially meets” are rarely more than 10%; therefore, the percentage shown typically reflects the top-two categories.</a:t>
            </a:r>
          </a:p>
          <a:p>
            <a:endParaRPr lang="en-US" sz="1400" dirty="0"/>
          </a:p>
        </p:txBody>
      </p:sp>
      <p:pic>
        <p:nvPicPr>
          <p:cNvPr id="30" name="Picture 4" descr="Image result for light bulb png">
            <a:extLst>
              <a:ext uri="{FF2B5EF4-FFF2-40B4-BE49-F238E27FC236}">
                <a16:creationId xmlns:a16="http://schemas.microsoft.com/office/drawing/2014/main" id="{F9FC1110-C93B-4711-B763-307577887C8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76895" y="1843973"/>
            <a:ext cx="530055" cy="5300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1030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3156E67-618C-4F33-A691-8E323387CC6F}"/>
              </a:ext>
            </a:extLst>
          </p:cNvPr>
          <p:cNvSpPr>
            <a:spLocks noGrp="1"/>
          </p:cNvSpPr>
          <p:nvPr>
            <p:ph idx="1"/>
          </p:nvPr>
        </p:nvSpPr>
        <p:spPr>
          <a:xfrm>
            <a:off x="344424" y="859509"/>
            <a:ext cx="11503152" cy="5703884"/>
          </a:xfrm>
        </p:spPr>
        <p:txBody>
          <a:bodyPr/>
          <a:lstStyle/>
          <a:p>
            <a:pPr lvl="0"/>
            <a:r>
              <a:rPr lang="en-US" sz="1800" b="1" dirty="0"/>
              <a:t>When asked overall what additional recreational facilities could be added, residents ranked walking/biking trails the highest. </a:t>
            </a:r>
            <a:endParaRPr lang="en-US" sz="2400" dirty="0"/>
          </a:p>
          <a:p>
            <a:pPr lvl="1"/>
            <a:r>
              <a:rPr lang="en-US" sz="1600" dirty="0"/>
              <a:t>Suggestions for recreational facilities that could be added to what’s already available included:  more paved walking/biking trails, dog parks, and </a:t>
            </a:r>
            <a:r>
              <a:rPr lang="en-US" sz="1600" dirty="0" err="1"/>
              <a:t>spraygrounds</a:t>
            </a:r>
            <a:r>
              <a:rPr lang="en-US" sz="1600" dirty="0"/>
              <a:t>/splashpads.  </a:t>
            </a:r>
            <a:endParaRPr lang="en-US" sz="1800" dirty="0"/>
          </a:p>
          <a:p>
            <a:pPr lvl="2"/>
            <a:r>
              <a:rPr lang="en-US" sz="1400" dirty="0">
                <a:solidFill>
                  <a:srgbClr val="353535"/>
                </a:solidFill>
              </a:rPr>
              <a:t>All ages want more trails; younger adults want more dog parks.  Those with children want more water features and playground equipment.</a:t>
            </a:r>
          </a:p>
          <a:p>
            <a:pPr lvl="1"/>
            <a:r>
              <a:rPr lang="en-US" sz="1600" dirty="0">
                <a:solidFill>
                  <a:srgbClr val="353535"/>
                </a:solidFill>
              </a:rPr>
              <a:t>Across all parks/trails visited most often, residents suggest improved restrooms; however, users of each park have specific suggestions for that area (such as drinking fountains on Greenway, parking at Promenade, and landscape at McMillen). </a:t>
            </a:r>
          </a:p>
          <a:p>
            <a:pPr marL="457200" lvl="1" indent="0">
              <a:buNone/>
            </a:pPr>
            <a:endParaRPr lang="en-US" sz="1600" dirty="0">
              <a:solidFill>
                <a:srgbClr val="353535"/>
              </a:solidFill>
            </a:endParaRPr>
          </a:p>
          <a:p>
            <a:pPr marL="457200" lvl="1" indent="0">
              <a:buNone/>
            </a:pPr>
            <a:endParaRPr lang="en-US" sz="1400" dirty="0"/>
          </a:p>
        </p:txBody>
      </p:sp>
      <p:sp>
        <p:nvSpPr>
          <p:cNvPr id="3" name="Title 2">
            <a:extLst>
              <a:ext uri="{FF2B5EF4-FFF2-40B4-BE49-F238E27FC236}">
                <a16:creationId xmlns:a16="http://schemas.microsoft.com/office/drawing/2014/main" id="{D715B6F5-867B-429D-AC57-29386D37066D}"/>
              </a:ext>
            </a:extLst>
          </p:cNvPr>
          <p:cNvSpPr>
            <a:spLocks noGrp="1"/>
          </p:cNvSpPr>
          <p:nvPr>
            <p:ph type="title"/>
          </p:nvPr>
        </p:nvSpPr>
        <p:spPr>
          <a:xfrm>
            <a:off x="344424" y="-83296"/>
            <a:ext cx="11503152" cy="950976"/>
          </a:xfrm>
        </p:spPr>
        <p:txBody>
          <a:bodyPr/>
          <a:lstStyle/>
          <a:p>
            <a:pPr algn="ctr"/>
            <a:r>
              <a:rPr lang="en-US" dirty="0"/>
              <a:t>Key Findings</a:t>
            </a:r>
            <a:endParaRPr lang="en-US" b="0" i="1" dirty="0">
              <a:solidFill>
                <a:srgbClr val="C00000"/>
              </a:solidFill>
            </a:endParaRPr>
          </a:p>
        </p:txBody>
      </p:sp>
      <p:sp>
        <p:nvSpPr>
          <p:cNvPr id="4" name="Footer Placeholder 3">
            <a:extLst>
              <a:ext uri="{FF2B5EF4-FFF2-40B4-BE49-F238E27FC236}">
                <a16:creationId xmlns:a16="http://schemas.microsoft.com/office/drawing/2014/main" id="{7A7EB19D-F72B-4C86-9790-D36F959CA57B}"/>
              </a:ext>
            </a:extLst>
          </p:cNvPr>
          <p:cNvSpPr>
            <a:spLocks noGrp="1"/>
          </p:cNvSpPr>
          <p:nvPr>
            <p:ph type="ftr" sz="quarter" idx="11"/>
          </p:nvPr>
        </p:nvSpPr>
        <p:spPr/>
        <p:txBody>
          <a:bodyPr/>
          <a:lstStyle/>
          <a:p>
            <a:r>
              <a:rPr lang="en-US"/>
              <a:t>www.GLM.com</a:t>
            </a:r>
            <a:endParaRPr lang="en-US" dirty="0"/>
          </a:p>
        </p:txBody>
      </p:sp>
      <p:sp>
        <p:nvSpPr>
          <p:cNvPr id="5" name="Slide Number Placeholder 4">
            <a:extLst>
              <a:ext uri="{FF2B5EF4-FFF2-40B4-BE49-F238E27FC236}">
                <a16:creationId xmlns:a16="http://schemas.microsoft.com/office/drawing/2014/main" id="{80E00718-3E04-4B94-9780-A603C0CB3BA7}"/>
              </a:ext>
            </a:extLst>
          </p:cNvPr>
          <p:cNvSpPr>
            <a:spLocks noGrp="1"/>
          </p:cNvSpPr>
          <p:nvPr>
            <p:ph type="sldNum" sz="quarter" idx="12"/>
          </p:nvPr>
        </p:nvSpPr>
        <p:spPr/>
        <p:txBody>
          <a:bodyPr/>
          <a:lstStyle/>
          <a:p>
            <a:fld id="{F79749CB-5984-46E2-9EDB-EB4914E22A5A}" type="slidenum">
              <a:rPr lang="en-US" smtClean="0"/>
              <a:pPr/>
              <a:t>14</a:t>
            </a:fld>
            <a:endParaRPr lang="en-US" dirty="0"/>
          </a:p>
        </p:txBody>
      </p:sp>
    </p:spTree>
    <p:extLst>
      <p:ext uri="{BB962C8B-B14F-4D97-AF65-F5344CB8AC3E}">
        <p14:creationId xmlns:p14="http://schemas.microsoft.com/office/powerpoint/2010/main" val="2471976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1BC95DB-EED8-4852-9952-F1FFD42B8766}"/>
              </a:ext>
            </a:extLst>
          </p:cNvPr>
          <p:cNvSpPr>
            <a:spLocks noGrp="1"/>
          </p:cNvSpPr>
          <p:nvPr>
            <p:ph type="body" sz="quarter" idx="13"/>
          </p:nvPr>
        </p:nvSpPr>
        <p:spPr/>
        <p:txBody>
          <a:bodyPr>
            <a:normAutofit/>
          </a:bodyPr>
          <a:lstStyle/>
          <a:p>
            <a:r>
              <a:rPr lang="en-US" sz="1600" b="1" dirty="0"/>
              <a:t>Suggestions For Recreational Facilities That Could Be Added</a:t>
            </a:r>
          </a:p>
        </p:txBody>
      </p:sp>
      <p:sp>
        <p:nvSpPr>
          <p:cNvPr id="4" name="Title 3">
            <a:extLst>
              <a:ext uri="{FF2B5EF4-FFF2-40B4-BE49-F238E27FC236}">
                <a16:creationId xmlns:a16="http://schemas.microsoft.com/office/drawing/2014/main" id="{03A8F1B5-ED39-42D6-A190-1D8DC6E401E1}"/>
              </a:ext>
            </a:extLst>
          </p:cNvPr>
          <p:cNvSpPr>
            <a:spLocks noGrp="1"/>
          </p:cNvSpPr>
          <p:nvPr>
            <p:ph type="title"/>
          </p:nvPr>
        </p:nvSpPr>
        <p:spPr/>
        <p:txBody>
          <a:bodyPr>
            <a:normAutofit/>
          </a:bodyPr>
          <a:lstStyle/>
          <a:p>
            <a:r>
              <a:rPr lang="en-US" dirty="0"/>
              <a:t>Across all ages, residents want even more trails</a:t>
            </a:r>
          </a:p>
        </p:txBody>
      </p:sp>
      <p:sp>
        <p:nvSpPr>
          <p:cNvPr id="5" name="Footer Placeholder 4">
            <a:extLst>
              <a:ext uri="{FF2B5EF4-FFF2-40B4-BE49-F238E27FC236}">
                <a16:creationId xmlns:a16="http://schemas.microsoft.com/office/drawing/2014/main" id="{58057035-2C4E-4F28-BC5C-73D5D0100972}"/>
              </a:ext>
            </a:extLst>
          </p:cNvPr>
          <p:cNvSpPr>
            <a:spLocks noGrp="1"/>
          </p:cNvSpPr>
          <p:nvPr>
            <p:ph type="ftr" sz="quarter" idx="11"/>
          </p:nvPr>
        </p:nvSpPr>
        <p:spPr/>
        <p:txBody>
          <a:bodyPr/>
          <a:lstStyle/>
          <a:p>
            <a:r>
              <a:rPr lang="en-US"/>
              <a:t>www.GLM.com</a:t>
            </a:r>
            <a:endParaRPr lang="en-US" dirty="0"/>
          </a:p>
        </p:txBody>
      </p:sp>
      <p:sp>
        <p:nvSpPr>
          <p:cNvPr id="6" name="Slide Number Placeholder 5">
            <a:extLst>
              <a:ext uri="{FF2B5EF4-FFF2-40B4-BE49-F238E27FC236}">
                <a16:creationId xmlns:a16="http://schemas.microsoft.com/office/drawing/2014/main" id="{442ED552-4811-433B-8423-53DBD5045FA3}"/>
              </a:ext>
            </a:extLst>
          </p:cNvPr>
          <p:cNvSpPr>
            <a:spLocks noGrp="1"/>
          </p:cNvSpPr>
          <p:nvPr>
            <p:ph type="sldNum" sz="quarter" idx="12"/>
          </p:nvPr>
        </p:nvSpPr>
        <p:spPr/>
        <p:txBody>
          <a:bodyPr/>
          <a:lstStyle/>
          <a:p>
            <a:fld id="{F79749CB-5984-46E2-9EDB-EB4914E22A5A}" type="slidenum">
              <a:rPr lang="en-US" smtClean="0"/>
              <a:pPr/>
              <a:t>15</a:t>
            </a:fld>
            <a:endParaRPr lang="en-US" dirty="0"/>
          </a:p>
        </p:txBody>
      </p:sp>
      <p:sp>
        <p:nvSpPr>
          <p:cNvPr id="34" name="Rectangle: Rounded Corners 33">
            <a:extLst>
              <a:ext uri="{FF2B5EF4-FFF2-40B4-BE49-F238E27FC236}">
                <a16:creationId xmlns:a16="http://schemas.microsoft.com/office/drawing/2014/main" id="{B2D9F856-0751-4736-B07F-18B7D6EEC9EC}"/>
              </a:ext>
            </a:extLst>
          </p:cNvPr>
          <p:cNvSpPr/>
          <p:nvPr/>
        </p:nvSpPr>
        <p:spPr>
          <a:xfrm>
            <a:off x="613885" y="2529749"/>
            <a:ext cx="3350579" cy="1783601"/>
          </a:xfrm>
          <a:prstGeom prst="roundRect">
            <a:avLst>
              <a:gd name="adj" fmla="val 10004"/>
            </a:avLst>
          </a:prstGeom>
          <a:solidFill>
            <a:srgbClr val="D7D7D7">
              <a:alpha val="50196"/>
            </a:srgbClr>
          </a:solidFill>
          <a:ln w="12700">
            <a:solidFill>
              <a:schemeClr val="bg2">
                <a:lumMod val="75000"/>
              </a:schemeClr>
            </a:solidFill>
          </a:ln>
        </p:spPr>
        <p:txBody>
          <a:bodyPr wrap="square">
            <a:noAutofit/>
          </a:bodyPr>
          <a:lstStyle/>
          <a:p>
            <a:pPr algn="ctr"/>
            <a:r>
              <a:rPr lang="en-US" sz="1600" b="1" cap="small" dirty="0">
                <a:solidFill>
                  <a:schemeClr val="accent5"/>
                </a:solidFill>
                <a:ea typeface="Calibri" panose="020F0502020204030204" pitchFamily="34" charset="0"/>
                <a:cs typeface="Times New Roman" panose="02020603050405020304" pitchFamily="18" charset="0"/>
              </a:rPr>
              <a:t>Age 18 to 34 </a:t>
            </a:r>
          </a:p>
          <a:p>
            <a:pPr algn="ctr"/>
            <a:r>
              <a:rPr lang="en-US" sz="1400" b="1" cap="small" dirty="0">
                <a:solidFill>
                  <a:schemeClr val="accent5"/>
                </a:solidFill>
                <a:ea typeface="Calibri" panose="020F0502020204030204" pitchFamily="34" charset="0"/>
                <a:cs typeface="Times New Roman" panose="02020603050405020304" pitchFamily="18" charset="0"/>
              </a:rPr>
              <a:t>(</a:t>
            </a:r>
            <a:r>
              <a:rPr lang="en-US" sz="1400" b="1" dirty="0">
                <a:solidFill>
                  <a:schemeClr val="accent5"/>
                </a:solidFill>
                <a:ea typeface="Calibri" panose="020F0502020204030204" pitchFamily="34" charset="0"/>
                <a:cs typeface="Times New Roman" panose="02020603050405020304" pitchFamily="18" charset="0"/>
              </a:rPr>
              <a:t>n</a:t>
            </a:r>
            <a:r>
              <a:rPr lang="en-US" sz="1400" b="1" cap="small" dirty="0">
                <a:solidFill>
                  <a:schemeClr val="accent5"/>
                </a:solidFill>
                <a:ea typeface="Calibri" panose="020F0502020204030204" pitchFamily="34" charset="0"/>
                <a:cs typeface="Times New Roman" panose="02020603050405020304" pitchFamily="18" charset="0"/>
              </a:rPr>
              <a:t>=166)</a:t>
            </a:r>
          </a:p>
          <a:p>
            <a:pPr algn="ctr"/>
            <a:endParaRPr lang="en-US" sz="1400" b="1" cap="small" dirty="0">
              <a:solidFill>
                <a:schemeClr val="accent5"/>
              </a:solidFill>
              <a:ea typeface="Calibri" panose="020F0502020204030204" pitchFamily="34" charset="0"/>
              <a:cs typeface="Times New Roman" panose="02020603050405020304" pitchFamily="18" charset="0"/>
            </a:endParaRP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Paved walking/biking trails </a:t>
            </a:r>
            <a:r>
              <a:rPr lang="en-US" sz="1400" b="1" dirty="0">
                <a:solidFill>
                  <a:schemeClr val="tx2"/>
                </a:solidFill>
                <a:ea typeface="Calibri" panose="020F0502020204030204" pitchFamily="34" charset="0"/>
                <a:cs typeface="Times New Roman" panose="02020603050405020304" pitchFamily="18" charset="0"/>
              </a:rPr>
              <a:t>36%</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Dog parks </a:t>
            </a:r>
            <a:r>
              <a:rPr lang="en-US" sz="1400" b="1" dirty="0">
                <a:solidFill>
                  <a:schemeClr val="tx2"/>
                </a:solidFill>
                <a:ea typeface="Calibri" panose="020F0502020204030204" pitchFamily="34" charset="0"/>
                <a:cs typeface="Times New Roman" panose="02020603050405020304" pitchFamily="18" charset="0"/>
              </a:rPr>
              <a:t>34%</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Playground equipment </a:t>
            </a:r>
            <a:r>
              <a:rPr lang="en-US" sz="1400" b="1" dirty="0">
                <a:solidFill>
                  <a:schemeClr val="tx2"/>
                </a:solidFill>
                <a:ea typeface="Calibri" panose="020F0502020204030204" pitchFamily="34" charset="0"/>
                <a:cs typeface="Times New Roman" panose="02020603050405020304" pitchFamily="18" charset="0"/>
              </a:rPr>
              <a:t>27%</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Spraygrounds/splashpads </a:t>
            </a:r>
            <a:r>
              <a:rPr lang="en-US" sz="1400" b="1" dirty="0">
                <a:solidFill>
                  <a:schemeClr val="tx2"/>
                </a:solidFill>
                <a:ea typeface="Calibri" panose="020F0502020204030204" pitchFamily="34" charset="0"/>
                <a:cs typeface="Times New Roman" panose="02020603050405020304" pitchFamily="18" charset="0"/>
              </a:rPr>
              <a:t>25%</a:t>
            </a:r>
            <a:r>
              <a:rPr lang="en-US" sz="1400" dirty="0">
                <a:solidFill>
                  <a:schemeClr val="tx2"/>
                </a:solidFill>
                <a:ea typeface="Calibri" panose="020F0502020204030204" pitchFamily="34" charset="0"/>
                <a:cs typeface="Times New Roman" panose="02020603050405020304" pitchFamily="18" charset="0"/>
              </a:rPr>
              <a:t> </a:t>
            </a:r>
          </a:p>
          <a:p>
            <a:pPr algn="ctr"/>
            <a:endParaRPr lang="en-US" sz="1400" b="1" cap="small" dirty="0">
              <a:solidFill>
                <a:schemeClr val="accent5"/>
              </a:solidFill>
              <a:ea typeface="Calibri" panose="020F0502020204030204" pitchFamily="34" charset="0"/>
              <a:cs typeface="Times New Roman" panose="02020603050405020304" pitchFamily="18" charset="0"/>
            </a:endParaRPr>
          </a:p>
        </p:txBody>
      </p:sp>
      <p:sp>
        <p:nvSpPr>
          <p:cNvPr id="35" name="Rectangle: Rounded Corners 34">
            <a:extLst>
              <a:ext uri="{FF2B5EF4-FFF2-40B4-BE49-F238E27FC236}">
                <a16:creationId xmlns:a16="http://schemas.microsoft.com/office/drawing/2014/main" id="{469236D6-58DD-45B2-ADAC-83AA1E2B80D9}"/>
              </a:ext>
            </a:extLst>
          </p:cNvPr>
          <p:cNvSpPr/>
          <p:nvPr/>
        </p:nvSpPr>
        <p:spPr>
          <a:xfrm>
            <a:off x="4393277" y="2529749"/>
            <a:ext cx="3350579" cy="1783601"/>
          </a:xfrm>
          <a:prstGeom prst="roundRect">
            <a:avLst>
              <a:gd name="adj" fmla="val 10004"/>
            </a:avLst>
          </a:prstGeom>
          <a:solidFill>
            <a:srgbClr val="D7D7D7">
              <a:alpha val="50196"/>
            </a:srgbClr>
          </a:solidFill>
          <a:ln w="12700">
            <a:solidFill>
              <a:schemeClr val="bg2">
                <a:lumMod val="75000"/>
              </a:schemeClr>
            </a:solidFill>
          </a:ln>
        </p:spPr>
        <p:txBody>
          <a:bodyPr wrap="square">
            <a:noAutofit/>
          </a:bodyPr>
          <a:lstStyle/>
          <a:p>
            <a:pPr algn="ctr"/>
            <a:r>
              <a:rPr lang="en-US" sz="1600" b="1" cap="small" dirty="0">
                <a:solidFill>
                  <a:schemeClr val="accent5"/>
                </a:solidFill>
                <a:ea typeface="Calibri" panose="020F0502020204030204" pitchFamily="34" charset="0"/>
                <a:cs typeface="Times New Roman" panose="02020603050405020304" pitchFamily="18" charset="0"/>
              </a:rPr>
              <a:t>Age 35 to 44 </a:t>
            </a:r>
          </a:p>
          <a:p>
            <a:pPr algn="ctr"/>
            <a:r>
              <a:rPr lang="en-US" sz="1400" b="1" cap="small" dirty="0">
                <a:solidFill>
                  <a:schemeClr val="accent5"/>
                </a:solidFill>
                <a:ea typeface="Calibri" panose="020F0502020204030204" pitchFamily="34" charset="0"/>
                <a:cs typeface="Times New Roman" panose="02020603050405020304" pitchFamily="18" charset="0"/>
              </a:rPr>
              <a:t>(</a:t>
            </a:r>
            <a:r>
              <a:rPr lang="en-US" sz="1400" b="1" dirty="0">
                <a:solidFill>
                  <a:schemeClr val="accent5"/>
                </a:solidFill>
                <a:ea typeface="Calibri" panose="020F0502020204030204" pitchFamily="34" charset="0"/>
                <a:cs typeface="Times New Roman" panose="02020603050405020304" pitchFamily="18" charset="0"/>
              </a:rPr>
              <a:t>n</a:t>
            </a:r>
            <a:r>
              <a:rPr lang="en-US" sz="1400" b="1" cap="small" dirty="0">
                <a:solidFill>
                  <a:schemeClr val="accent5"/>
                </a:solidFill>
                <a:ea typeface="Calibri" panose="020F0502020204030204" pitchFamily="34" charset="0"/>
                <a:cs typeface="Times New Roman" panose="02020603050405020304" pitchFamily="18" charset="0"/>
              </a:rPr>
              <a:t>=112)</a:t>
            </a:r>
          </a:p>
          <a:p>
            <a:pPr algn="ctr"/>
            <a:endParaRPr lang="en-US" sz="1400" b="1" cap="small" dirty="0">
              <a:solidFill>
                <a:schemeClr val="accent5"/>
              </a:solidFill>
              <a:ea typeface="Calibri" panose="020F0502020204030204" pitchFamily="34" charset="0"/>
              <a:cs typeface="Times New Roman" panose="02020603050405020304" pitchFamily="18" charset="0"/>
            </a:endParaRP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Paved walking/biking trails </a:t>
            </a:r>
            <a:r>
              <a:rPr lang="en-US" sz="1400" b="1" dirty="0">
                <a:solidFill>
                  <a:schemeClr val="tx2"/>
                </a:solidFill>
                <a:ea typeface="Calibri" panose="020F0502020204030204" pitchFamily="34" charset="0"/>
                <a:cs typeface="Times New Roman" panose="02020603050405020304" pitchFamily="18" charset="0"/>
              </a:rPr>
              <a:t>38%</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Spraygrounds/splashpads </a:t>
            </a:r>
            <a:r>
              <a:rPr lang="en-US" sz="1400" b="1" dirty="0">
                <a:solidFill>
                  <a:schemeClr val="tx2"/>
                </a:solidFill>
                <a:ea typeface="Calibri" panose="020F0502020204030204" pitchFamily="34" charset="0"/>
                <a:cs typeface="Times New Roman" panose="02020603050405020304" pitchFamily="18" charset="0"/>
              </a:rPr>
              <a:t>34%</a:t>
            </a:r>
            <a:r>
              <a:rPr lang="en-US" sz="1400" dirty="0">
                <a:solidFill>
                  <a:schemeClr val="tx2"/>
                </a:solidFill>
                <a:ea typeface="Calibri" panose="020F0502020204030204" pitchFamily="34" charset="0"/>
                <a:cs typeface="Times New Roman" panose="02020603050405020304" pitchFamily="18" charset="0"/>
              </a:rPr>
              <a:t> </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Playground equipment </a:t>
            </a:r>
            <a:r>
              <a:rPr lang="en-US" sz="1400" b="1" dirty="0">
                <a:solidFill>
                  <a:schemeClr val="tx2"/>
                </a:solidFill>
                <a:ea typeface="Calibri" panose="020F0502020204030204" pitchFamily="34" charset="0"/>
                <a:cs typeface="Times New Roman" panose="02020603050405020304" pitchFamily="18" charset="0"/>
              </a:rPr>
              <a:t>29%</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Dog parks </a:t>
            </a:r>
            <a:r>
              <a:rPr lang="en-US" sz="1400" b="1" dirty="0">
                <a:solidFill>
                  <a:schemeClr val="tx2"/>
                </a:solidFill>
                <a:ea typeface="Calibri" panose="020F0502020204030204" pitchFamily="34" charset="0"/>
                <a:cs typeface="Times New Roman" panose="02020603050405020304" pitchFamily="18" charset="0"/>
              </a:rPr>
              <a:t>27%</a:t>
            </a:r>
          </a:p>
          <a:p>
            <a:pPr algn="ctr"/>
            <a:endParaRPr lang="en-US" sz="1400" b="1" cap="small" dirty="0">
              <a:solidFill>
                <a:schemeClr val="accent5"/>
              </a:solidFill>
              <a:ea typeface="Calibri" panose="020F0502020204030204" pitchFamily="34" charset="0"/>
              <a:cs typeface="Times New Roman" panose="02020603050405020304" pitchFamily="18" charset="0"/>
            </a:endParaRPr>
          </a:p>
          <a:p>
            <a:pPr marL="166688" marR="0" lvl="0" indent="-166688">
              <a:spcBef>
                <a:spcPts val="0"/>
              </a:spcBef>
              <a:spcAft>
                <a:spcPts val="0"/>
              </a:spcAft>
              <a:buFont typeface="Wingdings" panose="05000000000000000000" pitchFamily="2" charset="2"/>
              <a:buChar char="§"/>
            </a:pPr>
            <a:endParaRPr lang="en-US" sz="1200" dirty="0">
              <a:solidFill>
                <a:schemeClr val="tx2"/>
              </a:solidFill>
              <a:ea typeface="Calibri" panose="020F0502020204030204" pitchFamily="34" charset="0"/>
              <a:cs typeface="Times New Roman" panose="02020603050405020304" pitchFamily="18" charset="0"/>
            </a:endParaRPr>
          </a:p>
        </p:txBody>
      </p:sp>
      <p:sp>
        <p:nvSpPr>
          <p:cNvPr id="36" name="Rectangle: Rounded Corners 35">
            <a:extLst>
              <a:ext uri="{FF2B5EF4-FFF2-40B4-BE49-F238E27FC236}">
                <a16:creationId xmlns:a16="http://schemas.microsoft.com/office/drawing/2014/main" id="{0A2ED854-DB74-46B5-BCEE-670B7583C563}"/>
              </a:ext>
            </a:extLst>
          </p:cNvPr>
          <p:cNvSpPr/>
          <p:nvPr/>
        </p:nvSpPr>
        <p:spPr>
          <a:xfrm>
            <a:off x="8014924" y="2529748"/>
            <a:ext cx="3350579" cy="1783601"/>
          </a:xfrm>
          <a:prstGeom prst="roundRect">
            <a:avLst>
              <a:gd name="adj" fmla="val 10004"/>
            </a:avLst>
          </a:prstGeom>
          <a:solidFill>
            <a:srgbClr val="D7D7D7">
              <a:alpha val="50196"/>
            </a:srgbClr>
          </a:solidFill>
          <a:ln w="12700">
            <a:solidFill>
              <a:schemeClr val="bg2">
                <a:lumMod val="75000"/>
              </a:schemeClr>
            </a:solidFill>
          </a:ln>
        </p:spPr>
        <p:txBody>
          <a:bodyPr wrap="square">
            <a:noAutofit/>
          </a:bodyPr>
          <a:lstStyle/>
          <a:p>
            <a:pPr algn="ctr"/>
            <a:r>
              <a:rPr lang="en-US" sz="1600" b="1" cap="small" dirty="0">
                <a:solidFill>
                  <a:schemeClr val="accent5"/>
                </a:solidFill>
                <a:ea typeface="Calibri" panose="020F0502020204030204" pitchFamily="34" charset="0"/>
                <a:cs typeface="Times New Roman" panose="02020603050405020304" pitchFamily="18" charset="0"/>
              </a:rPr>
              <a:t>Age 45 to 54 </a:t>
            </a:r>
          </a:p>
          <a:p>
            <a:pPr algn="ctr"/>
            <a:r>
              <a:rPr lang="en-US" sz="1400" b="1" cap="small" dirty="0">
                <a:solidFill>
                  <a:schemeClr val="accent5"/>
                </a:solidFill>
                <a:ea typeface="Calibri" panose="020F0502020204030204" pitchFamily="34" charset="0"/>
                <a:cs typeface="Times New Roman" panose="02020603050405020304" pitchFamily="18" charset="0"/>
              </a:rPr>
              <a:t>(</a:t>
            </a:r>
            <a:r>
              <a:rPr lang="en-US" sz="1400" b="1" dirty="0">
                <a:solidFill>
                  <a:schemeClr val="accent5"/>
                </a:solidFill>
                <a:ea typeface="Calibri" panose="020F0502020204030204" pitchFamily="34" charset="0"/>
                <a:cs typeface="Times New Roman" panose="02020603050405020304" pitchFamily="18" charset="0"/>
              </a:rPr>
              <a:t>n</a:t>
            </a:r>
            <a:r>
              <a:rPr lang="en-US" sz="1400" b="1" cap="small" dirty="0">
                <a:solidFill>
                  <a:schemeClr val="accent5"/>
                </a:solidFill>
                <a:ea typeface="Calibri" panose="020F0502020204030204" pitchFamily="34" charset="0"/>
                <a:cs typeface="Times New Roman" panose="02020603050405020304" pitchFamily="18" charset="0"/>
              </a:rPr>
              <a:t>=104)</a:t>
            </a:r>
          </a:p>
          <a:p>
            <a:pPr algn="ctr"/>
            <a:endParaRPr lang="en-US" sz="1400" b="1" cap="small" dirty="0">
              <a:solidFill>
                <a:schemeClr val="accent5"/>
              </a:solidFill>
              <a:ea typeface="Calibri" panose="020F0502020204030204" pitchFamily="34" charset="0"/>
              <a:cs typeface="Times New Roman" panose="02020603050405020304" pitchFamily="18" charset="0"/>
            </a:endParaRP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Paved walking/biking trails </a:t>
            </a:r>
            <a:r>
              <a:rPr lang="en-US" sz="1400" b="1" dirty="0">
                <a:solidFill>
                  <a:schemeClr val="tx2"/>
                </a:solidFill>
                <a:ea typeface="Calibri" panose="020F0502020204030204" pitchFamily="34" charset="0"/>
                <a:cs typeface="Times New Roman" panose="02020603050405020304" pitchFamily="18" charset="0"/>
              </a:rPr>
              <a:t>46%</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Dog parks </a:t>
            </a:r>
            <a:r>
              <a:rPr lang="en-US" sz="1400" b="1" dirty="0">
                <a:solidFill>
                  <a:schemeClr val="tx2"/>
                </a:solidFill>
                <a:ea typeface="Calibri" panose="020F0502020204030204" pitchFamily="34" charset="0"/>
                <a:cs typeface="Times New Roman" panose="02020603050405020304" pitchFamily="18" charset="0"/>
              </a:rPr>
              <a:t>34%</a:t>
            </a:r>
          </a:p>
          <a:p>
            <a:pPr algn="ctr"/>
            <a:endParaRPr lang="en-US" sz="1400" b="1" cap="small" dirty="0">
              <a:solidFill>
                <a:schemeClr val="accent5"/>
              </a:solidFill>
              <a:ea typeface="Calibri" panose="020F0502020204030204" pitchFamily="34" charset="0"/>
              <a:cs typeface="Times New Roman" panose="02020603050405020304" pitchFamily="18" charset="0"/>
            </a:endParaRPr>
          </a:p>
          <a:p>
            <a:pPr marL="166688" marR="0" lvl="0" indent="-166688">
              <a:spcBef>
                <a:spcPts val="0"/>
              </a:spcBef>
              <a:spcAft>
                <a:spcPts val="0"/>
              </a:spcAft>
              <a:buFont typeface="Wingdings" panose="05000000000000000000" pitchFamily="2" charset="2"/>
              <a:buChar char="§"/>
            </a:pPr>
            <a:endParaRPr lang="en-US" sz="1200" dirty="0">
              <a:solidFill>
                <a:schemeClr val="tx2"/>
              </a:solidFill>
              <a:ea typeface="Calibri" panose="020F0502020204030204" pitchFamily="34" charset="0"/>
              <a:cs typeface="Times New Roman" panose="02020603050405020304" pitchFamily="18" charset="0"/>
            </a:endParaRPr>
          </a:p>
        </p:txBody>
      </p:sp>
      <p:sp>
        <p:nvSpPr>
          <p:cNvPr id="37" name="Rectangle: Rounded Corners 36">
            <a:extLst>
              <a:ext uri="{FF2B5EF4-FFF2-40B4-BE49-F238E27FC236}">
                <a16:creationId xmlns:a16="http://schemas.microsoft.com/office/drawing/2014/main" id="{051B4DCF-7ED4-49A0-AC61-C232A61570B9}"/>
              </a:ext>
            </a:extLst>
          </p:cNvPr>
          <p:cNvSpPr/>
          <p:nvPr/>
        </p:nvSpPr>
        <p:spPr>
          <a:xfrm>
            <a:off x="613885" y="4525877"/>
            <a:ext cx="3350579" cy="1615436"/>
          </a:xfrm>
          <a:prstGeom prst="roundRect">
            <a:avLst>
              <a:gd name="adj" fmla="val 10004"/>
            </a:avLst>
          </a:prstGeom>
          <a:solidFill>
            <a:srgbClr val="D7D7D7">
              <a:alpha val="50196"/>
            </a:srgbClr>
          </a:solidFill>
          <a:ln w="12700">
            <a:solidFill>
              <a:schemeClr val="bg2">
                <a:lumMod val="75000"/>
              </a:schemeClr>
            </a:solidFill>
          </a:ln>
        </p:spPr>
        <p:txBody>
          <a:bodyPr wrap="square">
            <a:noAutofit/>
          </a:bodyPr>
          <a:lstStyle/>
          <a:p>
            <a:pPr algn="ctr"/>
            <a:r>
              <a:rPr lang="en-US" sz="1600" b="1" cap="small" dirty="0">
                <a:solidFill>
                  <a:schemeClr val="accent5"/>
                </a:solidFill>
                <a:ea typeface="Calibri" panose="020F0502020204030204" pitchFamily="34" charset="0"/>
                <a:cs typeface="Times New Roman" panose="02020603050405020304" pitchFamily="18" charset="0"/>
              </a:rPr>
              <a:t>Age 55 to 64 </a:t>
            </a:r>
          </a:p>
          <a:p>
            <a:pPr algn="ctr"/>
            <a:r>
              <a:rPr lang="en-US" sz="1400" b="1" cap="small" dirty="0">
                <a:solidFill>
                  <a:schemeClr val="accent5"/>
                </a:solidFill>
                <a:ea typeface="Calibri" panose="020F0502020204030204" pitchFamily="34" charset="0"/>
                <a:cs typeface="Times New Roman" panose="02020603050405020304" pitchFamily="18" charset="0"/>
              </a:rPr>
              <a:t>(</a:t>
            </a:r>
            <a:r>
              <a:rPr lang="en-US" sz="1400" b="1" dirty="0">
                <a:solidFill>
                  <a:schemeClr val="accent5"/>
                </a:solidFill>
                <a:ea typeface="Calibri" panose="020F0502020204030204" pitchFamily="34" charset="0"/>
                <a:cs typeface="Times New Roman" panose="02020603050405020304" pitchFamily="18" charset="0"/>
              </a:rPr>
              <a:t>n</a:t>
            </a:r>
            <a:r>
              <a:rPr lang="en-US" sz="1400" b="1" cap="small" dirty="0">
                <a:solidFill>
                  <a:schemeClr val="accent5"/>
                </a:solidFill>
                <a:ea typeface="Calibri" panose="020F0502020204030204" pitchFamily="34" charset="0"/>
                <a:cs typeface="Times New Roman" panose="02020603050405020304" pitchFamily="18" charset="0"/>
              </a:rPr>
              <a:t>=169)</a:t>
            </a:r>
          </a:p>
          <a:p>
            <a:pPr algn="ctr"/>
            <a:endParaRPr lang="en-US" sz="1400" b="1" cap="small" dirty="0">
              <a:solidFill>
                <a:schemeClr val="accent5"/>
              </a:solidFill>
              <a:ea typeface="Calibri" panose="020F0502020204030204" pitchFamily="34" charset="0"/>
              <a:cs typeface="Times New Roman" panose="02020603050405020304" pitchFamily="18" charset="0"/>
            </a:endParaRP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Paved walking/biking trails </a:t>
            </a:r>
            <a:r>
              <a:rPr lang="en-US" sz="1400" b="1" dirty="0">
                <a:solidFill>
                  <a:schemeClr val="tx2"/>
                </a:solidFill>
                <a:ea typeface="Calibri" panose="020F0502020204030204" pitchFamily="34" charset="0"/>
                <a:cs typeface="Times New Roman" panose="02020603050405020304" pitchFamily="18" charset="0"/>
              </a:rPr>
              <a:t>59%</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Boating/river access </a:t>
            </a:r>
            <a:r>
              <a:rPr lang="en-US" sz="1400" b="1" dirty="0">
                <a:solidFill>
                  <a:schemeClr val="tx2"/>
                </a:solidFill>
                <a:ea typeface="Calibri" panose="020F0502020204030204" pitchFamily="34" charset="0"/>
                <a:cs typeface="Times New Roman" panose="02020603050405020304" pitchFamily="18" charset="0"/>
              </a:rPr>
              <a:t>27%</a:t>
            </a:r>
          </a:p>
          <a:p>
            <a:pPr algn="ctr"/>
            <a:endParaRPr lang="en-US" sz="1400" b="1" cap="small" dirty="0">
              <a:solidFill>
                <a:schemeClr val="accent5"/>
              </a:solidFill>
              <a:ea typeface="Calibri" panose="020F0502020204030204" pitchFamily="34" charset="0"/>
              <a:cs typeface="Times New Roman" panose="02020603050405020304" pitchFamily="18" charset="0"/>
            </a:endParaRPr>
          </a:p>
          <a:p>
            <a:pPr marL="166688" marR="0" lvl="0" indent="-166688">
              <a:spcBef>
                <a:spcPts val="0"/>
              </a:spcBef>
              <a:spcAft>
                <a:spcPts val="0"/>
              </a:spcAft>
              <a:buFont typeface="Wingdings" panose="05000000000000000000" pitchFamily="2" charset="2"/>
              <a:buChar char="§"/>
            </a:pPr>
            <a:endParaRPr lang="en-US" sz="1200" dirty="0">
              <a:solidFill>
                <a:schemeClr val="tx2"/>
              </a:solidFill>
              <a:ea typeface="Calibri" panose="020F0502020204030204" pitchFamily="34" charset="0"/>
              <a:cs typeface="Times New Roman" panose="02020603050405020304" pitchFamily="18" charset="0"/>
            </a:endParaRPr>
          </a:p>
        </p:txBody>
      </p:sp>
      <p:sp>
        <p:nvSpPr>
          <p:cNvPr id="38" name="Rectangle: Rounded Corners 37">
            <a:extLst>
              <a:ext uri="{FF2B5EF4-FFF2-40B4-BE49-F238E27FC236}">
                <a16:creationId xmlns:a16="http://schemas.microsoft.com/office/drawing/2014/main" id="{3E3F0855-919C-445A-9FEF-BD6CF4B82332}"/>
              </a:ext>
            </a:extLst>
          </p:cNvPr>
          <p:cNvSpPr/>
          <p:nvPr/>
        </p:nvSpPr>
        <p:spPr>
          <a:xfrm>
            <a:off x="4393277" y="4525877"/>
            <a:ext cx="3350579" cy="1615436"/>
          </a:xfrm>
          <a:prstGeom prst="roundRect">
            <a:avLst>
              <a:gd name="adj" fmla="val 10004"/>
            </a:avLst>
          </a:prstGeom>
          <a:solidFill>
            <a:srgbClr val="D7D7D7">
              <a:alpha val="50196"/>
            </a:srgbClr>
          </a:solidFill>
          <a:ln w="12700">
            <a:solidFill>
              <a:schemeClr val="bg2">
                <a:lumMod val="75000"/>
              </a:schemeClr>
            </a:solidFill>
          </a:ln>
        </p:spPr>
        <p:txBody>
          <a:bodyPr wrap="square">
            <a:noAutofit/>
          </a:bodyPr>
          <a:lstStyle/>
          <a:p>
            <a:pPr algn="ctr"/>
            <a:r>
              <a:rPr lang="en-US" sz="1600" b="1" cap="small" dirty="0">
                <a:solidFill>
                  <a:schemeClr val="accent5"/>
                </a:solidFill>
                <a:ea typeface="Calibri" panose="020F0502020204030204" pitchFamily="34" charset="0"/>
                <a:cs typeface="Times New Roman" panose="02020603050405020304" pitchFamily="18" charset="0"/>
              </a:rPr>
              <a:t>Age 65 to 74</a:t>
            </a:r>
          </a:p>
          <a:p>
            <a:pPr algn="ctr"/>
            <a:r>
              <a:rPr lang="en-US" sz="1400" b="1" cap="small" dirty="0">
                <a:solidFill>
                  <a:schemeClr val="accent5"/>
                </a:solidFill>
                <a:ea typeface="Calibri" panose="020F0502020204030204" pitchFamily="34" charset="0"/>
                <a:cs typeface="Times New Roman" panose="02020603050405020304" pitchFamily="18" charset="0"/>
              </a:rPr>
              <a:t>(</a:t>
            </a:r>
            <a:r>
              <a:rPr lang="en-US" sz="1400" b="1" dirty="0">
                <a:solidFill>
                  <a:schemeClr val="accent5"/>
                </a:solidFill>
                <a:ea typeface="Calibri" panose="020F0502020204030204" pitchFamily="34" charset="0"/>
                <a:cs typeface="Times New Roman" panose="02020603050405020304" pitchFamily="18" charset="0"/>
              </a:rPr>
              <a:t>n</a:t>
            </a:r>
            <a:r>
              <a:rPr lang="en-US" sz="1400" b="1" cap="small" dirty="0">
                <a:solidFill>
                  <a:schemeClr val="accent5"/>
                </a:solidFill>
                <a:ea typeface="Calibri" panose="020F0502020204030204" pitchFamily="34" charset="0"/>
                <a:cs typeface="Times New Roman" panose="02020603050405020304" pitchFamily="18" charset="0"/>
              </a:rPr>
              <a:t>=174)</a:t>
            </a:r>
          </a:p>
          <a:p>
            <a:pPr algn="ctr"/>
            <a:endParaRPr lang="en-US" sz="1400" b="1" cap="small" dirty="0">
              <a:solidFill>
                <a:schemeClr val="accent5"/>
              </a:solidFill>
              <a:ea typeface="Calibri" panose="020F0502020204030204" pitchFamily="34" charset="0"/>
              <a:cs typeface="Times New Roman" panose="02020603050405020304" pitchFamily="18" charset="0"/>
            </a:endParaRP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Paved walking/biking trails </a:t>
            </a:r>
            <a:r>
              <a:rPr lang="en-US" sz="1400" b="1" dirty="0">
                <a:solidFill>
                  <a:schemeClr val="tx2"/>
                </a:solidFill>
                <a:ea typeface="Calibri" panose="020F0502020204030204" pitchFamily="34" charset="0"/>
                <a:cs typeface="Times New Roman" panose="02020603050405020304" pitchFamily="18" charset="0"/>
              </a:rPr>
              <a:t>41%</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None, no additional facilities are needed </a:t>
            </a:r>
            <a:r>
              <a:rPr lang="en-US" sz="1400" b="1" dirty="0">
                <a:solidFill>
                  <a:schemeClr val="tx2"/>
                </a:solidFill>
                <a:ea typeface="Calibri" panose="020F0502020204030204" pitchFamily="34" charset="0"/>
                <a:cs typeface="Times New Roman" panose="02020603050405020304" pitchFamily="18" charset="0"/>
              </a:rPr>
              <a:t>26%</a:t>
            </a:r>
          </a:p>
          <a:p>
            <a:pPr algn="ctr"/>
            <a:endParaRPr lang="en-US" sz="1400" b="1" cap="small" dirty="0">
              <a:solidFill>
                <a:schemeClr val="accent5"/>
              </a:solidFill>
              <a:ea typeface="Calibri" panose="020F0502020204030204" pitchFamily="34" charset="0"/>
              <a:cs typeface="Times New Roman" panose="02020603050405020304" pitchFamily="18" charset="0"/>
            </a:endParaRPr>
          </a:p>
          <a:p>
            <a:pPr marL="166688" marR="0" lvl="0" indent="-166688">
              <a:spcBef>
                <a:spcPts val="0"/>
              </a:spcBef>
              <a:spcAft>
                <a:spcPts val="0"/>
              </a:spcAft>
              <a:buFont typeface="Wingdings" panose="05000000000000000000" pitchFamily="2" charset="2"/>
              <a:buChar char="§"/>
            </a:pPr>
            <a:endParaRPr lang="en-US" sz="1200" dirty="0">
              <a:solidFill>
                <a:schemeClr val="tx2"/>
              </a:solidFill>
              <a:ea typeface="Calibri" panose="020F0502020204030204" pitchFamily="34" charset="0"/>
              <a:cs typeface="Times New Roman" panose="02020603050405020304" pitchFamily="18" charset="0"/>
            </a:endParaRPr>
          </a:p>
        </p:txBody>
      </p:sp>
      <p:sp>
        <p:nvSpPr>
          <p:cNvPr id="39" name="Rectangle: Rounded Corners 38">
            <a:extLst>
              <a:ext uri="{FF2B5EF4-FFF2-40B4-BE49-F238E27FC236}">
                <a16:creationId xmlns:a16="http://schemas.microsoft.com/office/drawing/2014/main" id="{658294D6-0C5E-4D01-82FC-12E2A0586EA5}"/>
              </a:ext>
            </a:extLst>
          </p:cNvPr>
          <p:cNvSpPr/>
          <p:nvPr/>
        </p:nvSpPr>
        <p:spPr>
          <a:xfrm>
            <a:off x="8014924" y="4525874"/>
            <a:ext cx="3350579" cy="1615437"/>
          </a:xfrm>
          <a:prstGeom prst="roundRect">
            <a:avLst>
              <a:gd name="adj" fmla="val 10004"/>
            </a:avLst>
          </a:prstGeom>
          <a:solidFill>
            <a:srgbClr val="D7D7D7">
              <a:alpha val="50196"/>
            </a:srgbClr>
          </a:solidFill>
          <a:ln w="12700">
            <a:solidFill>
              <a:schemeClr val="bg2">
                <a:lumMod val="75000"/>
              </a:schemeClr>
            </a:solidFill>
          </a:ln>
        </p:spPr>
        <p:txBody>
          <a:bodyPr wrap="square">
            <a:noAutofit/>
          </a:bodyPr>
          <a:lstStyle/>
          <a:p>
            <a:pPr algn="ctr"/>
            <a:r>
              <a:rPr lang="en-US" sz="1600" b="1" cap="small" dirty="0">
                <a:solidFill>
                  <a:schemeClr val="accent5"/>
                </a:solidFill>
                <a:ea typeface="Calibri" panose="020F0502020204030204" pitchFamily="34" charset="0"/>
                <a:cs typeface="Times New Roman" panose="02020603050405020304" pitchFamily="18" charset="0"/>
              </a:rPr>
              <a:t>Age 75+ </a:t>
            </a:r>
          </a:p>
          <a:p>
            <a:pPr algn="ctr"/>
            <a:r>
              <a:rPr lang="en-US" sz="1400" b="1" cap="small" dirty="0">
                <a:solidFill>
                  <a:schemeClr val="accent5"/>
                </a:solidFill>
                <a:ea typeface="Calibri" panose="020F0502020204030204" pitchFamily="34" charset="0"/>
                <a:cs typeface="Times New Roman" panose="02020603050405020304" pitchFamily="18" charset="0"/>
              </a:rPr>
              <a:t>(</a:t>
            </a:r>
            <a:r>
              <a:rPr lang="en-US" sz="1400" b="1" dirty="0">
                <a:solidFill>
                  <a:schemeClr val="accent5"/>
                </a:solidFill>
                <a:ea typeface="Calibri" panose="020F0502020204030204" pitchFamily="34" charset="0"/>
                <a:cs typeface="Times New Roman" panose="02020603050405020304" pitchFamily="18" charset="0"/>
              </a:rPr>
              <a:t>n</a:t>
            </a:r>
            <a:r>
              <a:rPr lang="en-US" sz="1400" b="1" cap="small" dirty="0">
                <a:solidFill>
                  <a:schemeClr val="accent5"/>
                </a:solidFill>
                <a:ea typeface="Calibri" panose="020F0502020204030204" pitchFamily="34" charset="0"/>
                <a:cs typeface="Times New Roman" panose="02020603050405020304" pitchFamily="18" charset="0"/>
              </a:rPr>
              <a:t>=70)</a:t>
            </a:r>
          </a:p>
          <a:p>
            <a:pPr algn="ctr"/>
            <a:endParaRPr lang="en-US" sz="1400" b="1" cap="small" dirty="0">
              <a:solidFill>
                <a:schemeClr val="accent5"/>
              </a:solidFill>
              <a:ea typeface="Calibri" panose="020F0502020204030204" pitchFamily="34" charset="0"/>
              <a:cs typeface="Times New Roman" panose="02020603050405020304" pitchFamily="18" charset="0"/>
            </a:endParaRP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Paved walking/biking trails </a:t>
            </a:r>
            <a:r>
              <a:rPr lang="en-US" sz="1400" b="1" dirty="0">
                <a:solidFill>
                  <a:schemeClr val="tx2"/>
                </a:solidFill>
                <a:ea typeface="Calibri" panose="020F0502020204030204" pitchFamily="34" charset="0"/>
                <a:cs typeface="Times New Roman" panose="02020603050405020304" pitchFamily="18" charset="0"/>
              </a:rPr>
              <a:t>29%</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None, no additional facilities are needed </a:t>
            </a:r>
            <a:r>
              <a:rPr lang="en-US" sz="1400" b="1" dirty="0">
                <a:solidFill>
                  <a:schemeClr val="tx2"/>
                </a:solidFill>
                <a:ea typeface="Calibri" panose="020F0502020204030204" pitchFamily="34" charset="0"/>
                <a:cs typeface="Times New Roman" panose="02020603050405020304" pitchFamily="18" charset="0"/>
              </a:rPr>
              <a:t>50%</a:t>
            </a:r>
          </a:p>
          <a:p>
            <a:pPr algn="ctr"/>
            <a:endParaRPr lang="en-US" sz="1400" b="1" cap="small" dirty="0">
              <a:solidFill>
                <a:schemeClr val="accent5"/>
              </a:solidFill>
              <a:ea typeface="Calibri" panose="020F0502020204030204" pitchFamily="34" charset="0"/>
              <a:cs typeface="Times New Roman" panose="02020603050405020304" pitchFamily="18" charset="0"/>
            </a:endParaRPr>
          </a:p>
          <a:p>
            <a:pPr marL="166688" marR="0" lvl="0" indent="-166688">
              <a:spcBef>
                <a:spcPts val="0"/>
              </a:spcBef>
              <a:spcAft>
                <a:spcPts val="0"/>
              </a:spcAft>
              <a:buFont typeface="Wingdings" panose="05000000000000000000" pitchFamily="2" charset="2"/>
              <a:buChar char="§"/>
            </a:pPr>
            <a:endParaRPr lang="en-US" sz="1200" dirty="0">
              <a:solidFill>
                <a:schemeClr val="tx2"/>
              </a:solidFill>
              <a:ea typeface="Calibri" panose="020F0502020204030204" pitchFamily="34" charset="0"/>
              <a:cs typeface="Times New Roman" panose="02020603050405020304" pitchFamily="18" charset="0"/>
            </a:endParaRPr>
          </a:p>
        </p:txBody>
      </p:sp>
      <p:sp>
        <p:nvSpPr>
          <p:cNvPr id="19" name="Rectangle: Rounded Corners 18">
            <a:extLst>
              <a:ext uri="{FF2B5EF4-FFF2-40B4-BE49-F238E27FC236}">
                <a16:creationId xmlns:a16="http://schemas.microsoft.com/office/drawing/2014/main" id="{605DCD0B-8C62-4B19-B66A-E63F4AA1D95F}"/>
              </a:ext>
            </a:extLst>
          </p:cNvPr>
          <p:cNvSpPr/>
          <p:nvPr/>
        </p:nvSpPr>
        <p:spPr>
          <a:xfrm>
            <a:off x="557223" y="1663789"/>
            <a:ext cx="11022686" cy="612043"/>
          </a:xfrm>
          <a:prstGeom prst="roundRect">
            <a:avLst>
              <a:gd name="adj" fmla="val 10004"/>
            </a:avLst>
          </a:prstGeom>
          <a:solidFill>
            <a:srgbClr val="D7D7D7">
              <a:alpha val="50196"/>
            </a:srgbClr>
          </a:solidFill>
          <a:ln w="12700">
            <a:solidFill>
              <a:schemeClr val="bg2">
                <a:lumMod val="75000"/>
              </a:schemeClr>
            </a:solidFill>
          </a:ln>
        </p:spPr>
        <p:txBody>
          <a:bodyPr wrap="square">
            <a:noAutofit/>
          </a:bodyPr>
          <a:lstStyle/>
          <a:p>
            <a:r>
              <a:rPr lang="en-US" sz="1600" b="1" cap="small" dirty="0">
                <a:solidFill>
                  <a:schemeClr val="accent5"/>
                </a:solidFill>
                <a:ea typeface="Calibri" panose="020F0502020204030204" pitchFamily="34" charset="0"/>
                <a:cs typeface="Times New Roman" panose="02020603050405020304" pitchFamily="18" charset="0"/>
              </a:rPr>
              <a:t>Total Sample    1) </a:t>
            </a:r>
            <a:r>
              <a:rPr lang="en-US" sz="1600" dirty="0">
                <a:solidFill>
                  <a:schemeClr val="tx2"/>
                </a:solidFill>
                <a:ea typeface="Calibri" panose="020F0502020204030204" pitchFamily="34" charset="0"/>
                <a:cs typeface="Times New Roman" panose="02020603050405020304" pitchFamily="18" charset="0"/>
              </a:rPr>
              <a:t>Paved walking/biking trails </a:t>
            </a:r>
            <a:r>
              <a:rPr lang="en-US" sz="1600" b="1" dirty="0">
                <a:solidFill>
                  <a:schemeClr val="tx2"/>
                </a:solidFill>
                <a:ea typeface="Calibri" panose="020F0502020204030204" pitchFamily="34" charset="0"/>
                <a:cs typeface="Times New Roman" panose="02020603050405020304" pitchFamily="18" charset="0"/>
              </a:rPr>
              <a:t>43%     </a:t>
            </a:r>
            <a:r>
              <a:rPr lang="en-US" sz="1600" b="1" dirty="0">
                <a:solidFill>
                  <a:schemeClr val="accent5"/>
                </a:solidFill>
                <a:ea typeface="Calibri" panose="020F0502020204030204" pitchFamily="34" charset="0"/>
                <a:cs typeface="Times New Roman" panose="02020603050405020304" pitchFamily="18" charset="0"/>
              </a:rPr>
              <a:t>2) </a:t>
            </a:r>
            <a:r>
              <a:rPr lang="en-US" sz="1600" dirty="0">
                <a:solidFill>
                  <a:schemeClr val="tx2"/>
                </a:solidFill>
                <a:ea typeface="Calibri" panose="020F0502020204030204" pitchFamily="34" charset="0"/>
                <a:cs typeface="Times New Roman" panose="02020603050405020304" pitchFamily="18" charset="0"/>
              </a:rPr>
              <a:t>Dog parks </a:t>
            </a:r>
            <a:r>
              <a:rPr lang="en-US" sz="1600" b="1" dirty="0">
                <a:solidFill>
                  <a:schemeClr val="tx2"/>
                </a:solidFill>
                <a:ea typeface="Calibri" panose="020F0502020204030204" pitchFamily="34" charset="0"/>
                <a:cs typeface="Times New Roman" panose="02020603050405020304" pitchFamily="18" charset="0"/>
              </a:rPr>
              <a:t>24%     </a:t>
            </a:r>
            <a:r>
              <a:rPr lang="en-US" sz="1600" b="1" dirty="0">
                <a:solidFill>
                  <a:schemeClr val="accent5"/>
                </a:solidFill>
                <a:ea typeface="Calibri" panose="020F0502020204030204" pitchFamily="34" charset="0"/>
                <a:cs typeface="Times New Roman" panose="02020603050405020304" pitchFamily="18" charset="0"/>
              </a:rPr>
              <a:t>3)</a:t>
            </a:r>
            <a:r>
              <a:rPr lang="en-US" sz="1600" b="1" dirty="0">
                <a:solidFill>
                  <a:schemeClr val="tx2"/>
                </a:solidFill>
                <a:ea typeface="Calibri" panose="020F0502020204030204" pitchFamily="34" charset="0"/>
                <a:cs typeface="Times New Roman" panose="02020603050405020304" pitchFamily="18" charset="0"/>
              </a:rPr>
              <a:t> </a:t>
            </a:r>
            <a:r>
              <a:rPr lang="en-US" sz="1600" dirty="0" err="1">
                <a:solidFill>
                  <a:schemeClr val="tx2"/>
                </a:solidFill>
                <a:ea typeface="Calibri" panose="020F0502020204030204" pitchFamily="34" charset="0"/>
                <a:cs typeface="Times New Roman" panose="02020603050405020304" pitchFamily="18" charset="0"/>
              </a:rPr>
              <a:t>Spraygrounds</a:t>
            </a:r>
            <a:r>
              <a:rPr lang="en-US" sz="1600" dirty="0">
                <a:solidFill>
                  <a:schemeClr val="tx2"/>
                </a:solidFill>
                <a:ea typeface="Calibri" panose="020F0502020204030204" pitchFamily="34" charset="0"/>
                <a:cs typeface="Times New Roman" panose="02020603050405020304" pitchFamily="18" charset="0"/>
              </a:rPr>
              <a:t>/splashpads</a:t>
            </a:r>
            <a:r>
              <a:rPr lang="en-US" sz="1600" b="1" dirty="0">
                <a:solidFill>
                  <a:schemeClr val="tx2"/>
                </a:solidFill>
                <a:ea typeface="Calibri" panose="020F0502020204030204" pitchFamily="34" charset="0"/>
                <a:cs typeface="Times New Roman" panose="02020603050405020304" pitchFamily="18" charset="0"/>
              </a:rPr>
              <a:t> 22%</a:t>
            </a:r>
          </a:p>
          <a:p>
            <a:r>
              <a:rPr lang="en-US" sz="1600" b="1" cap="small" dirty="0">
                <a:solidFill>
                  <a:schemeClr val="accent5"/>
                </a:solidFill>
                <a:ea typeface="Calibri" panose="020F0502020204030204" pitchFamily="34" charset="0"/>
                <a:cs typeface="Times New Roman" panose="02020603050405020304" pitchFamily="18" charset="0"/>
              </a:rPr>
              <a:t>(</a:t>
            </a:r>
            <a:r>
              <a:rPr lang="en-US" sz="1600" b="1" dirty="0">
                <a:solidFill>
                  <a:schemeClr val="accent5"/>
                </a:solidFill>
                <a:ea typeface="Calibri" panose="020F0502020204030204" pitchFamily="34" charset="0"/>
                <a:cs typeface="Times New Roman" panose="02020603050405020304" pitchFamily="18" charset="0"/>
              </a:rPr>
              <a:t>n</a:t>
            </a:r>
            <a:r>
              <a:rPr lang="en-US" sz="1600" b="1" cap="small" dirty="0">
                <a:solidFill>
                  <a:schemeClr val="accent5"/>
                </a:solidFill>
                <a:ea typeface="Calibri" panose="020F0502020204030204" pitchFamily="34" charset="0"/>
                <a:cs typeface="Times New Roman" panose="02020603050405020304" pitchFamily="18" charset="0"/>
              </a:rPr>
              <a:t>=800)</a:t>
            </a:r>
            <a:endParaRPr lang="en-US" sz="1400" b="1" cap="small" dirty="0">
              <a:solidFill>
                <a:schemeClr val="accent5"/>
              </a:solidFill>
              <a:ea typeface="Calibri" panose="020F0502020204030204" pitchFamily="34" charset="0"/>
              <a:cs typeface="Times New Roman" panose="02020603050405020304" pitchFamily="18" charset="0"/>
            </a:endParaRPr>
          </a:p>
        </p:txBody>
      </p:sp>
      <p:sp>
        <p:nvSpPr>
          <p:cNvPr id="14" name="TextBox 13">
            <a:extLst>
              <a:ext uri="{FF2B5EF4-FFF2-40B4-BE49-F238E27FC236}">
                <a16:creationId xmlns:a16="http://schemas.microsoft.com/office/drawing/2014/main" id="{CFEC4276-DC90-40CA-A629-CAD8A5164D95}"/>
              </a:ext>
            </a:extLst>
          </p:cNvPr>
          <p:cNvSpPr txBox="1"/>
          <p:nvPr/>
        </p:nvSpPr>
        <p:spPr>
          <a:xfrm>
            <a:off x="8262930" y="6141312"/>
            <a:ext cx="3845871" cy="577081"/>
          </a:xfrm>
          <a:prstGeom prst="rect">
            <a:avLst/>
          </a:prstGeom>
          <a:noFill/>
        </p:spPr>
        <p:txBody>
          <a:bodyPr wrap="square" rtlCol="0">
            <a:spAutoFit/>
          </a:bodyPr>
          <a:lstStyle/>
          <a:p>
            <a:pPr algn="r"/>
            <a:r>
              <a:rPr lang="en-US" sz="1050" i="1" dirty="0">
                <a:solidFill>
                  <a:schemeClr val="tx2"/>
                </a:solidFill>
                <a:latin typeface="Century Gothic" panose="020B0502020202020204" pitchFamily="34" charset="0"/>
              </a:rPr>
              <a:t>Aided; Multiple Mentions</a:t>
            </a:r>
          </a:p>
          <a:p>
            <a:pPr algn="r"/>
            <a:r>
              <a:rPr lang="en-US" sz="1050" i="1" dirty="0">
                <a:solidFill>
                  <a:schemeClr val="tx2"/>
                </a:solidFill>
                <a:latin typeface="Century Gothic" panose="020B0502020202020204" pitchFamily="34" charset="0"/>
              </a:rPr>
              <a:t>Top Responses shown, See Appendix E for a full list</a:t>
            </a:r>
          </a:p>
          <a:p>
            <a:pPr algn="r"/>
            <a:endParaRPr lang="en-US" sz="1050" i="1" dirty="0">
              <a:solidFill>
                <a:schemeClr val="tx2"/>
              </a:solidFill>
              <a:latin typeface="Century Gothic" panose="020B0502020202020204" pitchFamily="34" charset="0"/>
            </a:endParaRPr>
          </a:p>
        </p:txBody>
      </p:sp>
    </p:spTree>
    <p:extLst>
      <p:ext uri="{BB962C8B-B14F-4D97-AF65-F5344CB8AC3E}">
        <p14:creationId xmlns:p14="http://schemas.microsoft.com/office/powerpoint/2010/main" val="1529337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F940E07B-ABC8-447F-A30C-D002FA1B4EE2}"/>
              </a:ext>
            </a:extLst>
          </p:cNvPr>
          <p:cNvSpPr/>
          <p:nvPr/>
        </p:nvSpPr>
        <p:spPr>
          <a:xfrm>
            <a:off x="10240426" y="1618674"/>
            <a:ext cx="1772452" cy="4306704"/>
          </a:xfrm>
          <a:custGeom>
            <a:avLst/>
            <a:gdLst>
              <a:gd name="connsiteX0" fmla="*/ 0 w 3450945"/>
              <a:gd name="connsiteY0" fmla="*/ 331016 h 1986056"/>
              <a:gd name="connsiteX1" fmla="*/ 331016 w 3450945"/>
              <a:gd name="connsiteY1" fmla="*/ 0 h 1986056"/>
              <a:gd name="connsiteX2" fmla="*/ 3119929 w 3450945"/>
              <a:gd name="connsiteY2" fmla="*/ 0 h 1986056"/>
              <a:gd name="connsiteX3" fmla="*/ 3450945 w 3450945"/>
              <a:gd name="connsiteY3" fmla="*/ 331016 h 1986056"/>
              <a:gd name="connsiteX4" fmla="*/ 3450945 w 3450945"/>
              <a:gd name="connsiteY4" fmla="*/ 1655040 h 1986056"/>
              <a:gd name="connsiteX5" fmla="*/ 3119929 w 3450945"/>
              <a:gd name="connsiteY5" fmla="*/ 1986056 h 1986056"/>
              <a:gd name="connsiteX6" fmla="*/ 331016 w 3450945"/>
              <a:gd name="connsiteY6" fmla="*/ 1986056 h 1986056"/>
              <a:gd name="connsiteX7" fmla="*/ 0 w 3450945"/>
              <a:gd name="connsiteY7" fmla="*/ 1655040 h 1986056"/>
              <a:gd name="connsiteX8" fmla="*/ 0 w 3450945"/>
              <a:gd name="connsiteY8" fmla="*/ 331016 h 1986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50945" h="1986056">
                <a:moveTo>
                  <a:pt x="0" y="331016"/>
                </a:moveTo>
                <a:cubicBezTo>
                  <a:pt x="0" y="148201"/>
                  <a:pt x="148201" y="0"/>
                  <a:pt x="331016" y="0"/>
                </a:cubicBezTo>
                <a:lnTo>
                  <a:pt x="3119929" y="0"/>
                </a:lnTo>
                <a:cubicBezTo>
                  <a:pt x="3302744" y="0"/>
                  <a:pt x="3450945" y="148201"/>
                  <a:pt x="3450945" y="331016"/>
                </a:cubicBezTo>
                <a:lnTo>
                  <a:pt x="3450945" y="1655040"/>
                </a:lnTo>
                <a:cubicBezTo>
                  <a:pt x="3450945" y="1837855"/>
                  <a:pt x="3302744" y="1986056"/>
                  <a:pt x="3119929" y="1986056"/>
                </a:cubicBezTo>
                <a:lnTo>
                  <a:pt x="331016" y="1986056"/>
                </a:lnTo>
                <a:cubicBezTo>
                  <a:pt x="148201" y="1986056"/>
                  <a:pt x="0" y="1837855"/>
                  <a:pt x="0" y="1655040"/>
                </a:cubicBezTo>
                <a:lnTo>
                  <a:pt x="0" y="331016"/>
                </a:lnTo>
                <a:close/>
              </a:path>
            </a:pathLst>
          </a:custGeom>
          <a:solidFill>
            <a:srgbClr val="FFFFFF">
              <a:alpha val="30196"/>
            </a:srgbClr>
          </a:solidFill>
          <a:ln>
            <a:solidFill>
              <a:schemeClr val="bg2">
                <a:lumMod val="90000"/>
              </a:schemeClr>
            </a:solidFill>
          </a:ln>
          <a:effectLst/>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344601" tIns="344601" rIns="344601" bIns="344601" numCol="1" spcCol="1270" anchor="ctr" anchorCtr="0">
            <a:noAutofit/>
          </a:bodyPr>
          <a:lstStyle/>
          <a:p>
            <a:pPr marL="0" marR="0" lvl="0" indent="0" algn="ctr" defTabSz="2889250" rtl="0" eaLnBrk="1" fontAlgn="auto" latinLnBrk="0" hangingPunct="1">
              <a:lnSpc>
                <a:spcPct val="90000"/>
              </a:lnSpc>
              <a:spcBef>
                <a:spcPct val="0"/>
              </a:spcBef>
              <a:spcAft>
                <a:spcPct val="35000"/>
              </a:spcAft>
              <a:buClrTx/>
              <a:buSzTx/>
              <a:buFontTx/>
              <a:buNone/>
              <a:tabLst/>
              <a:defRPr/>
            </a:pPr>
            <a:endParaRPr kumimoji="0" lang="en-US" sz="6500" b="0" i="0" u="none" strike="noStrike" kern="1200" cap="none" spc="0" normalizeH="0" baseline="0" noProof="0" dirty="0">
              <a:ln>
                <a:noFill/>
              </a:ln>
              <a:solidFill>
                <a:srgbClr val="136797"/>
              </a:solidFill>
              <a:effectLst/>
              <a:uLnTx/>
              <a:uFillTx/>
              <a:latin typeface="Century Gothic"/>
              <a:ea typeface="+mn-ea"/>
              <a:cs typeface="+mn-cs"/>
            </a:endParaRPr>
          </a:p>
        </p:txBody>
      </p:sp>
      <p:sp>
        <p:nvSpPr>
          <p:cNvPr id="2" name="Text Placeholder 1">
            <a:extLst>
              <a:ext uri="{FF2B5EF4-FFF2-40B4-BE49-F238E27FC236}">
                <a16:creationId xmlns:a16="http://schemas.microsoft.com/office/drawing/2014/main" id="{7D0F1388-3ABC-4B1C-A21A-BBC4AB4C6AE3}"/>
              </a:ext>
            </a:extLst>
          </p:cNvPr>
          <p:cNvSpPr>
            <a:spLocks noGrp="1"/>
          </p:cNvSpPr>
          <p:nvPr>
            <p:ph type="body" sz="quarter" idx="13"/>
          </p:nvPr>
        </p:nvSpPr>
        <p:spPr>
          <a:xfrm>
            <a:off x="4185828" y="1017214"/>
            <a:ext cx="4220753" cy="720675"/>
          </a:xfrm>
        </p:spPr>
        <p:txBody>
          <a:bodyPr>
            <a:normAutofit/>
          </a:bodyPr>
          <a:lstStyle/>
          <a:p>
            <a:r>
              <a:rPr lang="en-US" sz="1600" b="1" dirty="0"/>
              <a:t>Top Priority Suggestions (One Mention)</a:t>
            </a:r>
          </a:p>
        </p:txBody>
      </p:sp>
      <p:sp>
        <p:nvSpPr>
          <p:cNvPr id="4" name="Title 3">
            <a:extLst>
              <a:ext uri="{FF2B5EF4-FFF2-40B4-BE49-F238E27FC236}">
                <a16:creationId xmlns:a16="http://schemas.microsoft.com/office/drawing/2014/main" id="{5808BDA9-5481-4DE5-8323-9A1953CCD397}"/>
              </a:ext>
            </a:extLst>
          </p:cNvPr>
          <p:cNvSpPr>
            <a:spLocks noGrp="1"/>
          </p:cNvSpPr>
          <p:nvPr>
            <p:ph type="title"/>
          </p:nvPr>
        </p:nvSpPr>
        <p:spPr>
          <a:xfrm>
            <a:off x="144616" y="112842"/>
            <a:ext cx="11503152" cy="950976"/>
          </a:xfrm>
        </p:spPr>
        <p:txBody>
          <a:bodyPr>
            <a:normAutofit fontScale="90000"/>
          </a:bodyPr>
          <a:lstStyle/>
          <a:p>
            <a:r>
              <a:rPr lang="en-US" dirty="0"/>
              <a:t>Number One priority for each area is either restrooms, parking, or seating</a:t>
            </a:r>
          </a:p>
        </p:txBody>
      </p:sp>
      <p:sp>
        <p:nvSpPr>
          <p:cNvPr id="5" name="Footer Placeholder 4">
            <a:extLst>
              <a:ext uri="{FF2B5EF4-FFF2-40B4-BE49-F238E27FC236}">
                <a16:creationId xmlns:a16="http://schemas.microsoft.com/office/drawing/2014/main" id="{0FC673AA-3204-42FD-9282-944B941BDAF6}"/>
              </a:ext>
            </a:extLst>
          </p:cNvPr>
          <p:cNvSpPr>
            <a:spLocks noGrp="1"/>
          </p:cNvSpPr>
          <p:nvPr>
            <p:ph type="ftr" sz="quarter" idx="11"/>
          </p:nvPr>
        </p:nvSpPr>
        <p:spPr/>
        <p:txBody>
          <a:bodyPr/>
          <a:lstStyle/>
          <a:p>
            <a:r>
              <a:rPr lang="en-US"/>
              <a:t>www.GLM.com</a:t>
            </a:r>
            <a:endParaRPr lang="en-US" dirty="0"/>
          </a:p>
        </p:txBody>
      </p:sp>
      <p:sp>
        <p:nvSpPr>
          <p:cNvPr id="6" name="Slide Number Placeholder 5">
            <a:extLst>
              <a:ext uri="{FF2B5EF4-FFF2-40B4-BE49-F238E27FC236}">
                <a16:creationId xmlns:a16="http://schemas.microsoft.com/office/drawing/2014/main" id="{5C561382-AB18-4231-9EC8-A1AFE295EE09}"/>
              </a:ext>
            </a:extLst>
          </p:cNvPr>
          <p:cNvSpPr>
            <a:spLocks noGrp="1"/>
          </p:cNvSpPr>
          <p:nvPr>
            <p:ph type="sldNum" sz="quarter" idx="12"/>
          </p:nvPr>
        </p:nvSpPr>
        <p:spPr/>
        <p:txBody>
          <a:bodyPr/>
          <a:lstStyle/>
          <a:p>
            <a:fld id="{F79749CB-5984-46E2-9EDB-EB4914E22A5A}" type="slidenum">
              <a:rPr lang="en-US" smtClean="0"/>
              <a:pPr/>
              <a:t>16</a:t>
            </a:fld>
            <a:endParaRPr lang="en-US" dirty="0"/>
          </a:p>
        </p:txBody>
      </p:sp>
      <p:sp>
        <p:nvSpPr>
          <p:cNvPr id="7" name="TextBox 6">
            <a:extLst>
              <a:ext uri="{FF2B5EF4-FFF2-40B4-BE49-F238E27FC236}">
                <a16:creationId xmlns:a16="http://schemas.microsoft.com/office/drawing/2014/main" id="{22CAB8BA-BF78-4D9F-9EE6-3F47452C70B7}"/>
              </a:ext>
            </a:extLst>
          </p:cNvPr>
          <p:cNvSpPr txBox="1"/>
          <p:nvPr/>
        </p:nvSpPr>
        <p:spPr>
          <a:xfrm>
            <a:off x="8406581" y="6146447"/>
            <a:ext cx="3544904" cy="577081"/>
          </a:xfrm>
          <a:prstGeom prst="rect">
            <a:avLst/>
          </a:prstGeom>
          <a:noFill/>
        </p:spPr>
        <p:txBody>
          <a:bodyPr wrap="square" rtlCol="0">
            <a:spAutoFit/>
          </a:bodyPr>
          <a:lstStyle/>
          <a:p>
            <a:pPr algn="r"/>
            <a:r>
              <a:rPr lang="en-US" sz="1050" i="1" dirty="0">
                <a:solidFill>
                  <a:schemeClr val="tx2"/>
                </a:solidFill>
                <a:latin typeface="Century Gothic" panose="020B0502020202020204" pitchFamily="34" charset="0"/>
              </a:rPr>
              <a:t>Aided; One Mention</a:t>
            </a:r>
          </a:p>
          <a:p>
            <a:pPr algn="r"/>
            <a:r>
              <a:rPr lang="en-US" sz="1050" i="1" dirty="0">
                <a:solidFill>
                  <a:schemeClr val="tx2"/>
                </a:solidFill>
                <a:latin typeface="Century Gothic" panose="020B0502020202020204" pitchFamily="34" charset="0"/>
              </a:rPr>
              <a:t>Top Responses shown; see Appendix D for full list</a:t>
            </a:r>
          </a:p>
          <a:p>
            <a:pPr algn="r"/>
            <a:endParaRPr lang="en-US" sz="1050" i="1" dirty="0">
              <a:solidFill>
                <a:schemeClr val="tx2"/>
              </a:solidFill>
              <a:latin typeface="Century Gothic" panose="020B0502020202020204" pitchFamily="34" charset="0"/>
            </a:endParaRPr>
          </a:p>
        </p:txBody>
      </p:sp>
      <p:graphicFrame>
        <p:nvGraphicFramePr>
          <p:cNvPr id="9" name="Content Placeholder 9">
            <a:extLst>
              <a:ext uri="{FF2B5EF4-FFF2-40B4-BE49-F238E27FC236}">
                <a16:creationId xmlns:a16="http://schemas.microsoft.com/office/drawing/2014/main" id="{23589A59-5F8C-4BC7-A918-E6CE43A94302}"/>
              </a:ext>
            </a:extLst>
          </p:cNvPr>
          <p:cNvGraphicFramePr>
            <a:graphicFrameLocks/>
          </p:cNvGraphicFramePr>
          <p:nvPr/>
        </p:nvGraphicFramePr>
        <p:xfrm>
          <a:off x="341079" y="1344725"/>
          <a:ext cx="9837954" cy="4937760"/>
        </p:xfrm>
        <a:graphic>
          <a:graphicData uri="http://schemas.openxmlformats.org/drawingml/2006/table">
            <a:tbl>
              <a:tblPr firstRow="1" bandRow="1">
                <a:tableStyleId>{69012ECD-51FC-41F1-AA8D-1B2483CD663E}</a:tableStyleId>
              </a:tblPr>
              <a:tblGrid>
                <a:gridCol w="1838337">
                  <a:extLst>
                    <a:ext uri="{9D8B030D-6E8A-4147-A177-3AD203B41FA5}">
                      <a16:colId xmlns:a16="http://schemas.microsoft.com/office/drawing/2014/main" val="3383321182"/>
                    </a:ext>
                  </a:extLst>
                </a:gridCol>
                <a:gridCol w="717757">
                  <a:extLst>
                    <a:ext uri="{9D8B030D-6E8A-4147-A177-3AD203B41FA5}">
                      <a16:colId xmlns:a16="http://schemas.microsoft.com/office/drawing/2014/main" val="2948937490"/>
                    </a:ext>
                  </a:extLst>
                </a:gridCol>
                <a:gridCol w="914400">
                  <a:extLst>
                    <a:ext uri="{9D8B030D-6E8A-4147-A177-3AD203B41FA5}">
                      <a16:colId xmlns:a16="http://schemas.microsoft.com/office/drawing/2014/main" val="4209970915"/>
                    </a:ext>
                  </a:extLst>
                </a:gridCol>
                <a:gridCol w="727587">
                  <a:extLst>
                    <a:ext uri="{9D8B030D-6E8A-4147-A177-3AD203B41FA5}">
                      <a16:colId xmlns:a16="http://schemas.microsoft.com/office/drawing/2014/main" val="934762392"/>
                    </a:ext>
                  </a:extLst>
                </a:gridCol>
                <a:gridCol w="796413">
                  <a:extLst>
                    <a:ext uri="{9D8B030D-6E8A-4147-A177-3AD203B41FA5}">
                      <a16:colId xmlns:a16="http://schemas.microsoft.com/office/drawing/2014/main" val="3277485507"/>
                    </a:ext>
                  </a:extLst>
                </a:gridCol>
                <a:gridCol w="1022555">
                  <a:extLst>
                    <a:ext uri="{9D8B030D-6E8A-4147-A177-3AD203B41FA5}">
                      <a16:colId xmlns:a16="http://schemas.microsoft.com/office/drawing/2014/main" val="4013999749"/>
                    </a:ext>
                  </a:extLst>
                </a:gridCol>
                <a:gridCol w="1035730">
                  <a:extLst>
                    <a:ext uri="{9D8B030D-6E8A-4147-A177-3AD203B41FA5}">
                      <a16:colId xmlns:a16="http://schemas.microsoft.com/office/drawing/2014/main" val="3533958824"/>
                    </a:ext>
                  </a:extLst>
                </a:gridCol>
                <a:gridCol w="1019212">
                  <a:extLst>
                    <a:ext uri="{9D8B030D-6E8A-4147-A177-3AD203B41FA5}">
                      <a16:colId xmlns:a16="http://schemas.microsoft.com/office/drawing/2014/main" val="3762553405"/>
                    </a:ext>
                  </a:extLst>
                </a:gridCol>
                <a:gridCol w="875071">
                  <a:extLst>
                    <a:ext uri="{9D8B030D-6E8A-4147-A177-3AD203B41FA5}">
                      <a16:colId xmlns:a16="http://schemas.microsoft.com/office/drawing/2014/main" val="2575879857"/>
                    </a:ext>
                  </a:extLst>
                </a:gridCol>
                <a:gridCol w="890892">
                  <a:extLst>
                    <a:ext uri="{9D8B030D-6E8A-4147-A177-3AD203B41FA5}">
                      <a16:colId xmlns:a16="http://schemas.microsoft.com/office/drawing/2014/main" val="2842564796"/>
                    </a:ext>
                  </a:extLst>
                </a:gridCol>
              </a:tblGrid>
              <a:tr h="0">
                <a:tc>
                  <a:txBody>
                    <a:bodyPr/>
                    <a:lstStyle/>
                    <a:p>
                      <a:pPr algn="r"/>
                      <a:endParaRPr lang="en-US" sz="1100" b="0" baseline="0" dirty="0">
                        <a:solidFill>
                          <a:schemeClr val="bg2"/>
                        </a:solidFill>
                        <a:latin typeface="Century Gothic" panose="020B0502020202020204" pitchFamily="34" charset="0"/>
                      </a:endParaRPr>
                    </a:p>
                  </a:txBody>
                  <a:tcPr anchor="ctr">
                    <a:lnL w="6350" cap="flat" cmpd="sng" algn="ctr">
                      <a:noFill/>
                      <a:prstDash val="solid"/>
                      <a:miter lim="800000"/>
                    </a:lnL>
                    <a:lnR w="38100" cap="flat" cmpd="sng" algn="ctr">
                      <a:no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tx1"/>
                    </a:solidFill>
                  </a:tcPr>
                </a:tc>
                <a:tc>
                  <a:txBody>
                    <a:bodyPr/>
                    <a:lstStyle/>
                    <a:p>
                      <a:pPr algn="ctr"/>
                      <a:r>
                        <a:rPr lang="en-US" sz="1200" b="1" cap="small" baseline="0" dirty="0">
                          <a:solidFill>
                            <a:schemeClr val="bg2"/>
                          </a:solidFill>
                          <a:latin typeface="Century Gothic" panose="020B0502020202020204" pitchFamily="34" charset="0"/>
                        </a:rPr>
                        <a:t>Total </a:t>
                      </a:r>
                    </a:p>
                    <a:p>
                      <a:pPr algn="ctr"/>
                      <a:r>
                        <a:rPr lang="en-US" sz="1100" b="1" cap="none" baseline="0" dirty="0">
                          <a:solidFill>
                            <a:schemeClr val="bg2"/>
                          </a:solidFill>
                          <a:latin typeface="Century Gothic" panose="020B0502020202020204" pitchFamily="34" charset="0"/>
                        </a:rPr>
                        <a:t>(n=569)</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tx1"/>
                    </a:solidFill>
                  </a:tcPr>
                </a:tc>
                <a:tc>
                  <a:txBody>
                    <a:bodyPr/>
                    <a:lstStyle/>
                    <a:p>
                      <a:pPr algn="ctr"/>
                      <a:r>
                        <a:rPr lang="en-US" sz="1200" b="1" cap="small" baseline="0" dirty="0">
                          <a:solidFill>
                            <a:schemeClr val="bg2"/>
                          </a:solidFill>
                          <a:latin typeface="Century Gothic" panose="020B0502020202020204" pitchFamily="34" charset="0"/>
                        </a:rPr>
                        <a:t>Greenway </a:t>
                      </a:r>
                    </a:p>
                    <a:p>
                      <a:pPr algn="ctr"/>
                      <a:r>
                        <a:rPr lang="en-US" sz="1100" b="1" cap="none" baseline="0" dirty="0">
                          <a:solidFill>
                            <a:schemeClr val="bg2"/>
                          </a:solidFill>
                          <a:latin typeface="Century Gothic" panose="020B0502020202020204" pitchFamily="34" charset="0"/>
                        </a:rPr>
                        <a:t>(n=109)</a:t>
                      </a:r>
                    </a:p>
                  </a:txBody>
                  <a:tcPr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cap="small" baseline="0" dirty="0">
                          <a:solidFill>
                            <a:schemeClr val="bg2"/>
                          </a:solidFill>
                          <a:latin typeface="Century Gothic" panose="020B0502020202020204" pitchFamily="34" charset="0"/>
                        </a:rPr>
                        <a:t>Foster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cap="none" baseline="0" dirty="0">
                          <a:solidFill>
                            <a:schemeClr val="bg2"/>
                          </a:solidFill>
                          <a:latin typeface="Century Gothic" panose="020B0502020202020204" pitchFamily="34" charset="0"/>
                        </a:rPr>
                        <a:t>(n=88)</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cap="small" baseline="0" dirty="0">
                          <a:solidFill>
                            <a:schemeClr val="bg2"/>
                          </a:solidFill>
                          <a:latin typeface="Century Gothic" panose="020B0502020202020204" pitchFamily="34" charset="0"/>
                        </a:rPr>
                        <a:t>Franke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cap="small" baseline="0" dirty="0">
                          <a:solidFill>
                            <a:schemeClr val="bg2"/>
                          </a:solidFill>
                          <a:latin typeface="Century Gothic" panose="020B0502020202020204" pitchFamily="34" charset="0"/>
                        </a:rPr>
                        <a:t> </a:t>
                      </a:r>
                      <a:r>
                        <a:rPr lang="en-US" sz="1100" b="1" cap="none" baseline="0" dirty="0">
                          <a:solidFill>
                            <a:schemeClr val="bg2"/>
                          </a:solidFill>
                          <a:latin typeface="Century Gothic" panose="020B0502020202020204" pitchFamily="34" charset="0"/>
                        </a:rPr>
                        <a:t>(n=80)</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cap="small" baseline="0" dirty="0">
                          <a:solidFill>
                            <a:schemeClr val="bg2"/>
                          </a:solidFill>
                          <a:latin typeface="Century Gothic" panose="020B0502020202020204" pitchFamily="34" charset="0"/>
                        </a:rPr>
                        <a:t>Promenade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cap="none" baseline="0" dirty="0">
                          <a:solidFill>
                            <a:schemeClr val="bg2"/>
                          </a:solidFill>
                          <a:latin typeface="Century Gothic" panose="020B0502020202020204" pitchFamily="34" charset="0"/>
                        </a:rPr>
                        <a:t>(n=61)</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tx1"/>
                    </a:solidFill>
                  </a:tcPr>
                </a:tc>
                <a:tc>
                  <a:txBody>
                    <a:bodyPr/>
                    <a:lstStyle/>
                    <a:p>
                      <a:pPr algn="ctr"/>
                      <a:r>
                        <a:rPr lang="en-US" sz="1200" b="1" cap="small" baseline="0" dirty="0">
                          <a:solidFill>
                            <a:schemeClr val="bg2"/>
                          </a:solidFill>
                          <a:latin typeface="Century Gothic" panose="020B0502020202020204" pitchFamily="34" charset="0"/>
                        </a:rPr>
                        <a:t>Headwaters</a:t>
                      </a:r>
                    </a:p>
                    <a:p>
                      <a:pPr algn="ctr"/>
                      <a:r>
                        <a:rPr lang="en-US" sz="1100" b="1" cap="none" baseline="0" dirty="0">
                          <a:solidFill>
                            <a:schemeClr val="bg2"/>
                          </a:solidFill>
                          <a:latin typeface="Century Gothic" panose="020B0502020202020204" pitchFamily="34" charset="0"/>
                        </a:rPr>
                        <a:t>(n=73)</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cap="small" baseline="0" dirty="0" err="1">
                          <a:solidFill>
                            <a:schemeClr val="bg2"/>
                          </a:solidFill>
                          <a:latin typeface="Century Gothic" panose="020B0502020202020204" pitchFamily="34" charset="0"/>
                        </a:rPr>
                        <a:t>Shoaff</a:t>
                      </a:r>
                      <a:r>
                        <a:rPr lang="en-US" sz="1200" b="1" cap="small" baseline="0" dirty="0">
                          <a:solidFill>
                            <a:schemeClr val="bg2"/>
                          </a:solidFill>
                          <a:latin typeface="Century Gothic" panose="020B0502020202020204" pitchFamily="34" charset="0"/>
                        </a:rPr>
                        <a:t> </a:t>
                      </a:r>
                      <a:r>
                        <a:rPr lang="en-US" sz="1100" b="1" cap="none" baseline="0" dirty="0">
                          <a:solidFill>
                            <a:schemeClr val="bg2"/>
                          </a:solidFill>
                          <a:latin typeface="Century Gothic" panose="020B0502020202020204" pitchFamily="34" charset="0"/>
                        </a:rPr>
                        <a:t>(n=58)</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cap="small" baseline="0" dirty="0">
                          <a:solidFill>
                            <a:schemeClr val="bg2"/>
                          </a:solidFill>
                          <a:latin typeface="Century Gothic" panose="020B0502020202020204" pitchFamily="34" charset="0"/>
                        </a:rPr>
                        <a:t>Lakeside </a:t>
                      </a:r>
                      <a:r>
                        <a:rPr lang="en-US" sz="1100" b="1" cap="none" baseline="0" dirty="0">
                          <a:solidFill>
                            <a:schemeClr val="bg2"/>
                          </a:solidFill>
                          <a:latin typeface="Century Gothic" panose="020B0502020202020204" pitchFamily="34" charset="0"/>
                        </a:rPr>
                        <a:t>(n=38)</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cap="small" baseline="0" dirty="0">
                          <a:solidFill>
                            <a:schemeClr val="bg2"/>
                          </a:solidFill>
                          <a:latin typeface="Century Gothic" panose="020B0502020202020204" pitchFamily="34" charset="0"/>
                        </a:rPr>
                        <a:t>McMillen </a:t>
                      </a:r>
                      <a:r>
                        <a:rPr lang="en-US" sz="1100" b="1" cap="none" baseline="0" dirty="0">
                          <a:solidFill>
                            <a:schemeClr val="bg2"/>
                          </a:solidFill>
                          <a:latin typeface="Century Gothic" panose="020B0502020202020204" pitchFamily="34" charset="0"/>
                        </a:rPr>
                        <a:t>(n=25)</a:t>
                      </a:r>
                    </a:p>
                  </a:txBody>
                  <a:tcPr anchor="ctr">
                    <a:lnL w="12700" cap="flat" cmpd="sng" algn="ctr">
                      <a:noFill/>
                      <a:prstDash val="solid"/>
                      <a:round/>
                      <a:headEnd type="none" w="med" len="med"/>
                      <a:tailEnd type="none" w="med" len="med"/>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2452726742"/>
                  </a:ext>
                </a:extLst>
              </a:tr>
              <a:tr h="254689">
                <a:tc>
                  <a:txBody>
                    <a:bodyPr/>
                    <a:lstStyle/>
                    <a:p>
                      <a:pPr algn="r"/>
                      <a:r>
                        <a:rPr lang="en-US" sz="1600" b="1" dirty="0">
                          <a:solidFill>
                            <a:schemeClr val="tx2"/>
                          </a:solidFill>
                          <a:latin typeface="Century Gothic" panose="020B0502020202020204" pitchFamily="34" charset="0"/>
                        </a:rPr>
                        <a:t>Restrooms</a:t>
                      </a:r>
                      <a:endParaRPr lang="en-US" sz="1600" b="1" baseline="0" dirty="0">
                        <a:solidFill>
                          <a:schemeClr val="tx2"/>
                        </a:solidFill>
                        <a:latin typeface="Century Gothic" panose="020B0502020202020204" pitchFamily="34" charset="0"/>
                      </a:endParaRP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600" b="1" dirty="0">
                          <a:solidFill>
                            <a:schemeClr val="accent1"/>
                          </a:solidFill>
                          <a:latin typeface="Century Gothic" panose="020B0502020202020204" pitchFamily="34" charset="0"/>
                        </a:rPr>
                        <a:t>21%</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b="1" dirty="0">
                          <a:solidFill>
                            <a:schemeClr val="accent1"/>
                          </a:solidFill>
                          <a:latin typeface="Century Gothic" panose="020B0502020202020204" pitchFamily="34" charset="0"/>
                        </a:rPr>
                        <a:t>19%</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b="1" dirty="0">
                          <a:solidFill>
                            <a:schemeClr val="accent1"/>
                          </a:solidFill>
                          <a:latin typeface="Century Gothic" panose="020B0502020202020204" pitchFamily="34" charset="0"/>
                        </a:rPr>
                        <a:t>23%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b="1" dirty="0">
                          <a:solidFill>
                            <a:schemeClr val="accent1"/>
                          </a:solidFill>
                          <a:latin typeface="Century Gothic" panose="020B0502020202020204" pitchFamily="34" charset="0"/>
                        </a:rPr>
                        <a:t>35%</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11%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b="1" dirty="0">
                          <a:solidFill>
                            <a:schemeClr val="accent1"/>
                          </a:solidFill>
                          <a:latin typeface="Century Gothic" panose="020B0502020202020204" pitchFamily="34" charset="0"/>
                        </a:rPr>
                        <a:t>25%</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19%</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b="1" dirty="0">
                          <a:solidFill>
                            <a:schemeClr val="accent1"/>
                          </a:solidFill>
                          <a:latin typeface="Century Gothic" panose="020B0502020202020204" pitchFamily="34" charset="0"/>
                        </a:rPr>
                        <a:t>16%</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b="1" dirty="0">
                          <a:solidFill>
                            <a:schemeClr val="accent1"/>
                          </a:solidFill>
                          <a:latin typeface="Century Gothic" panose="020B0502020202020204" pitchFamily="34" charset="0"/>
                        </a:rPr>
                        <a:t>16%</a:t>
                      </a:r>
                    </a:p>
                  </a:txBody>
                  <a:tcPr anchor="ctr">
                    <a:lnL w="12700" cap="flat" cmpd="sng" algn="ctr">
                      <a:solidFill>
                        <a:srgbClr val="FFFFFF"/>
                      </a:solidFill>
                      <a:prstDash val="solid"/>
                      <a:round/>
                      <a:headEnd type="none" w="med" len="med"/>
                      <a:tailEnd type="none" w="med" len="med"/>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355273766"/>
                  </a:ext>
                </a:extLst>
              </a:tr>
              <a:tr h="254689">
                <a:tc>
                  <a:txBody>
                    <a:bodyPr/>
                    <a:lstStyle/>
                    <a:p>
                      <a:pPr algn="r"/>
                      <a:r>
                        <a:rPr lang="en-US" sz="1100" b="1" dirty="0">
                          <a:solidFill>
                            <a:schemeClr val="tx2"/>
                          </a:solidFill>
                          <a:latin typeface="Century Gothic" panose="020B0502020202020204" pitchFamily="34" charset="0"/>
                        </a:rPr>
                        <a:t>Parking</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b="1" dirty="0">
                          <a:solidFill>
                            <a:schemeClr val="tx2"/>
                          </a:solidFill>
                          <a:latin typeface="Century Gothic" panose="020B0502020202020204" pitchFamily="34" charset="0"/>
                        </a:rPr>
                        <a:t>10%</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2%</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7%</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8%</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b="1" dirty="0">
                          <a:solidFill>
                            <a:schemeClr val="accent1"/>
                          </a:solidFill>
                          <a:latin typeface="Century Gothic" panose="020B0502020202020204" pitchFamily="34" charset="0"/>
                        </a:rPr>
                        <a:t>36%</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15%</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8%</a:t>
                      </a:r>
                    </a:p>
                  </a:txBody>
                  <a:tcPr anchor="ctr">
                    <a:lnL w="12700" cap="flat" cmpd="sng" algn="ctr">
                      <a:solidFill>
                        <a:srgbClr val="FFFFFF"/>
                      </a:solidFill>
                      <a:prstDash val="solid"/>
                      <a:round/>
                      <a:headEnd type="none" w="med" len="med"/>
                      <a:tailEnd type="none" w="med" len="med"/>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extLst>
                  <a:ext uri="{0D108BD9-81ED-4DB2-BD59-A6C34878D82A}">
                    <a16:rowId xmlns:a16="http://schemas.microsoft.com/office/drawing/2014/main" val="1970545079"/>
                  </a:ext>
                </a:extLst>
              </a:tr>
              <a:tr h="254689">
                <a:tc>
                  <a:txBody>
                    <a:bodyPr/>
                    <a:lstStyle/>
                    <a:p>
                      <a:pPr algn="r"/>
                      <a:r>
                        <a:rPr lang="en-US" sz="1100" b="1" dirty="0">
                          <a:solidFill>
                            <a:schemeClr val="tx2"/>
                          </a:solidFill>
                          <a:latin typeface="Century Gothic" panose="020B0502020202020204" pitchFamily="34" charset="0"/>
                        </a:rPr>
                        <a:t>Lighting</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b="1" dirty="0">
                          <a:solidFill>
                            <a:schemeClr val="tx2"/>
                          </a:solidFill>
                          <a:latin typeface="Century Gothic" panose="020B0502020202020204" pitchFamily="34" charset="0"/>
                        </a:rPr>
                        <a:t>9%</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15%</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11%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6%</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7%</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8%</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7%</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13%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0%</a:t>
                      </a:r>
                    </a:p>
                  </a:txBody>
                  <a:tcPr anchor="ctr">
                    <a:lnL w="12700" cap="flat" cmpd="sng" algn="ctr">
                      <a:solidFill>
                        <a:srgbClr val="FFFFFF"/>
                      </a:solidFill>
                      <a:prstDash val="solid"/>
                      <a:round/>
                      <a:headEnd type="none" w="med" len="med"/>
                      <a:tailEnd type="none" w="med" len="med"/>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633669424"/>
                  </a:ext>
                </a:extLst>
              </a:tr>
              <a:tr h="254689">
                <a:tc>
                  <a:txBody>
                    <a:bodyPr/>
                    <a:lstStyle/>
                    <a:p>
                      <a:pPr algn="r"/>
                      <a:r>
                        <a:rPr lang="en-US" sz="1100" b="1" dirty="0">
                          <a:solidFill>
                            <a:schemeClr val="tx2"/>
                          </a:solidFill>
                          <a:latin typeface="Century Gothic" panose="020B0502020202020204" pitchFamily="34" charset="0"/>
                        </a:rPr>
                        <a:t>Better maintenance</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b="1" dirty="0">
                          <a:solidFill>
                            <a:schemeClr val="tx2"/>
                          </a:solidFill>
                          <a:latin typeface="Century Gothic" panose="020B0502020202020204" pitchFamily="34" charset="0"/>
                        </a:rPr>
                        <a:t>9%</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b="0" dirty="0">
                          <a:solidFill>
                            <a:schemeClr val="tx2"/>
                          </a:solidFill>
                          <a:latin typeface="Century Gothic" panose="020B0502020202020204" pitchFamily="34" charset="0"/>
                        </a:rPr>
                        <a:t>17%</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9%</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5%</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8%</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9%</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12%</a:t>
                      </a:r>
                    </a:p>
                  </a:txBody>
                  <a:tcPr anchor="ctr">
                    <a:lnL w="12700" cap="flat" cmpd="sng" algn="ctr">
                      <a:solidFill>
                        <a:srgbClr val="FFFFFF"/>
                      </a:solidFill>
                      <a:prstDash val="solid"/>
                      <a:round/>
                      <a:headEnd type="none" w="med" len="med"/>
                      <a:tailEnd type="none" w="med" len="med"/>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extLst>
                  <a:ext uri="{0D108BD9-81ED-4DB2-BD59-A6C34878D82A}">
                    <a16:rowId xmlns:a16="http://schemas.microsoft.com/office/drawing/2014/main" val="4175233548"/>
                  </a:ext>
                </a:extLst>
              </a:tr>
              <a:tr h="254689">
                <a:tc>
                  <a:txBody>
                    <a:bodyPr/>
                    <a:lstStyle/>
                    <a:p>
                      <a:pPr algn="r"/>
                      <a:r>
                        <a:rPr lang="en-US" sz="1100" b="1" dirty="0">
                          <a:solidFill>
                            <a:schemeClr val="tx2"/>
                          </a:solidFill>
                          <a:latin typeface="Century Gothic" panose="020B0502020202020204" pitchFamily="34" charset="0"/>
                        </a:rPr>
                        <a:t>Drinking fountains</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b="1" dirty="0">
                          <a:solidFill>
                            <a:schemeClr val="tx2"/>
                          </a:solidFill>
                          <a:latin typeface="Century Gothic" panose="020B0502020202020204" pitchFamily="34" charset="0"/>
                        </a:rPr>
                        <a:t>8%</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b="0" dirty="0">
                          <a:solidFill>
                            <a:schemeClr val="tx2"/>
                          </a:solidFill>
                          <a:latin typeface="Century Gothic" panose="020B0502020202020204" pitchFamily="34" charset="0"/>
                        </a:rPr>
                        <a:t>12%</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11%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11%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4%</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8%</a:t>
                      </a:r>
                    </a:p>
                  </a:txBody>
                  <a:tcPr anchor="ctr">
                    <a:lnL w="12700" cap="flat" cmpd="sng" algn="ctr">
                      <a:solidFill>
                        <a:srgbClr val="FFFFFF"/>
                      </a:solidFill>
                      <a:prstDash val="solid"/>
                      <a:round/>
                      <a:headEnd type="none" w="med" len="med"/>
                      <a:tailEnd type="none" w="med" len="med"/>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436853081"/>
                  </a:ext>
                </a:extLst>
              </a:tr>
              <a:tr h="254689">
                <a:tc>
                  <a:txBody>
                    <a:bodyPr/>
                    <a:lstStyle/>
                    <a:p>
                      <a:pPr algn="r"/>
                      <a:r>
                        <a:rPr lang="en-US" sz="1100" b="1" dirty="0">
                          <a:solidFill>
                            <a:schemeClr val="tx2"/>
                          </a:solidFill>
                          <a:latin typeface="Century Gothic" panose="020B0502020202020204" pitchFamily="34" charset="0"/>
                        </a:rPr>
                        <a:t>Walking/biking trails</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b="1" dirty="0">
                          <a:solidFill>
                            <a:schemeClr val="tx2"/>
                          </a:solidFill>
                          <a:latin typeface="Century Gothic" panose="020B0502020202020204" pitchFamily="34" charset="0"/>
                        </a:rPr>
                        <a:t>7%</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13%</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8%</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4%</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8%</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5%</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9%</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0%</a:t>
                      </a:r>
                    </a:p>
                  </a:txBody>
                  <a:tcPr anchor="ctr">
                    <a:lnL w="12700" cap="flat" cmpd="sng" algn="ctr">
                      <a:solidFill>
                        <a:srgbClr val="FFFFFF"/>
                      </a:solidFill>
                      <a:prstDash val="solid"/>
                      <a:round/>
                      <a:headEnd type="none" w="med" len="med"/>
                      <a:tailEnd type="none" w="med" len="med"/>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extLst>
                  <a:ext uri="{0D108BD9-81ED-4DB2-BD59-A6C34878D82A}">
                    <a16:rowId xmlns:a16="http://schemas.microsoft.com/office/drawing/2014/main" val="2642979812"/>
                  </a:ext>
                </a:extLst>
              </a:tr>
              <a:tr h="254689">
                <a:tc>
                  <a:txBody>
                    <a:bodyPr/>
                    <a:lstStyle/>
                    <a:p>
                      <a:pPr algn="r"/>
                      <a:r>
                        <a:rPr lang="en-US" sz="1100" b="1" dirty="0">
                          <a:solidFill>
                            <a:schemeClr val="tx2"/>
                          </a:solidFill>
                          <a:latin typeface="Century Gothic" panose="020B0502020202020204" pitchFamily="34" charset="0"/>
                        </a:rPr>
                        <a:t>Benches/picnic tables</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b="1" dirty="0">
                          <a:solidFill>
                            <a:schemeClr val="tx2"/>
                          </a:solidFill>
                          <a:latin typeface="Century Gothic" panose="020B0502020202020204" pitchFamily="34" charset="0"/>
                        </a:rPr>
                        <a:t>7%</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3%</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9%</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5%</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8%</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b="1" dirty="0">
                          <a:solidFill>
                            <a:schemeClr val="accent1"/>
                          </a:solidFill>
                          <a:latin typeface="Century Gothic" panose="020B0502020202020204" pitchFamily="34" charset="0"/>
                        </a:rPr>
                        <a:t>24%</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12%</a:t>
                      </a:r>
                    </a:p>
                  </a:txBody>
                  <a:tcPr anchor="ctr">
                    <a:lnL w="12700" cap="flat" cmpd="sng" algn="ctr">
                      <a:solidFill>
                        <a:srgbClr val="FFFFFF"/>
                      </a:solidFill>
                      <a:prstDash val="solid"/>
                      <a:round/>
                      <a:headEnd type="none" w="med" len="med"/>
                      <a:tailEnd type="none" w="med" len="med"/>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600105318"/>
                  </a:ext>
                </a:extLst>
              </a:tr>
              <a:tr h="254689">
                <a:tc>
                  <a:txBody>
                    <a:bodyPr/>
                    <a:lstStyle/>
                    <a:p>
                      <a:pPr algn="r"/>
                      <a:r>
                        <a:rPr lang="en-US" sz="1100" b="1" dirty="0">
                          <a:solidFill>
                            <a:schemeClr val="tx2"/>
                          </a:solidFill>
                          <a:latin typeface="Century Gothic" panose="020B0502020202020204" pitchFamily="34" charset="0"/>
                        </a:rPr>
                        <a:t>Art</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b="1" dirty="0">
                          <a:solidFill>
                            <a:schemeClr val="tx2"/>
                          </a:solidFill>
                          <a:latin typeface="Century Gothic" panose="020B0502020202020204" pitchFamily="34" charset="0"/>
                        </a:rPr>
                        <a:t>4%</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2%</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5%</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8%</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4%</a:t>
                      </a:r>
                    </a:p>
                  </a:txBody>
                  <a:tcPr anchor="ctr">
                    <a:lnL w="12700" cap="flat" cmpd="sng" algn="ctr">
                      <a:solidFill>
                        <a:srgbClr val="FFFFFF"/>
                      </a:solidFill>
                      <a:prstDash val="solid"/>
                      <a:round/>
                      <a:headEnd type="none" w="med" len="med"/>
                      <a:tailEnd type="none" w="med" len="med"/>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extLst>
                  <a:ext uri="{0D108BD9-81ED-4DB2-BD59-A6C34878D82A}">
                    <a16:rowId xmlns:a16="http://schemas.microsoft.com/office/drawing/2014/main" val="4049588364"/>
                  </a:ext>
                </a:extLst>
              </a:tr>
              <a:tr h="254689">
                <a:tc>
                  <a:txBody>
                    <a:bodyPr/>
                    <a:lstStyle/>
                    <a:p>
                      <a:pPr algn="r"/>
                      <a:r>
                        <a:rPr lang="en-US" sz="1100" b="1" dirty="0">
                          <a:solidFill>
                            <a:schemeClr val="tx2"/>
                          </a:solidFill>
                          <a:latin typeface="Century Gothic" panose="020B0502020202020204" pitchFamily="34" charset="0"/>
                        </a:rPr>
                        <a:t>Trash receptacles</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b="1" dirty="0">
                          <a:solidFill>
                            <a:schemeClr val="tx2"/>
                          </a:solidFill>
                          <a:latin typeface="Century Gothic" panose="020B0502020202020204" pitchFamily="34" charset="0"/>
                        </a:rPr>
                        <a:t>4%</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6%</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5%</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4%</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5%</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5%</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4%</a:t>
                      </a:r>
                    </a:p>
                  </a:txBody>
                  <a:tcPr anchor="ctr">
                    <a:lnL w="12700" cap="flat" cmpd="sng" algn="ctr">
                      <a:solidFill>
                        <a:srgbClr val="FFFFFF"/>
                      </a:solidFill>
                      <a:prstDash val="solid"/>
                      <a:round/>
                      <a:headEnd type="none" w="med" len="med"/>
                      <a:tailEnd type="none" w="med" len="med"/>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2727499497"/>
                  </a:ext>
                </a:extLst>
              </a:tr>
              <a:tr h="254689">
                <a:tc>
                  <a:txBody>
                    <a:bodyPr/>
                    <a:lstStyle/>
                    <a:p>
                      <a:pPr algn="r"/>
                      <a:r>
                        <a:rPr lang="en-US" sz="1100" b="1" dirty="0">
                          <a:solidFill>
                            <a:schemeClr val="tx2"/>
                          </a:solidFill>
                          <a:latin typeface="Century Gothic" panose="020B0502020202020204" pitchFamily="34" charset="0"/>
                        </a:rPr>
                        <a:t>Playground equipment</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b="1" dirty="0">
                          <a:solidFill>
                            <a:schemeClr val="tx2"/>
                          </a:solidFill>
                          <a:latin typeface="Century Gothic" panose="020B0502020202020204" pitchFamily="34" charset="0"/>
                        </a:rPr>
                        <a:t>4%</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0%</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5%</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5%</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12%</a:t>
                      </a:r>
                    </a:p>
                  </a:txBody>
                  <a:tcPr anchor="ctr">
                    <a:lnL w="12700" cap="flat" cmpd="sng" algn="ctr">
                      <a:solidFill>
                        <a:srgbClr val="FFFFFF"/>
                      </a:solidFill>
                      <a:prstDash val="solid"/>
                      <a:round/>
                      <a:headEnd type="none" w="med" len="med"/>
                      <a:tailEnd type="none" w="med" len="med"/>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extLst>
                  <a:ext uri="{0D108BD9-81ED-4DB2-BD59-A6C34878D82A}">
                    <a16:rowId xmlns:a16="http://schemas.microsoft.com/office/drawing/2014/main" val="2601651449"/>
                  </a:ext>
                </a:extLst>
              </a:tr>
              <a:tr h="254689">
                <a:tc>
                  <a:txBody>
                    <a:bodyPr/>
                    <a:lstStyle/>
                    <a:p>
                      <a:pPr algn="r"/>
                      <a:r>
                        <a:rPr lang="en-US" sz="1100" b="1" dirty="0">
                          <a:solidFill>
                            <a:schemeClr val="tx2"/>
                          </a:solidFill>
                          <a:latin typeface="Century Gothic" panose="020B0502020202020204" pitchFamily="34" charset="0"/>
                        </a:rPr>
                        <a:t>Community gardens</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b="1" dirty="0">
                          <a:solidFill>
                            <a:schemeClr val="tx2"/>
                          </a:solidFill>
                          <a:latin typeface="Century Gothic" panose="020B0502020202020204" pitchFamily="34" charset="0"/>
                        </a:rPr>
                        <a:t>3%</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2%</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5%</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12%</a:t>
                      </a:r>
                    </a:p>
                  </a:txBody>
                  <a:tcPr anchor="ctr">
                    <a:lnL w="12700" cap="flat" cmpd="sng" algn="ctr">
                      <a:solidFill>
                        <a:srgbClr val="FFFFFF"/>
                      </a:solidFill>
                      <a:prstDash val="solid"/>
                      <a:round/>
                      <a:headEnd type="none" w="med" len="med"/>
                      <a:tailEnd type="none" w="med" len="med"/>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2382306820"/>
                  </a:ext>
                </a:extLst>
              </a:tr>
              <a:tr h="254689">
                <a:tc>
                  <a:txBody>
                    <a:bodyPr/>
                    <a:lstStyle/>
                    <a:p>
                      <a:pPr algn="r"/>
                      <a:r>
                        <a:rPr lang="en-US" sz="1100" b="1" dirty="0">
                          <a:solidFill>
                            <a:schemeClr val="tx2"/>
                          </a:solidFill>
                          <a:latin typeface="Century Gothic" panose="020B0502020202020204" pitchFamily="34" charset="0"/>
                        </a:rPr>
                        <a:t>Flower gardens</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b="1" dirty="0">
                          <a:solidFill>
                            <a:schemeClr val="tx2"/>
                          </a:solidFill>
                          <a:latin typeface="Century Gothic" panose="020B0502020202020204" pitchFamily="34" charset="0"/>
                        </a:rPr>
                        <a:t>3%</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6%</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7%</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0%</a:t>
                      </a:r>
                    </a:p>
                  </a:txBody>
                  <a:tcPr anchor="ctr">
                    <a:lnL w="12700" cap="flat" cmpd="sng" algn="ctr">
                      <a:solidFill>
                        <a:srgbClr val="FFFFFF"/>
                      </a:solidFill>
                      <a:prstDash val="solid"/>
                      <a:round/>
                      <a:headEnd type="none" w="med" len="med"/>
                      <a:tailEnd type="none" w="med" len="med"/>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extLst>
                  <a:ext uri="{0D108BD9-81ED-4DB2-BD59-A6C34878D82A}">
                    <a16:rowId xmlns:a16="http://schemas.microsoft.com/office/drawing/2014/main" val="115511955"/>
                  </a:ext>
                </a:extLst>
              </a:tr>
              <a:tr h="254689">
                <a:tc>
                  <a:txBody>
                    <a:bodyPr/>
                    <a:lstStyle/>
                    <a:p>
                      <a:pPr algn="r"/>
                      <a:r>
                        <a:rPr lang="en-US" sz="1100" b="1" dirty="0">
                          <a:solidFill>
                            <a:schemeClr val="tx2"/>
                          </a:solidFill>
                          <a:latin typeface="Century Gothic" panose="020B0502020202020204" pitchFamily="34" charset="0"/>
                        </a:rPr>
                        <a:t>Landscaping</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b="1" dirty="0">
                          <a:solidFill>
                            <a:schemeClr val="tx2"/>
                          </a:solidFill>
                          <a:latin typeface="Century Gothic" panose="020B0502020202020204" pitchFamily="34" charset="0"/>
                        </a:rPr>
                        <a:t>3%</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1%</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4%</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5%</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5%</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4%</a:t>
                      </a:r>
                    </a:p>
                  </a:txBody>
                  <a:tcPr anchor="ctr">
                    <a:lnL w="12700" cap="flat" cmpd="sng" algn="ctr">
                      <a:solidFill>
                        <a:srgbClr val="FFFFFF"/>
                      </a:solidFill>
                      <a:prstDash val="solid"/>
                      <a:round/>
                      <a:headEnd type="none" w="med" len="med"/>
                      <a:tailEnd type="none" w="med" len="med"/>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133612990"/>
                  </a:ext>
                </a:extLst>
              </a:tr>
              <a:tr h="254689">
                <a:tc>
                  <a:txBody>
                    <a:bodyPr/>
                    <a:lstStyle/>
                    <a:p>
                      <a:pPr algn="r"/>
                      <a:r>
                        <a:rPr lang="en-US" sz="1100" b="1" dirty="0">
                          <a:solidFill>
                            <a:schemeClr val="tx2"/>
                          </a:solidFill>
                          <a:latin typeface="Century Gothic" panose="020B0502020202020204" pitchFamily="34" charset="0"/>
                        </a:rPr>
                        <a:t>Shade trees</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b="1" dirty="0">
                          <a:solidFill>
                            <a:schemeClr val="tx2"/>
                          </a:solidFill>
                          <a:latin typeface="Century Gothic" panose="020B0502020202020204" pitchFamily="34" charset="0"/>
                        </a:rPr>
                        <a:t>2%</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4%</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353535"/>
                          </a:solidFill>
                          <a:effectLst/>
                          <a:uLnTx/>
                          <a:uFillTx/>
                          <a:latin typeface="Century Gothic" panose="020B0502020202020204" pitchFamily="34" charset="0"/>
                          <a:ea typeface="+mn-ea"/>
                          <a:cs typeface="+mn-cs"/>
                        </a:rPr>
                        <a:t>0%</a:t>
                      </a:r>
                      <a:endParaRPr kumimoji="0" lang="en-US" sz="1100" b="0" i="0" u="none" strike="noStrike" kern="1200" cap="none" spc="0" normalizeH="0" baseline="0" noProof="0" dirty="0">
                        <a:ln>
                          <a:noFill/>
                        </a:ln>
                        <a:solidFill>
                          <a:srgbClr val="353535"/>
                        </a:solidFill>
                        <a:effectLst/>
                        <a:uLnTx/>
                        <a:uFillTx/>
                        <a:latin typeface="Century Gothic" panose="020B0502020202020204" pitchFamily="34" charset="0"/>
                        <a:ea typeface="+mn-ea"/>
                        <a:cs typeface="+mn-cs"/>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353535"/>
                          </a:solidFill>
                          <a:effectLst/>
                          <a:uLnTx/>
                          <a:uFillTx/>
                          <a:latin typeface="Century Gothic" panose="020B0502020202020204" pitchFamily="34" charset="0"/>
                          <a:ea typeface="+mn-ea"/>
                          <a:cs typeface="+mn-cs"/>
                        </a:rPr>
                        <a:t>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4%</a:t>
                      </a:r>
                    </a:p>
                  </a:txBody>
                  <a:tcPr anchor="ctr">
                    <a:lnL w="12700" cap="flat" cmpd="sng" algn="ctr">
                      <a:solidFill>
                        <a:srgbClr val="FFFFFF"/>
                      </a:solidFill>
                      <a:prstDash val="solid"/>
                      <a:round/>
                      <a:headEnd type="none" w="med" len="med"/>
                      <a:tailEnd type="none" w="med" len="med"/>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extLst>
                  <a:ext uri="{0D108BD9-81ED-4DB2-BD59-A6C34878D82A}">
                    <a16:rowId xmlns:a16="http://schemas.microsoft.com/office/drawing/2014/main" val="1436655299"/>
                  </a:ext>
                </a:extLst>
              </a:tr>
              <a:tr h="254689">
                <a:tc>
                  <a:txBody>
                    <a:bodyPr/>
                    <a:lstStyle/>
                    <a:p>
                      <a:pPr algn="r"/>
                      <a:r>
                        <a:rPr lang="en-US" sz="1100" b="1" dirty="0">
                          <a:solidFill>
                            <a:schemeClr val="tx2"/>
                          </a:solidFill>
                          <a:latin typeface="Century Gothic" panose="020B0502020202020204" pitchFamily="34" charset="0"/>
                        </a:rPr>
                        <a:t>Picnic shelters</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b="1" dirty="0">
                          <a:solidFill>
                            <a:schemeClr val="tx2"/>
                          </a:solidFill>
                          <a:latin typeface="Century Gothic" panose="020B0502020202020204" pitchFamily="34" charset="0"/>
                        </a:rPr>
                        <a:t>1%</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1%</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8%</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353535"/>
                          </a:solidFill>
                          <a:effectLst/>
                          <a:uLnTx/>
                          <a:uFillTx/>
                          <a:latin typeface="Century Gothic" panose="020B0502020202020204" pitchFamily="34" charset="0"/>
                          <a:ea typeface="+mn-ea"/>
                          <a:cs typeface="+mn-cs"/>
                        </a:rPr>
                        <a:t>0%</a:t>
                      </a:r>
                      <a:endParaRPr kumimoji="0" lang="en-US" sz="1100" b="0" i="0" u="none" strike="noStrike" kern="1200" cap="none" spc="0" normalizeH="0" baseline="0" noProof="0" dirty="0">
                        <a:ln>
                          <a:noFill/>
                        </a:ln>
                        <a:solidFill>
                          <a:srgbClr val="353535"/>
                        </a:solidFill>
                        <a:effectLst/>
                        <a:uLnTx/>
                        <a:uFillTx/>
                        <a:latin typeface="Century Gothic" panose="020B0502020202020204" pitchFamily="34" charset="0"/>
                        <a:ea typeface="+mn-ea"/>
                        <a:cs typeface="+mn-cs"/>
                      </a:endParaRPr>
                    </a:p>
                  </a:txBody>
                  <a:tcPr anchor="ctr">
                    <a:lnL w="12700" cap="flat" cmpd="sng" algn="ctr">
                      <a:solidFill>
                        <a:srgbClr val="FFFFFF"/>
                      </a:solidFill>
                      <a:prstDash val="solid"/>
                      <a:round/>
                      <a:headEnd type="none" w="med" len="med"/>
                      <a:tailEnd type="none" w="med" len="med"/>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701063956"/>
                  </a:ext>
                </a:extLst>
              </a:tr>
              <a:tr h="254689">
                <a:tc>
                  <a:txBody>
                    <a:bodyPr/>
                    <a:lstStyle/>
                    <a:p>
                      <a:pPr algn="r"/>
                      <a:r>
                        <a:rPr lang="en-US" sz="1100" b="1" dirty="0">
                          <a:solidFill>
                            <a:schemeClr val="tx2"/>
                          </a:solidFill>
                          <a:latin typeface="Century Gothic" panose="020B0502020202020204" pitchFamily="34" charset="0"/>
                        </a:rPr>
                        <a:t>Bike racks</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b="1" dirty="0">
                          <a:solidFill>
                            <a:schemeClr val="tx2"/>
                          </a:solidFill>
                          <a:latin typeface="Century Gothic" panose="020B0502020202020204" pitchFamily="34" charset="0"/>
                        </a:rPr>
                        <a:t>1%</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0%</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353535"/>
                          </a:solidFill>
                          <a:effectLst/>
                          <a:uLnTx/>
                          <a:uFillTx/>
                          <a:latin typeface="Century Gothic" panose="020B0502020202020204" pitchFamily="34" charset="0"/>
                          <a:ea typeface="+mn-ea"/>
                          <a:cs typeface="+mn-cs"/>
                        </a:rPr>
                        <a:t>0%</a:t>
                      </a:r>
                      <a:endParaRPr kumimoji="0" lang="en-US" sz="1100" b="0" i="0" u="none" strike="noStrike" kern="1200" cap="none" spc="0" normalizeH="0" baseline="0" noProof="0" dirty="0">
                        <a:ln>
                          <a:noFill/>
                        </a:ln>
                        <a:solidFill>
                          <a:srgbClr val="353535"/>
                        </a:solidFill>
                        <a:effectLst/>
                        <a:uLnTx/>
                        <a:uFillTx/>
                        <a:latin typeface="Century Gothic" panose="020B0502020202020204" pitchFamily="34" charset="0"/>
                        <a:ea typeface="+mn-ea"/>
                        <a:cs typeface="+mn-cs"/>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353535"/>
                          </a:solidFill>
                          <a:effectLst/>
                          <a:uLnTx/>
                          <a:uFillTx/>
                          <a:latin typeface="Century Gothic" panose="020B0502020202020204" pitchFamily="34" charset="0"/>
                          <a:ea typeface="+mn-ea"/>
                          <a:cs typeface="+mn-cs"/>
                        </a:rPr>
                        <a:t>0%</a:t>
                      </a:r>
                      <a:endParaRPr kumimoji="0" lang="en-US" sz="1100" b="0" i="0" u="none" strike="noStrike" kern="1200" cap="none" spc="0" normalizeH="0" baseline="0" noProof="0" dirty="0">
                        <a:ln>
                          <a:noFill/>
                        </a:ln>
                        <a:solidFill>
                          <a:srgbClr val="353535"/>
                        </a:solidFill>
                        <a:effectLst/>
                        <a:uLnTx/>
                        <a:uFillTx/>
                        <a:latin typeface="Century Gothic" panose="020B0502020202020204" pitchFamily="34" charset="0"/>
                        <a:ea typeface="+mn-ea"/>
                        <a:cs typeface="+mn-cs"/>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5%</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353535"/>
                          </a:solidFill>
                          <a:effectLst/>
                          <a:uLnTx/>
                          <a:uFillTx/>
                          <a:latin typeface="Century Gothic" panose="020B0502020202020204" pitchFamily="34" charset="0"/>
                          <a:ea typeface="+mn-ea"/>
                          <a:cs typeface="+mn-cs"/>
                        </a:rPr>
                        <a:t>0%</a:t>
                      </a:r>
                    </a:p>
                  </a:txBody>
                  <a:tcPr anchor="ctr">
                    <a:lnL w="12700" cap="flat" cmpd="sng" algn="ctr">
                      <a:solidFill>
                        <a:srgbClr val="FFFFFF"/>
                      </a:solidFill>
                      <a:prstDash val="solid"/>
                      <a:round/>
                      <a:headEnd type="none" w="med" len="med"/>
                      <a:tailEnd type="none" w="med" len="med"/>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extLst>
                  <a:ext uri="{0D108BD9-81ED-4DB2-BD59-A6C34878D82A}">
                    <a16:rowId xmlns:a16="http://schemas.microsoft.com/office/drawing/2014/main" val="120796281"/>
                  </a:ext>
                </a:extLst>
              </a:tr>
              <a:tr h="254689">
                <a:tc>
                  <a:txBody>
                    <a:bodyPr/>
                    <a:lstStyle/>
                    <a:p>
                      <a:pPr algn="r"/>
                      <a:r>
                        <a:rPr lang="en-US" sz="1100" b="1" dirty="0">
                          <a:solidFill>
                            <a:schemeClr val="tx2"/>
                          </a:solidFill>
                          <a:latin typeface="Century Gothic" panose="020B0502020202020204" pitchFamily="34" charset="0"/>
                        </a:rPr>
                        <a:t>Signage</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b="1" dirty="0">
                          <a:solidFill>
                            <a:schemeClr val="tx2"/>
                          </a:solidFill>
                          <a:latin typeface="Century Gothic" panose="020B0502020202020204" pitchFamily="34" charset="0"/>
                        </a:rPr>
                        <a:t>1%</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4%</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353535"/>
                          </a:solidFill>
                          <a:effectLst/>
                          <a:uLnTx/>
                          <a:uFillTx/>
                          <a:latin typeface="Century Gothic" panose="020B0502020202020204" pitchFamily="34" charset="0"/>
                          <a:ea typeface="+mn-ea"/>
                          <a:cs typeface="+mn-cs"/>
                        </a:rPr>
                        <a:t>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353535"/>
                          </a:solidFill>
                          <a:effectLst/>
                          <a:uLnTx/>
                          <a:uFillTx/>
                          <a:latin typeface="Century Gothic" panose="020B0502020202020204" pitchFamily="34" charset="0"/>
                          <a:ea typeface="+mn-ea"/>
                          <a:cs typeface="+mn-cs"/>
                        </a:rPr>
                        <a:t>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353535"/>
                          </a:solidFill>
                          <a:effectLst/>
                          <a:uLnTx/>
                          <a:uFillTx/>
                          <a:latin typeface="Century Gothic" panose="020B0502020202020204" pitchFamily="34" charset="0"/>
                          <a:ea typeface="+mn-ea"/>
                          <a:cs typeface="+mn-cs"/>
                        </a:rPr>
                        <a:t>0%</a:t>
                      </a:r>
                      <a:endParaRPr kumimoji="0" lang="en-US" sz="1100" b="0" i="0" u="none" strike="noStrike" kern="1200" cap="none" spc="0" normalizeH="0" baseline="0" noProof="0" dirty="0">
                        <a:ln>
                          <a:noFill/>
                        </a:ln>
                        <a:solidFill>
                          <a:srgbClr val="353535"/>
                        </a:solidFill>
                        <a:effectLst/>
                        <a:uLnTx/>
                        <a:uFillTx/>
                        <a:latin typeface="Century Gothic" panose="020B0502020202020204" pitchFamily="34" charset="0"/>
                        <a:ea typeface="+mn-ea"/>
                        <a:cs typeface="+mn-cs"/>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353535"/>
                          </a:solidFill>
                          <a:effectLst/>
                          <a:uLnTx/>
                          <a:uFillTx/>
                          <a:latin typeface="Century Gothic" panose="020B0502020202020204" pitchFamily="34" charset="0"/>
                          <a:ea typeface="+mn-ea"/>
                          <a:cs typeface="+mn-cs"/>
                        </a:rPr>
                        <a:t>0%</a:t>
                      </a:r>
                    </a:p>
                  </a:txBody>
                  <a:tcPr anchor="ctr">
                    <a:lnL w="12700" cap="flat" cmpd="sng" algn="ctr">
                      <a:solidFill>
                        <a:srgbClr val="FFFFFF"/>
                      </a:solidFill>
                      <a:prstDash val="solid"/>
                      <a:round/>
                      <a:headEnd type="none" w="med" len="med"/>
                      <a:tailEnd type="none" w="med" len="med"/>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513211873"/>
                  </a:ext>
                </a:extLst>
              </a:tr>
            </a:tbl>
          </a:graphicData>
        </a:graphic>
      </p:graphicFrame>
      <p:sp>
        <p:nvSpPr>
          <p:cNvPr id="3" name="TextBox 2">
            <a:extLst>
              <a:ext uri="{FF2B5EF4-FFF2-40B4-BE49-F238E27FC236}">
                <a16:creationId xmlns:a16="http://schemas.microsoft.com/office/drawing/2014/main" id="{2F95A2BD-40C6-42B0-A79E-86EB59EB9D1E}"/>
              </a:ext>
            </a:extLst>
          </p:cNvPr>
          <p:cNvSpPr txBox="1"/>
          <p:nvPr/>
        </p:nvSpPr>
        <p:spPr>
          <a:xfrm>
            <a:off x="10240426" y="1732693"/>
            <a:ext cx="1772452" cy="4524315"/>
          </a:xfrm>
          <a:prstGeom prst="rect">
            <a:avLst/>
          </a:prstGeom>
          <a:noFill/>
        </p:spPr>
        <p:txBody>
          <a:bodyPr wrap="square" rtlCol="0">
            <a:spAutoFit/>
          </a:bodyPr>
          <a:lstStyle/>
          <a:p>
            <a:pPr marL="285750" indent="-285750">
              <a:buFont typeface="Wingdings" panose="05000000000000000000" pitchFamily="2" charset="2"/>
              <a:buChar char="§"/>
            </a:pPr>
            <a:r>
              <a:rPr lang="en-US" sz="1200" dirty="0"/>
              <a:t>Restrooms are a priority across all genders and ages; the exception is those 75 and older who prioritize parking (24%) with restrooms (22%).</a:t>
            </a:r>
          </a:p>
          <a:p>
            <a:pPr marL="285750" indent="-285750">
              <a:buFont typeface="Wingdings" panose="05000000000000000000" pitchFamily="2" charset="2"/>
              <a:buChar char="§"/>
            </a:pPr>
            <a:r>
              <a:rPr lang="en-US" sz="1200" dirty="0"/>
              <a:t>Those with the lowest satisfaction scores for the </a:t>
            </a:r>
            <a:r>
              <a:rPr lang="en-US" sz="1200" dirty="0" err="1"/>
              <a:t>FWPRD</a:t>
            </a:r>
            <a:r>
              <a:rPr lang="en-US" sz="1200" dirty="0"/>
              <a:t> overall are especially likely to request: restrooms, community gardens, and playground equipment.</a:t>
            </a:r>
            <a:endParaRPr lang="en-US" sz="1400" dirty="0"/>
          </a:p>
          <a:p>
            <a:pPr marL="285750" indent="-285750">
              <a:buFont typeface="Wingdings" panose="05000000000000000000" pitchFamily="2" charset="2"/>
              <a:buChar char="§"/>
            </a:pPr>
            <a:endParaRPr lang="en-US" sz="1200" dirty="0"/>
          </a:p>
          <a:p>
            <a:pPr marL="285750" indent="-285750">
              <a:buFont typeface="Wingdings" panose="05000000000000000000" pitchFamily="2" charset="2"/>
              <a:buChar char="§"/>
            </a:pPr>
            <a:endParaRPr lang="en-US" sz="1200" dirty="0"/>
          </a:p>
        </p:txBody>
      </p:sp>
      <p:pic>
        <p:nvPicPr>
          <p:cNvPr id="10" name="Picture 4" descr="Image result for light bulb png">
            <a:extLst>
              <a:ext uri="{FF2B5EF4-FFF2-40B4-BE49-F238E27FC236}">
                <a16:creationId xmlns:a16="http://schemas.microsoft.com/office/drawing/2014/main" id="{76AEA906-5BE6-4080-94D5-F76BF8E4C8D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40426" y="1281390"/>
            <a:ext cx="530055" cy="5300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2723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3156E67-618C-4F33-A691-8E323387CC6F}"/>
              </a:ext>
            </a:extLst>
          </p:cNvPr>
          <p:cNvSpPr>
            <a:spLocks noGrp="1"/>
          </p:cNvSpPr>
          <p:nvPr>
            <p:ph idx="1"/>
          </p:nvPr>
        </p:nvSpPr>
        <p:spPr>
          <a:xfrm>
            <a:off x="344424" y="863595"/>
            <a:ext cx="11503152" cy="5703884"/>
          </a:xfrm>
        </p:spPr>
        <p:txBody>
          <a:bodyPr/>
          <a:lstStyle/>
          <a:p>
            <a:r>
              <a:rPr lang="en-US" sz="1800" b="1" dirty="0"/>
              <a:t>Concerts/live performances, movies in the parks, and gardening/landscaping classes top the list of suggested additional programs.</a:t>
            </a:r>
          </a:p>
          <a:p>
            <a:pPr lvl="1"/>
            <a:r>
              <a:rPr lang="en-US" sz="1600" dirty="0"/>
              <a:t>Movies and concerts appeal to all ages; gardening has more appeal to older adults.</a:t>
            </a:r>
          </a:p>
          <a:p>
            <a:pPr marL="457200" lvl="1" indent="0">
              <a:buNone/>
            </a:pPr>
            <a:endParaRPr lang="en-US" sz="1400" dirty="0">
              <a:solidFill>
                <a:srgbClr val="353535"/>
              </a:solidFill>
            </a:endParaRPr>
          </a:p>
          <a:p>
            <a:pPr marL="457200" lvl="1" indent="0">
              <a:buNone/>
            </a:pPr>
            <a:endParaRPr lang="en-US" sz="1400" dirty="0"/>
          </a:p>
        </p:txBody>
      </p:sp>
      <p:sp>
        <p:nvSpPr>
          <p:cNvPr id="3" name="Title 2">
            <a:extLst>
              <a:ext uri="{FF2B5EF4-FFF2-40B4-BE49-F238E27FC236}">
                <a16:creationId xmlns:a16="http://schemas.microsoft.com/office/drawing/2014/main" id="{D715B6F5-867B-429D-AC57-29386D37066D}"/>
              </a:ext>
            </a:extLst>
          </p:cNvPr>
          <p:cNvSpPr>
            <a:spLocks noGrp="1"/>
          </p:cNvSpPr>
          <p:nvPr>
            <p:ph type="title"/>
          </p:nvPr>
        </p:nvSpPr>
        <p:spPr>
          <a:xfrm>
            <a:off x="344424" y="-83296"/>
            <a:ext cx="11503152" cy="950976"/>
          </a:xfrm>
        </p:spPr>
        <p:txBody>
          <a:bodyPr/>
          <a:lstStyle/>
          <a:p>
            <a:pPr algn="ctr"/>
            <a:r>
              <a:rPr lang="en-US" dirty="0"/>
              <a:t>Key Findings</a:t>
            </a:r>
            <a:endParaRPr lang="en-US" b="0" i="1" dirty="0">
              <a:solidFill>
                <a:srgbClr val="C00000"/>
              </a:solidFill>
            </a:endParaRPr>
          </a:p>
        </p:txBody>
      </p:sp>
      <p:sp>
        <p:nvSpPr>
          <p:cNvPr id="4" name="Footer Placeholder 3">
            <a:extLst>
              <a:ext uri="{FF2B5EF4-FFF2-40B4-BE49-F238E27FC236}">
                <a16:creationId xmlns:a16="http://schemas.microsoft.com/office/drawing/2014/main" id="{7A7EB19D-F72B-4C86-9790-D36F959CA57B}"/>
              </a:ext>
            </a:extLst>
          </p:cNvPr>
          <p:cNvSpPr>
            <a:spLocks noGrp="1"/>
          </p:cNvSpPr>
          <p:nvPr>
            <p:ph type="ftr" sz="quarter" idx="11"/>
          </p:nvPr>
        </p:nvSpPr>
        <p:spPr/>
        <p:txBody>
          <a:bodyPr/>
          <a:lstStyle/>
          <a:p>
            <a:r>
              <a:rPr lang="en-US"/>
              <a:t>www.GLM.com</a:t>
            </a:r>
            <a:endParaRPr lang="en-US" dirty="0"/>
          </a:p>
        </p:txBody>
      </p:sp>
      <p:sp>
        <p:nvSpPr>
          <p:cNvPr id="5" name="Slide Number Placeholder 4">
            <a:extLst>
              <a:ext uri="{FF2B5EF4-FFF2-40B4-BE49-F238E27FC236}">
                <a16:creationId xmlns:a16="http://schemas.microsoft.com/office/drawing/2014/main" id="{80E00718-3E04-4B94-9780-A603C0CB3BA7}"/>
              </a:ext>
            </a:extLst>
          </p:cNvPr>
          <p:cNvSpPr>
            <a:spLocks noGrp="1"/>
          </p:cNvSpPr>
          <p:nvPr>
            <p:ph type="sldNum" sz="quarter" idx="12"/>
          </p:nvPr>
        </p:nvSpPr>
        <p:spPr/>
        <p:txBody>
          <a:bodyPr/>
          <a:lstStyle/>
          <a:p>
            <a:fld id="{F79749CB-5984-46E2-9EDB-EB4914E22A5A}" type="slidenum">
              <a:rPr lang="en-US" smtClean="0"/>
              <a:pPr/>
              <a:t>17</a:t>
            </a:fld>
            <a:endParaRPr lang="en-US" dirty="0"/>
          </a:p>
        </p:txBody>
      </p:sp>
    </p:spTree>
    <p:extLst>
      <p:ext uri="{BB962C8B-B14F-4D97-AF65-F5344CB8AC3E}">
        <p14:creationId xmlns:p14="http://schemas.microsoft.com/office/powerpoint/2010/main" val="2608252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1BC95DB-EED8-4852-9952-F1FFD42B8766}"/>
              </a:ext>
            </a:extLst>
          </p:cNvPr>
          <p:cNvSpPr>
            <a:spLocks noGrp="1"/>
          </p:cNvSpPr>
          <p:nvPr>
            <p:ph type="body" sz="quarter" idx="13"/>
          </p:nvPr>
        </p:nvSpPr>
        <p:spPr>
          <a:xfrm>
            <a:off x="344424" y="1224083"/>
            <a:ext cx="11503151" cy="598831"/>
          </a:xfrm>
        </p:spPr>
        <p:txBody>
          <a:bodyPr>
            <a:normAutofit/>
          </a:bodyPr>
          <a:lstStyle/>
          <a:p>
            <a:r>
              <a:rPr lang="en-US" sz="1600" b="1" dirty="0"/>
              <a:t>Programs That Would Be Used If Added or Further Enhanced</a:t>
            </a:r>
          </a:p>
        </p:txBody>
      </p:sp>
      <p:sp>
        <p:nvSpPr>
          <p:cNvPr id="4" name="Title 3">
            <a:extLst>
              <a:ext uri="{FF2B5EF4-FFF2-40B4-BE49-F238E27FC236}">
                <a16:creationId xmlns:a16="http://schemas.microsoft.com/office/drawing/2014/main" id="{03A8F1B5-ED39-42D6-A190-1D8DC6E401E1}"/>
              </a:ext>
            </a:extLst>
          </p:cNvPr>
          <p:cNvSpPr>
            <a:spLocks noGrp="1"/>
          </p:cNvSpPr>
          <p:nvPr>
            <p:ph type="title"/>
          </p:nvPr>
        </p:nvSpPr>
        <p:spPr/>
        <p:txBody>
          <a:bodyPr>
            <a:normAutofit fontScale="90000"/>
          </a:bodyPr>
          <a:lstStyle/>
          <a:p>
            <a:r>
              <a:rPr lang="en-US" dirty="0"/>
              <a:t>Movies/concerts appeal to all; dog training appeals to younger adults, culture/history to older adults </a:t>
            </a:r>
          </a:p>
        </p:txBody>
      </p:sp>
      <p:sp>
        <p:nvSpPr>
          <p:cNvPr id="5" name="Footer Placeholder 4">
            <a:extLst>
              <a:ext uri="{FF2B5EF4-FFF2-40B4-BE49-F238E27FC236}">
                <a16:creationId xmlns:a16="http://schemas.microsoft.com/office/drawing/2014/main" id="{58057035-2C4E-4F28-BC5C-73D5D0100972}"/>
              </a:ext>
            </a:extLst>
          </p:cNvPr>
          <p:cNvSpPr>
            <a:spLocks noGrp="1"/>
          </p:cNvSpPr>
          <p:nvPr>
            <p:ph type="ftr" sz="quarter" idx="11"/>
          </p:nvPr>
        </p:nvSpPr>
        <p:spPr/>
        <p:txBody>
          <a:bodyPr/>
          <a:lstStyle/>
          <a:p>
            <a:r>
              <a:rPr lang="en-US"/>
              <a:t>www.GLM.com</a:t>
            </a:r>
            <a:endParaRPr lang="en-US" dirty="0"/>
          </a:p>
        </p:txBody>
      </p:sp>
      <p:sp>
        <p:nvSpPr>
          <p:cNvPr id="6" name="Slide Number Placeholder 5">
            <a:extLst>
              <a:ext uri="{FF2B5EF4-FFF2-40B4-BE49-F238E27FC236}">
                <a16:creationId xmlns:a16="http://schemas.microsoft.com/office/drawing/2014/main" id="{442ED552-4811-433B-8423-53DBD5045FA3}"/>
              </a:ext>
            </a:extLst>
          </p:cNvPr>
          <p:cNvSpPr>
            <a:spLocks noGrp="1"/>
          </p:cNvSpPr>
          <p:nvPr>
            <p:ph type="sldNum" sz="quarter" idx="12"/>
          </p:nvPr>
        </p:nvSpPr>
        <p:spPr/>
        <p:txBody>
          <a:bodyPr/>
          <a:lstStyle/>
          <a:p>
            <a:fld id="{F79749CB-5984-46E2-9EDB-EB4914E22A5A}" type="slidenum">
              <a:rPr lang="en-US" smtClean="0"/>
              <a:pPr/>
              <a:t>18</a:t>
            </a:fld>
            <a:endParaRPr lang="en-US" dirty="0"/>
          </a:p>
        </p:txBody>
      </p:sp>
      <p:sp>
        <p:nvSpPr>
          <p:cNvPr id="8" name="TextBox 7">
            <a:extLst>
              <a:ext uri="{FF2B5EF4-FFF2-40B4-BE49-F238E27FC236}">
                <a16:creationId xmlns:a16="http://schemas.microsoft.com/office/drawing/2014/main" id="{1048E3E0-D976-478A-8B8D-2EB9AA18CFF7}"/>
              </a:ext>
            </a:extLst>
          </p:cNvPr>
          <p:cNvSpPr txBox="1"/>
          <p:nvPr/>
        </p:nvSpPr>
        <p:spPr>
          <a:xfrm>
            <a:off x="8262930" y="6141312"/>
            <a:ext cx="3845871" cy="577081"/>
          </a:xfrm>
          <a:prstGeom prst="rect">
            <a:avLst/>
          </a:prstGeom>
          <a:noFill/>
        </p:spPr>
        <p:txBody>
          <a:bodyPr wrap="square" rtlCol="0">
            <a:spAutoFit/>
          </a:bodyPr>
          <a:lstStyle/>
          <a:p>
            <a:pPr algn="r"/>
            <a:r>
              <a:rPr lang="en-US" sz="1050" i="1" dirty="0">
                <a:solidFill>
                  <a:schemeClr val="tx2"/>
                </a:solidFill>
                <a:latin typeface="Century Gothic" panose="020B0502020202020204" pitchFamily="34" charset="0"/>
              </a:rPr>
              <a:t>Aided; Multiple Mentions</a:t>
            </a:r>
          </a:p>
          <a:p>
            <a:pPr algn="r"/>
            <a:r>
              <a:rPr lang="en-US" sz="1050" i="1" dirty="0">
                <a:solidFill>
                  <a:schemeClr val="tx2"/>
                </a:solidFill>
                <a:latin typeface="Century Gothic" panose="020B0502020202020204" pitchFamily="34" charset="0"/>
              </a:rPr>
              <a:t>Top Responses shown, See Appendix F for a full list</a:t>
            </a:r>
          </a:p>
          <a:p>
            <a:pPr algn="r"/>
            <a:endParaRPr lang="en-US" sz="1050" i="1" dirty="0">
              <a:solidFill>
                <a:schemeClr val="tx2"/>
              </a:solidFill>
              <a:latin typeface="Century Gothic" panose="020B0502020202020204" pitchFamily="34" charset="0"/>
            </a:endParaRPr>
          </a:p>
        </p:txBody>
      </p:sp>
      <p:sp>
        <p:nvSpPr>
          <p:cNvPr id="34" name="Rectangle: Rounded Corners 33">
            <a:extLst>
              <a:ext uri="{FF2B5EF4-FFF2-40B4-BE49-F238E27FC236}">
                <a16:creationId xmlns:a16="http://schemas.microsoft.com/office/drawing/2014/main" id="{B2D9F856-0751-4736-B07F-18B7D6EEC9EC}"/>
              </a:ext>
            </a:extLst>
          </p:cNvPr>
          <p:cNvSpPr/>
          <p:nvPr/>
        </p:nvSpPr>
        <p:spPr>
          <a:xfrm>
            <a:off x="223143" y="2260718"/>
            <a:ext cx="3779392" cy="1911259"/>
          </a:xfrm>
          <a:prstGeom prst="roundRect">
            <a:avLst>
              <a:gd name="adj" fmla="val 10004"/>
            </a:avLst>
          </a:prstGeom>
          <a:solidFill>
            <a:srgbClr val="D7D7D7">
              <a:alpha val="50196"/>
            </a:srgbClr>
          </a:solidFill>
          <a:ln w="12700">
            <a:solidFill>
              <a:schemeClr val="bg2">
                <a:lumMod val="75000"/>
              </a:schemeClr>
            </a:solidFill>
          </a:ln>
        </p:spPr>
        <p:txBody>
          <a:bodyPr wrap="square">
            <a:noAutofit/>
          </a:bodyPr>
          <a:lstStyle/>
          <a:p>
            <a:pPr algn="ctr"/>
            <a:r>
              <a:rPr lang="en-US" sz="1600" b="1" cap="small" dirty="0">
                <a:solidFill>
                  <a:schemeClr val="accent5"/>
                </a:solidFill>
                <a:ea typeface="Calibri" panose="020F0502020204030204" pitchFamily="34" charset="0"/>
                <a:cs typeface="Times New Roman" panose="02020603050405020304" pitchFamily="18" charset="0"/>
              </a:rPr>
              <a:t>Age 18 to 34 </a:t>
            </a:r>
          </a:p>
          <a:p>
            <a:pPr algn="ctr"/>
            <a:r>
              <a:rPr lang="en-US" sz="1400" b="1" cap="small" dirty="0">
                <a:solidFill>
                  <a:schemeClr val="accent5"/>
                </a:solidFill>
                <a:ea typeface="Calibri" panose="020F0502020204030204" pitchFamily="34" charset="0"/>
                <a:cs typeface="Times New Roman" panose="02020603050405020304" pitchFamily="18" charset="0"/>
              </a:rPr>
              <a:t>(</a:t>
            </a:r>
            <a:r>
              <a:rPr lang="en-US" sz="1400" b="1" dirty="0">
                <a:solidFill>
                  <a:schemeClr val="accent5"/>
                </a:solidFill>
                <a:ea typeface="Calibri" panose="020F0502020204030204" pitchFamily="34" charset="0"/>
                <a:cs typeface="Times New Roman" panose="02020603050405020304" pitchFamily="18" charset="0"/>
              </a:rPr>
              <a:t>n</a:t>
            </a:r>
            <a:r>
              <a:rPr lang="en-US" sz="1400" b="1" cap="small" dirty="0">
                <a:solidFill>
                  <a:schemeClr val="accent5"/>
                </a:solidFill>
                <a:ea typeface="Calibri" panose="020F0502020204030204" pitchFamily="34" charset="0"/>
                <a:cs typeface="Times New Roman" panose="02020603050405020304" pitchFamily="18" charset="0"/>
              </a:rPr>
              <a:t>=166)</a:t>
            </a:r>
          </a:p>
          <a:p>
            <a:pPr algn="ctr"/>
            <a:endParaRPr lang="en-US" sz="1400" b="1" cap="small" dirty="0">
              <a:solidFill>
                <a:schemeClr val="accent5"/>
              </a:solidFill>
              <a:ea typeface="Calibri" panose="020F0502020204030204" pitchFamily="34" charset="0"/>
              <a:cs typeface="Times New Roman" panose="02020603050405020304" pitchFamily="18" charset="0"/>
            </a:endParaRP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Movies in parks </a:t>
            </a:r>
            <a:r>
              <a:rPr lang="en-US" sz="1400" b="1" dirty="0">
                <a:solidFill>
                  <a:schemeClr val="tx2"/>
                </a:solidFill>
                <a:ea typeface="Calibri" panose="020F0502020204030204" pitchFamily="34" charset="0"/>
                <a:cs typeface="Times New Roman" panose="02020603050405020304" pitchFamily="18" charset="0"/>
              </a:rPr>
              <a:t>52%</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Concerts/live performances </a:t>
            </a:r>
            <a:r>
              <a:rPr lang="en-US" sz="1400" b="1" dirty="0">
                <a:solidFill>
                  <a:schemeClr val="tx2"/>
                </a:solidFill>
                <a:ea typeface="Calibri" panose="020F0502020204030204" pitchFamily="34" charset="0"/>
                <a:cs typeface="Times New Roman" panose="02020603050405020304" pitchFamily="18" charset="0"/>
              </a:rPr>
              <a:t>43%</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Community events </a:t>
            </a:r>
            <a:r>
              <a:rPr lang="en-US" sz="1400" b="1" dirty="0">
                <a:solidFill>
                  <a:schemeClr val="tx2"/>
                </a:solidFill>
                <a:ea typeface="Calibri" panose="020F0502020204030204" pitchFamily="34" charset="0"/>
                <a:cs typeface="Times New Roman" panose="02020603050405020304" pitchFamily="18" charset="0"/>
              </a:rPr>
              <a:t>31%</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Dog training classes </a:t>
            </a:r>
            <a:r>
              <a:rPr lang="en-US" sz="1400" b="1" dirty="0">
                <a:solidFill>
                  <a:schemeClr val="tx2"/>
                </a:solidFill>
                <a:ea typeface="Calibri" panose="020F0502020204030204" pitchFamily="34" charset="0"/>
                <a:cs typeface="Times New Roman" panose="02020603050405020304" pitchFamily="18" charset="0"/>
              </a:rPr>
              <a:t>31% </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Gardening/landscaping classes </a:t>
            </a:r>
            <a:r>
              <a:rPr lang="en-US" sz="1400" b="1" dirty="0">
                <a:solidFill>
                  <a:schemeClr val="tx2"/>
                </a:solidFill>
                <a:ea typeface="Calibri" panose="020F0502020204030204" pitchFamily="34" charset="0"/>
                <a:cs typeface="Times New Roman" panose="02020603050405020304" pitchFamily="18" charset="0"/>
              </a:rPr>
              <a:t>26%</a:t>
            </a:r>
          </a:p>
          <a:p>
            <a:pPr algn="ctr"/>
            <a:endParaRPr lang="en-US" sz="1400" b="1" cap="small" dirty="0">
              <a:solidFill>
                <a:schemeClr val="accent5"/>
              </a:solidFill>
              <a:ea typeface="Calibri" panose="020F0502020204030204" pitchFamily="34" charset="0"/>
              <a:cs typeface="Times New Roman" panose="02020603050405020304" pitchFamily="18" charset="0"/>
            </a:endParaRPr>
          </a:p>
        </p:txBody>
      </p:sp>
      <p:sp>
        <p:nvSpPr>
          <p:cNvPr id="35" name="Rectangle: Rounded Corners 34">
            <a:extLst>
              <a:ext uri="{FF2B5EF4-FFF2-40B4-BE49-F238E27FC236}">
                <a16:creationId xmlns:a16="http://schemas.microsoft.com/office/drawing/2014/main" id="{469236D6-58DD-45B2-ADAC-83AA1E2B80D9}"/>
              </a:ext>
            </a:extLst>
          </p:cNvPr>
          <p:cNvSpPr/>
          <p:nvPr/>
        </p:nvSpPr>
        <p:spPr>
          <a:xfrm>
            <a:off x="4179125" y="2260718"/>
            <a:ext cx="3907214" cy="1911259"/>
          </a:xfrm>
          <a:prstGeom prst="roundRect">
            <a:avLst>
              <a:gd name="adj" fmla="val 10004"/>
            </a:avLst>
          </a:prstGeom>
          <a:solidFill>
            <a:srgbClr val="D7D7D7">
              <a:alpha val="50196"/>
            </a:srgbClr>
          </a:solidFill>
          <a:ln w="12700">
            <a:solidFill>
              <a:schemeClr val="bg2">
                <a:lumMod val="75000"/>
              </a:schemeClr>
            </a:solidFill>
          </a:ln>
        </p:spPr>
        <p:txBody>
          <a:bodyPr wrap="square">
            <a:noAutofit/>
          </a:bodyPr>
          <a:lstStyle/>
          <a:p>
            <a:pPr algn="ctr"/>
            <a:r>
              <a:rPr lang="en-US" sz="1600" b="1" cap="small" dirty="0">
                <a:solidFill>
                  <a:schemeClr val="accent5"/>
                </a:solidFill>
                <a:ea typeface="Calibri" panose="020F0502020204030204" pitchFamily="34" charset="0"/>
                <a:cs typeface="Times New Roman" panose="02020603050405020304" pitchFamily="18" charset="0"/>
              </a:rPr>
              <a:t>Age 35 to 44 </a:t>
            </a:r>
          </a:p>
          <a:p>
            <a:pPr algn="ctr"/>
            <a:r>
              <a:rPr lang="en-US" sz="1400" b="1" cap="small" dirty="0">
                <a:solidFill>
                  <a:schemeClr val="accent5"/>
                </a:solidFill>
                <a:ea typeface="Calibri" panose="020F0502020204030204" pitchFamily="34" charset="0"/>
                <a:cs typeface="Times New Roman" panose="02020603050405020304" pitchFamily="18" charset="0"/>
              </a:rPr>
              <a:t>(</a:t>
            </a:r>
            <a:r>
              <a:rPr lang="en-US" sz="1400" b="1" dirty="0">
                <a:solidFill>
                  <a:schemeClr val="accent5"/>
                </a:solidFill>
                <a:ea typeface="Calibri" panose="020F0502020204030204" pitchFamily="34" charset="0"/>
                <a:cs typeface="Times New Roman" panose="02020603050405020304" pitchFamily="18" charset="0"/>
              </a:rPr>
              <a:t>n</a:t>
            </a:r>
            <a:r>
              <a:rPr lang="en-US" sz="1400" b="1" cap="small" dirty="0">
                <a:solidFill>
                  <a:schemeClr val="accent5"/>
                </a:solidFill>
                <a:ea typeface="Calibri" panose="020F0502020204030204" pitchFamily="34" charset="0"/>
                <a:cs typeface="Times New Roman" panose="02020603050405020304" pitchFamily="18" charset="0"/>
              </a:rPr>
              <a:t>=112)</a:t>
            </a:r>
          </a:p>
          <a:p>
            <a:pPr algn="ctr"/>
            <a:endParaRPr lang="en-US" sz="1050" b="1" cap="small" dirty="0">
              <a:solidFill>
                <a:schemeClr val="accent5"/>
              </a:solidFill>
              <a:ea typeface="Calibri" panose="020F0502020204030204" pitchFamily="34" charset="0"/>
              <a:cs typeface="Times New Roman" panose="02020603050405020304" pitchFamily="18" charset="0"/>
            </a:endParaRP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Movies in parks </a:t>
            </a:r>
            <a:r>
              <a:rPr lang="en-US" sz="1400" b="1" dirty="0">
                <a:solidFill>
                  <a:schemeClr val="tx2"/>
                </a:solidFill>
                <a:ea typeface="Calibri" panose="020F0502020204030204" pitchFamily="34" charset="0"/>
                <a:cs typeface="Times New Roman" panose="02020603050405020304" pitchFamily="18" charset="0"/>
              </a:rPr>
              <a:t>54%</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Concerts/live performances</a:t>
            </a:r>
            <a:r>
              <a:rPr lang="en-US" sz="1400" b="1" dirty="0">
                <a:solidFill>
                  <a:schemeClr val="tx2"/>
                </a:solidFill>
                <a:ea typeface="Calibri" panose="020F0502020204030204" pitchFamily="34" charset="0"/>
                <a:cs typeface="Times New Roman" panose="02020603050405020304" pitchFamily="18" charset="0"/>
              </a:rPr>
              <a:t> 50%</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Community events </a:t>
            </a:r>
            <a:r>
              <a:rPr lang="en-US" sz="1400" b="1" dirty="0">
                <a:solidFill>
                  <a:schemeClr val="tx2"/>
                </a:solidFill>
                <a:ea typeface="Calibri" panose="020F0502020204030204" pitchFamily="34" charset="0"/>
                <a:cs typeface="Times New Roman" panose="02020603050405020304" pitchFamily="18" charset="0"/>
              </a:rPr>
              <a:t>33%</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Gardening/landscaping classes </a:t>
            </a:r>
            <a:r>
              <a:rPr lang="en-US" sz="1400" b="1" dirty="0">
                <a:solidFill>
                  <a:schemeClr val="tx2"/>
                </a:solidFill>
                <a:ea typeface="Calibri" panose="020F0502020204030204" pitchFamily="34" charset="0"/>
                <a:cs typeface="Times New Roman" panose="02020603050405020304" pitchFamily="18" charset="0"/>
              </a:rPr>
              <a:t>31%</a:t>
            </a:r>
          </a:p>
          <a:p>
            <a:pPr algn="ctr"/>
            <a:endParaRPr lang="en-US" sz="1400" b="1" cap="small" dirty="0">
              <a:solidFill>
                <a:schemeClr val="accent5"/>
              </a:solidFill>
              <a:ea typeface="Calibri" panose="020F0502020204030204" pitchFamily="34" charset="0"/>
              <a:cs typeface="Times New Roman" panose="02020603050405020304" pitchFamily="18" charset="0"/>
            </a:endParaRPr>
          </a:p>
          <a:p>
            <a:pPr marL="166688" marR="0" lvl="0" indent="-166688">
              <a:spcBef>
                <a:spcPts val="0"/>
              </a:spcBef>
              <a:spcAft>
                <a:spcPts val="0"/>
              </a:spcAft>
              <a:buFont typeface="Wingdings" panose="05000000000000000000" pitchFamily="2" charset="2"/>
              <a:buChar char="§"/>
            </a:pPr>
            <a:endParaRPr lang="en-US" sz="1200" dirty="0">
              <a:solidFill>
                <a:schemeClr val="tx2"/>
              </a:solidFill>
              <a:ea typeface="Calibri" panose="020F0502020204030204" pitchFamily="34" charset="0"/>
              <a:cs typeface="Times New Roman" panose="02020603050405020304" pitchFamily="18" charset="0"/>
            </a:endParaRPr>
          </a:p>
        </p:txBody>
      </p:sp>
      <p:sp>
        <p:nvSpPr>
          <p:cNvPr id="36" name="Rectangle: Rounded Corners 35">
            <a:extLst>
              <a:ext uri="{FF2B5EF4-FFF2-40B4-BE49-F238E27FC236}">
                <a16:creationId xmlns:a16="http://schemas.microsoft.com/office/drawing/2014/main" id="{0A2ED854-DB74-46B5-BCEE-670B7583C563}"/>
              </a:ext>
            </a:extLst>
          </p:cNvPr>
          <p:cNvSpPr/>
          <p:nvPr/>
        </p:nvSpPr>
        <p:spPr>
          <a:xfrm>
            <a:off x="8262930" y="2260717"/>
            <a:ext cx="3803159" cy="1911259"/>
          </a:xfrm>
          <a:prstGeom prst="roundRect">
            <a:avLst>
              <a:gd name="adj" fmla="val 10004"/>
            </a:avLst>
          </a:prstGeom>
          <a:solidFill>
            <a:srgbClr val="D7D7D7">
              <a:alpha val="50196"/>
            </a:srgbClr>
          </a:solidFill>
          <a:ln w="12700">
            <a:solidFill>
              <a:schemeClr val="bg2">
                <a:lumMod val="75000"/>
              </a:schemeClr>
            </a:solidFill>
          </a:ln>
        </p:spPr>
        <p:txBody>
          <a:bodyPr wrap="square">
            <a:noAutofit/>
          </a:bodyPr>
          <a:lstStyle/>
          <a:p>
            <a:pPr algn="ctr"/>
            <a:r>
              <a:rPr lang="en-US" sz="1600" b="1" cap="small" dirty="0">
                <a:solidFill>
                  <a:schemeClr val="accent5"/>
                </a:solidFill>
                <a:ea typeface="Calibri" panose="020F0502020204030204" pitchFamily="34" charset="0"/>
                <a:cs typeface="Times New Roman" panose="02020603050405020304" pitchFamily="18" charset="0"/>
              </a:rPr>
              <a:t>Age 45 to 54 </a:t>
            </a:r>
          </a:p>
          <a:p>
            <a:pPr algn="ctr"/>
            <a:r>
              <a:rPr lang="en-US" sz="1400" b="1" cap="small" dirty="0">
                <a:solidFill>
                  <a:schemeClr val="accent5"/>
                </a:solidFill>
                <a:ea typeface="Calibri" panose="020F0502020204030204" pitchFamily="34" charset="0"/>
                <a:cs typeface="Times New Roman" panose="02020603050405020304" pitchFamily="18" charset="0"/>
              </a:rPr>
              <a:t>(</a:t>
            </a:r>
            <a:r>
              <a:rPr lang="en-US" sz="1400" b="1" dirty="0">
                <a:solidFill>
                  <a:schemeClr val="accent5"/>
                </a:solidFill>
                <a:ea typeface="Calibri" panose="020F0502020204030204" pitchFamily="34" charset="0"/>
                <a:cs typeface="Times New Roman" panose="02020603050405020304" pitchFamily="18" charset="0"/>
              </a:rPr>
              <a:t>n</a:t>
            </a:r>
            <a:r>
              <a:rPr lang="en-US" sz="1400" b="1" cap="small" dirty="0">
                <a:solidFill>
                  <a:schemeClr val="accent5"/>
                </a:solidFill>
                <a:ea typeface="Calibri" panose="020F0502020204030204" pitchFamily="34" charset="0"/>
                <a:cs typeface="Times New Roman" panose="02020603050405020304" pitchFamily="18" charset="0"/>
              </a:rPr>
              <a:t>=104)</a:t>
            </a:r>
          </a:p>
          <a:p>
            <a:pPr algn="ctr"/>
            <a:endParaRPr lang="en-US" sz="1400" b="1" cap="small" dirty="0">
              <a:solidFill>
                <a:schemeClr val="accent5"/>
              </a:solidFill>
              <a:ea typeface="Calibri" panose="020F0502020204030204" pitchFamily="34" charset="0"/>
              <a:cs typeface="Times New Roman" panose="02020603050405020304" pitchFamily="18" charset="0"/>
            </a:endParaRP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Concerts/live performances</a:t>
            </a:r>
            <a:r>
              <a:rPr lang="en-US" sz="1400" b="1" dirty="0">
                <a:solidFill>
                  <a:schemeClr val="tx2"/>
                </a:solidFill>
                <a:ea typeface="Calibri" panose="020F0502020204030204" pitchFamily="34" charset="0"/>
                <a:cs typeface="Times New Roman" panose="02020603050405020304" pitchFamily="18" charset="0"/>
              </a:rPr>
              <a:t> 56%</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Movies in parks </a:t>
            </a:r>
            <a:r>
              <a:rPr lang="en-US" sz="1400" b="1" dirty="0">
                <a:solidFill>
                  <a:schemeClr val="tx2"/>
                </a:solidFill>
                <a:ea typeface="Calibri" panose="020F0502020204030204" pitchFamily="34" charset="0"/>
                <a:cs typeface="Times New Roman" panose="02020603050405020304" pitchFamily="18" charset="0"/>
              </a:rPr>
              <a:t>53%</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Gardening/landscaping classes </a:t>
            </a:r>
            <a:r>
              <a:rPr lang="en-US" sz="1400" b="1" dirty="0">
                <a:solidFill>
                  <a:schemeClr val="tx2"/>
                </a:solidFill>
                <a:ea typeface="Calibri" panose="020F0502020204030204" pitchFamily="34" charset="0"/>
                <a:cs typeface="Times New Roman" panose="02020603050405020304" pitchFamily="18" charset="0"/>
              </a:rPr>
              <a:t>38%</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Community events </a:t>
            </a:r>
            <a:r>
              <a:rPr lang="en-US" sz="1400" b="1" dirty="0">
                <a:solidFill>
                  <a:schemeClr val="tx2"/>
                </a:solidFill>
                <a:ea typeface="Calibri" panose="020F0502020204030204" pitchFamily="34" charset="0"/>
                <a:cs typeface="Times New Roman" panose="02020603050405020304" pitchFamily="18" charset="0"/>
              </a:rPr>
              <a:t>38%</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Cultural/history programs </a:t>
            </a:r>
            <a:r>
              <a:rPr lang="en-US" sz="1400" b="1" dirty="0">
                <a:solidFill>
                  <a:schemeClr val="tx2"/>
                </a:solidFill>
                <a:ea typeface="Calibri" panose="020F0502020204030204" pitchFamily="34" charset="0"/>
                <a:cs typeface="Times New Roman" panose="02020603050405020304" pitchFamily="18" charset="0"/>
              </a:rPr>
              <a:t>33%</a:t>
            </a:r>
          </a:p>
          <a:p>
            <a:pPr algn="ctr"/>
            <a:endParaRPr lang="en-US" sz="1400" b="1" cap="small" dirty="0">
              <a:solidFill>
                <a:schemeClr val="accent5"/>
              </a:solidFill>
              <a:ea typeface="Calibri" panose="020F0502020204030204" pitchFamily="34" charset="0"/>
              <a:cs typeface="Times New Roman" panose="02020603050405020304" pitchFamily="18" charset="0"/>
            </a:endParaRPr>
          </a:p>
          <a:p>
            <a:pPr marL="166688" marR="0" lvl="0" indent="-166688">
              <a:spcBef>
                <a:spcPts val="0"/>
              </a:spcBef>
              <a:spcAft>
                <a:spcPts val="0"/>
              </a:spcAft>
              <a:buFont typeface="Wingdings" panose="05000000000000000000" pitchFamily="2" charset="2"/>
              <a:buChar char="§"/>
            </a:pPr>
            <a:endParaRPr lang="en-US" sz="1200" dirty="0">
              <a:solidFill>
                <a:schemeClr val="tx2"/>
              </a:solidFill>
              <a:ea typeface="Calibri" panose="020F0502020204030204" pitchFamily="34" charset="0"/>
              <a:cs typeface="Times New Roman" panose="02020603050405020304" pitchFamily="18" charset="0"/>
            </a:endParaRPr>
          </a:p>
        </p:txBody>
      </p:sp>
      <p:sp>
        <p:nvSpPr>
          <p:cNvPr id="37" name="Rectangle: Rounded Corners 36">
            <a:extLst>
              <a:ext uri="{FF2B5EF4-FFF2-40B4-BE49-F238E27FC236}">
                <a16:creationId xmlns:a16="http://schemas.microsoft.com/office/drawing/2014/main" id="{051B4DCF-7ED4-49A0-AC61-C232A61570B9}"/>
              </a:ext>
            </a:extLst>
          </p:cNvPr>
          <p:cNvSpPr/>
          <p:nvPr/>
        </p:nvSpPr>
        <p:spPr>
          <a:xfrm>
            <a:off x="223143" y="4326189"/>
            <a:ext cx="3798247" cy="2037517"/>
          </a:xfrm>
          <a:prstGeom prst="roundRect">
            <a:avLst>
              <a:gd name="adj" fmla="val 10004"/>
            </a:avLst>
          </a:prstGeom>
          <a:solidFill>
            <a:srgbClr val="D7D7D7">
              <a:alpha val="50196"/>
            </a:srgbClr>
          </a:solidFill>
          <a:ln w="12700">
            <a:solidFill>
              <a:schemeClr val="bg2">
                <a:lumMod val="75000"/>
              </a:schemeClr>
            </a:solidFill>
          </a:ln>
        </p:spPr>
        <p:txBody>
          <a:bodyPr wrap="square">
            <a:noAutofit/>
          </a:bodyPr>
          <a:lstStyle/>
          <a:p>
            <a:pPr algn="ctr"/>
            <a:r>
              <a:rPr lang="en-US" sz="1600" b="1" cap="small" dirty="0">
                <a:solidFill>
                  <a:schemeClr val="accent5"/>
                </a:solidFill>
                <a:ea typeface="Calibri" panose="020F0502020204030204" pitchFamily="34" charset="0"/>
                <a:cs typeface="Times New Roman" panose="02020603050405020304" pitchFamily="18" charset="0"/>
              </a:rPr>
              <a:t>Age 55 to 64 </a:t>
            </a:r>
          </a:p>
          <a:p>
            <a:pPr algn="ctr"/>
            <a:r>
              <a:rPr lang="en-US" sz="1400" b="1" cap="small" dirty="0">
                <a:solidFill>
                  <a:schemeClr val="accent5"/>
                </a:solidFill>
                <a:ea typeface="Calibri" panose="020F0502020204030204" pitchFamily="34" charset="0"/>
                <a:cs typeface="Times New Roman" panose="02020603050405020304" pitchFamily="18" charset="0"/>
              </a:rPr>
              <a:t>(</a:t>
            </a:r>
            <a:r>
              <a:rPr lang="en-US" sz="1400" b="1" dirty="0">
                <a:solidFill>
                  <a:schemeClr val="accent5"/>
                </a:solidFill>
                <a:ea typeface="Calibri" panose="020F0502020204030204" pitchFamily="34" charset="0"/>
                <a:cs typeface="Times New Roman" panose="02020603050405020304" pitchFamily="18" charset="0"/>
              </a:rPr>
              <a:t>n</a:t>
            </a:r>
            <a:r>
              <a:rPr lang="en-US" sz="1400" b="1" cap="small" dirty="0">
                <a:solidFill>
                  <a:schemeClr val="accent5"/>
                </a:solidFill>
                <a:ea typeface="Calibri" panose="020F0502020204030204" pitchFamily="34" charset="0"/>
                <a:cs typeface="Times New Roman" panose="02020603050405020304" pitchFamily="18" charset="0"/>
              </a:rPr>
              <a:t>=169)</a:t>
            </a:r>
          </a:p>
          <a:p>
            <a:pPr algn="ctr"/>
            <a:endParaRPr lang="en-US" sz="1400" b="1" cap="small" dirty="0">
              <a:solidFill>
                <a:schemeClr val="accent5"/>
              </a:solidFill>
              <a:ea typeface="Calibri" panose="020F0502020204030204" pitchFamily="34" charset="0"/>
              <a:cs typeface="Times New Roman" panose="02020603050405020304" pitchFamily="18" charset="0"/>
            </a:endParaRP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Concerts/live performances</a:t>
            </a:r>
            <a:r>
              <a:rPr lang="en-US" sz="1400" b="1" dirty="0">
                <a:solidFill>
                  <a:schemeClr val="tx2"/>
                </a:solidFill>
                <a:ea typeface="Calibri" panose="020F0502020204030204" pitchFamily="34" charset="0"/>
                <a:cs typeface="Times New Roman" panose="02020603050405020304" pitchFamily="18" charset="0"/>
              </a:rPr>
              <a:t> 62%</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Movies in parks </a:t>
            </a:r>
            <a:r>
              <a:rPr lang="en-US" sz="1400" b="1" dirty="0">
                <a:solidFill>
                  <a:schemeClr val="tx2"/>
                </a:solidFill>
                <a:ea typeface="Calibri" panose="020F0502020204030204" pitchFamily="34" charset="0"/>
                <a:cs typeface="Times New Roman" panose="02020603050405020304" pitchFamily="18" charset="0"/>
              </a:rPr>
              <a:t>43%</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Gardening/landscaping classes </a:t>
            </a:r>
            <a:r>
              <a:rPr lang="en-US" sz="1400" b="1" dirty="0">
                <a:solidFill>
                  <a:schemeClr val="tx2"/>
                </a:solidFill>
                <a:ea typeface="Calibri" panose="020F0502020204030204" pitchFamily="34" charset="0"/>
                <a:cs typeface="Times New Roman" panose="02020603050405020304" pitchFamily="18" charset="0"/>
              </a:rPr>
              <a:t>37%</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Community events </a:t>
            </a:r>
            <a:r>
              <a:rPr lang="en-US" sz="1400" b="1" dirty="0">
                <a:solidFill>
                  <a:schemeClr val="tx2"/>
                </a:solidFill>
                <a:ea typeface="Calibri" panose="020F0502020204030204" pitchFamily="34" charset="0"/>
                <a:cs typeface="Times New Roman" panose="02020603050405020304" pitchFamily="18" charset="0"/>
              </a:rPr>
              <a:t>34%</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Cultural/history programs </a:t>
            </a:r>
            <a:r>
              <a:rPr lang="en-US" sz="1400" b="1" dirty="0">
                <a:solidFill>
                  <a:schemeClr val="tx2"/>
                </a:solidFill>
                <a:ea typeface="Calibri" panose="020F0502020204030204" pitchFamily="34" charset="0"/>
                <a:cs typeface="Times New Roman" panose="02020603050405020304" pitchFamily="18" charset="0"/>
              </a:rPr>
              <a:t>34%</a:t>
            </a:r>
          </a:p>
          <a:p>
            <a:pPr marL="342900" indent="-342900">
              <a:buAutoNum type="arabicParenR"/>
            </a:pPr>
            <a:endParaRPr lang="en-US" sz="1400" b="1" dirty="0">
              <a:solidFill>
                <a:schemeClr val="tx2"/>
              </a:solidFill>
              <a:ea typeface="Calibri" panose="020F0502020204030204" pitchFamily="34" charset="0"/>
              <a:cs typeface="Times New Roman" panose="02020603050405020304" pitchFamily="18" charset="0"/>
            </a:endParaRPr>
          </a:p>
          <a:p>
            <a:pPr algn="ctr"/>
            <a:endParaRPr lang="en-US" sz="1400" b="1" cap="small" dirty="0">
              <a:solidFill>
                <a:schemeClr val="accent5"/>
              </a:solidFill>
              <a:ea typeface="Calibri" panose="020F0502020204030204" pitchFamily="34" charset="0"/>
              <a:cs typeface="Times New Roman" panose="02020603050405020304" pitchFamily="18" charset="0"/>
            </a:endParaRPr>
          </a:p>
          <a:p>
            <a:pPr marL="166688" marR="0" lvl="0" indent="-166688">
              <a:spcBef>
                <a:spcPts val="0"/>
              </a:spcBef>
              <a:spcAft>
                <a:spcPts val="0"/>
              </a:spcAft>
              <a:buFont typeface="Wingdings" panose="05000000000000000000" pitchFamily="2" charset="2"/>
              <a:buChar char="§"/>
            </a:pPr>
            <a:endParaRPr lang="en-US" sz="1200" dirty="0">
              <a:solidFill>
                <a:schemeClr val="tx2"/>
              </a:solidFill>
              <a:ea typeface="Calibri" panose="020F0502020204030204" pitchFamily="34" charset="0"/>
              <a:cs typeface="Times New Roman" panose="02020603050405020304" pitchFamily="18" charset="0"/>
            </a:endParaRPr>
          </a:p>
        </p:txBody>
      </p:sp>
      <p:sp>
        <p:nvSpPr>
          <p:cNvPr id="38" name="Rectangle: Rounded Corners 37">
            <a:extLst>
              <a:ext uri="{FF2B5EF4-FFF2-40B4-BE49-F238E27FC236}">
                <a16:creationId xmlns:a16="http://schemas.microsoft.com/office/drawing/2014/main" id="{3E3F0855-919C-445A-9FEF-BD6CF4B82332}"/>
              </a:ext>
            </a:extLst>
          </p:cNvPr>
          <p:cNvSpPr/>
          <p:nvPr/>
        </p:nvSpPr>
        <p:spPr>
          <a:xfrm>
            <a:off x="4229109" y="4329191"/>
            <a:ext cx="3907213" cy="2037517"/>
          </a:xfrm>
          <a:prstGeom prst="roundRect">
            <a:avLst>
              <a:gd name="adj" fmla="val 10004"/>
            </a:avLst>
          </a:prstGeom>
          <a:solidFill>
            <a:srgbClr val="D7D7D7">
              <a:alpha val="50196"/>
            </a:srgbClr>
          </a:solidFill>
          <a:ln w="12700">
            <a:solidFill>
              <a:schemeClr val="bg2">
                <a:lumMod val="75000"/>
              </a:schemeClr>
            </a:solidFill>
          </a:ln>
        </p:spPr>
        <p:txBody>
          <a:bodyPr wrap="square">
            <a:noAutofit/>
          </a:bodyPr>
          <a:lstStyle/>
          <a:p>
            <a:pPr algn="ctr"/>
            <a:r>
              <a:rPr lang="en-US" sz="1600" b="1" cap="small" dirty="0">
                <a:solidFill>
                  <a:schemeClr val="accent5"/>
                </a:solidFill>
                <a:ea typeface="Calibri" panose="020F0502020204030204" pitchFamily="34" charset="0"/>
                <a:cs typeface="Times New Roman" panose="02020603050405020304" pitchFamily="18" charset="0"/>
              </a:rPr>
              <a:t>Age 65 to 74</a:t>
            </a:r>
          </a:p>
          <a:p>
            <a:pPr algn="ctr"/>
            <a:r>
              <a:rPr lang="en-US" sz="1400" b="1" cap="small" dirty="0">
                <a:solidFill>
                  <a:schemeClr val="accent5"/>
                </a:solidFill>
                <a:ea typeface="Calibri" panose="020F0502020204030204" pitchFamily="34" charset="0"/>
                <a:cs typeface="Times New Roman" panose="02020603050405020304" pitchFamily="18" charset="0"/>
              </a:rPr>
              <a:t>(</a:t>
            </a:r>
            <a:r>
              <a:rPr lang="en-US" sz="1400" b="1" dirty="0">
                <a:solidFill>
                  <a:schemeClr val="accent5"/>
                </a:solidFill>
                <a:ea typeface="Calibri" panose="020F0502020204030204" pitchFamily="34" charset="0"/>
                <a:cs typeface="Times New Roman" panose="02020603050405020304" pitchFamily="18" charset="0"/>
              </a:rPr>
              <a:t>n</a:t>
            </a:r>
            <a:r>
              <a:rPr lang="en-US" sz="1400" b="1" cap="small" dirty="0">
                <a:solidFill>
                  <a:schemeClr val="accent5"/>
                </a:solidFill>
                <a:ea typeface="Calibri" panose="020F0502020204030204" pitchFamily="34" charset="0"/>
                <a:cs typeface="Times New Roman" panose="02020603050405020304" pitchFamily="18" charset="0"/>
              </a:rPr>
              <a:t>=174)</a:t>
            </a:r>
          </a:p>
          <a:p>
            <a:pPr algn="ctr"/>
            <a:endParaRPr lang="en-US" sz="1050" b="1" cap="small" dirty="0">
              <a:solidFill>
                <a:schemeClr val="accent5"/>
              </a:solidFill>
              <a:ea typeface="Calibri" panose="020F0502020204030204" pitchFamily="34" charset="0"/>
              <a:cs typeface="Times New Roman" panose="02020603050405020304" pitchFamily="18" charset="0"/>
            </a:endParaRP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Concerts/live performances</a:t>
            </a:r>
            <a:r>
              <a:rPr lang="en-US" sz="1400" b="1" dirty="0">
                <a:solidFill>
                  <a:schemeClr val="tx2"/>
                </a:solidFill>
                <a:ea typeface="Calibri" panose="020F0502020204030204" pitchFamily="34" charset="0"/>
                <a:cs typeface="Times New Roman" panose="02020603050405020304" pitchFamily="18" charset="0"/>
              </a:rPr>
              <a:t> 51%</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Movies in parks </a:t>
            </a:r>
            <a:r>
              <a:rPr lang="en-US" sz="1400" b="1" dirty="0">
                <a:solidFill>
                  <a:schemeClr val="tx2"/>
                </a:solidFill>
                <a:ea typeface="Calibri" panose="020F0502020204030204" pitchFamily="34" charset="0"/>
                <a:cs typeface="Times New Roman" panose="02020603050405020304" pitchFamily="18" charset="0"/>
              </a:rPr>
              <a:t>40%</a:t>
            </a: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Gardening/landscaping classes </a:t>
            </a:r>
            <a:r>
              <a:rPr lang="en-US" sz="1400" b="1" dirty="0">
                <a:solidFill>
                  <a:schemeClr val="tx2"/>
                </a:solidFill>
                <a:ea typeface="Calibri" panose="020F0502020204030204" pitchFamily="34" charset="0"/>
                <a:cs typeface="Times New Roman" panose="02020603050405020304" pitchFamily="18" charset="0"/>
              </a:rPr>
              <a:t>39%</a:t>
            </a:r>
          </a:p>
          <a:p>
            <a:pPr marL="342900" indent="-342900">
              <a:buFontTx/>
              <a:buAutoNum type="arabicParenR"/>
            </a:pPr>
            <a:r>
              <a:rPr lang="en-US" sz="1400" dirty="0">
                <a:solidFill>
                  <a:schemeClr val="tx2"/>
                </a:solidFill>
                <a:ea typeface="Calibri" panose="020F0502020204030204" pitchFamily="34" charset="0"/>
                <a:cs typeface="Times New Roman" panose="02020603050405020304" pitchFamily="18" charset="0"/>
              </a:rPr>
              <a:t>Cultural/history programs </a:t>
            </a:r>
            <a:r>
              <a:rPr lang="en-US" sz="1400" b="1" dirty="0">
                <a:solidFill>
                  <a:schemeClr val="tx2"/>
                </a:solidFill>
                <a:ea typeface="Calibri" panose="020F0502020204030204" pitchFamily="34" charset="0"/>
                <a:cs typeface="Times New Roman" panose="02020603050405020304" pitchFamily="18" charset="0"/>
              </a:rPr>
              <a:t>30%</a:t>
            </a:r>
            <a:endParaRPr lang="en-US" sz="1400" dirty="0">
              <a:solidFill>
                <a:schemeClr val="tx2"/>
              </a:solidFill>
              <a:ea typeface="Calibri" panose="020F0502020204030204" pitchFamily="34" charset="0"/>
              <a:cs typeface="Times New Roman" panose="02020603050405020304" pitchFamily="18" charset="0"/>
            </a:endParaRP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Community events </a:t>
            </a:r>
            <a:r>
              <a:rPr lang="en-US" sz="1400" b="1" dirty="0">
                <a:solidFill>
                  <a:schemeClr val="tx2"/>
                </a:solidFill>
                <a:ea typeface="Calibri" panose="020F0502020204030204" pitchFamily="34" charset="0"/>
                <a:cs typeface="Times New Roman" panose="02020603050405020304" pitchFamily="18" charset="0"/>
              </a:rPr>
              <a:t>29%</a:t>
            </a:r>
          </a:p>
          <a:p>
            <a:pPr algn="ctr"/>
            <a:endParaRPr lang="en-US" sz="1400" b="1" cap="small" dirty="0">
              <a:solidFill>
                <a:schemeClr val="accent5"/>
              </a:solidFill>
              <a:ea typeface="Calibri" panose="020F0502020204030204" pitchFamily="34" charset="0"/>
              <a:cs typeface="Times New Roman" panose="02020603050405020304" pitchFamily="18" charset="0"/>
            </a:endParaRPr>
          </a:p>
          <a:p>
            <a:pPr marL="166688" marR="0" lvl="0" indent="-166688">
              <a:spcBef>
                <a:spcPts val="0"/>
              </a:spcBef>
              <a:spcAft>
                <a:spcPts val="0"/>
              </a:spcAft>
              <a:buFont typeface="Wingdings" panose="05000000000000000000" pitchFamily="2" charset="2"/>
              <a:buChar char="§"/>
            </a:pPr>
            <a:endParaRPr lang="en-US" sz="1200" dirty="0">
              <a:solidFill>
                <a:schemeClr val="tx2"/>
              </a:solidFill>
              <a:ea typeface="Calibri" panose="020F0502020204030204" pitchFamily="34" charset="0"/>
              <a:cs typeface="Times New Roman" panose="02020603050405020304" pitchFamily="18" charset="0"/>
            </a:endParaRPr>
          </a:p>
        </p:txBody>
      </p:sp>
      <p:sp>
        <p:nvSpPr>
          <p:cNvPr id="39" name="Rectangle: Rounded Corners 38">
            <a:extLst>
              <a:ext uri="{FF2B5EF4-FFF2-40B4-BE49-F238E27FC236}">
                <a16:creationId xmlns:a16="http://schemas.microsoft.com/office/drawing/2014/main" id="{658294D6-0C5E-4D01-82FC-12E2A0586EA5}"/>
              </a:ext>
            </a:extLst>
          </p:cNvPr>
          <p:cNvSpPr/>
          <p:nvPr/>
        </p:nvSpPr>
        <p:spPr>
          <a:xfrm>
            <a:off x="8344042" y="4334015"/>
            <a:ext cx="3640934" cy="1783601"/>
          </a:xfrm>
          <a:prstGeom prst="roundRect">
            <a:avLst>
              <a:gd name="adj" fmla="val 10004"/>
            </a:avLst>
          </a:prstGeom>
          <a:solidFill>
            <a:srgbClr val="D7D7D7">
              <a:alpha val="50196"/>
            </a:srgbClr>
          </a:solidFill>
          <a:ln w="12700">
            <a:solidFill>
              <a:schemeClr val="bg2">
                <a:lumMod val="75000"/>
              </a:schemeClr>
            </a:solidFill>
          </a:ln>
        </p:spPr>
        <p:txBody>
          <a:bodyPr wrap="square">
            <a:noAutofit/>
          </a:bodyPr>
          <a:lstStyle/>
          <a:p>
            <a:pPr algn="ctr"/>
            <a:r>
              <a:rPr lang="en-US" sz="1600" b="1" cap="small" dirty="0">
                <a:solidFill>
                  <a:schemeClr val="accent5"/>
                </a:solidFill>
                <a:ea typeface="Calibri" panose="020F0502020204030204" pitchFamily="34" charset="0"/>
                <a:cs typeface="Times New Roman" panose="02020603050405020304" pitchFamily="18" charset="0"/>
              </a:rPr>
              <a:t>Age 75+ </a:t>
            </a:r>
          </a:p>
          <a:p>
            <a:pPr algn="ctr"/>
            <a:r>
              <a:rPr lang="en-US" sz="1400" b="1" cap="small" dirty="0">
                <a:solidFill>
                  <a:schemeClr val="accent5"/>
                </a:solidFill>
                <a:ea typeface="Calibri" panose="020F0502020204030204" pitchFamily="34" charset="0"/>
                <a:cs typeface="Times New Roman" panose="02020603050405020304" pitchFamily="18" charset="0"/>
              </a:rPr>
              <a:t>(</a:t>
            </a:r>
            <a:r>
              <a:rPr lang="en-US" sz="1400" b="1" dirty="0">
                <a:solidFill>
                  <a:schemeClr val="accent5"/>
                </a:solidFill>
                <a:ea typeface="Calibri" panose="020F0502020204030204" pitchFamily="34" charset="0"/>
                <a:cs typeface="Times New Roman" panose="02020603050405020304" pitchFamily="18" charset="0"/>
              </a:rPr>
              <a:t>n</a:t>
            </a:r>
            <a:r>
              <a:rPr lang="en-US" sz="1400" b="1" cap="small" dirty="0">
                <a:solidFill>
                  <a:schemeClr val="accent5"/>
                </a:solidFill>
                <a:ea typeface="Calibri" panose="020F0502020204030204" pitchFamily="34" charset="0"/>
                <a:cs typeface="Times New Roman" panose="02020603050405020304" pitchFamily="18" charset="0"/>
              </a:rPr>
              <a:t>=70)</a:t>
            </a:r>
          </a:p>
          <a:p>
            <a:pPr algn="ctr"/>
            <a:endParaRPr lang="en-US" sz="1400" b="1" cap="small" dirty="0">
              <a:solidFill>
                <a:schemeClr val="accent5"/>
              </a:solidFill>
              <a:ea typeface="Calibri" panose="020F0502020204030204" pitchFamily="34" charset="0"/>
              <a:cs typeface="Times New Roman" panose="02020603050405020304" pitchFamily="18" charset="0"/>
            </a:endParaRPr>
          </a:p>
          <a:p>
            <a:pPr marL="342900" indent="-342900">
              <a:buFontTx/>
              <a:buAutoNum type="arabicParenR"/>
            </a:pPr>
            <a:r>
              <a:rPr lang="en-US" sz="1400" dirty="0">
                <a:solidFill>
                  <a:schemeClr val="tx2"/>
                </a:solidFill>
                <a:ea typeface="Calibri" panose="020F0502020204030204" pitchFamily="34" charset="0"/>
                <a:cs typeface="Times New Roman" panose="02020603050405020304" pitchFamily="18" charset="0"/>
              </a:rPr>
              <a:t>None, no additional programs are needed </a:t>
            </a:r>
            <a:r>
              <a:rPr lang="en-US" sz="1400" b="1" dirty="0">
                <a:solidFill>
                  <a:schemeClr val="tx2"/>
                </a:solidFill>
                <a:ea typeface="Calibri" panose="020F0502020204030204" pitchFamily="34" charset="0"/>
                <a:cs typeface="Times New Roman" panose="02020603050405020304" pitchFamily="18" charset="0"/>
              </a:rPr>
              <a:t>36%</a:t>
            </a:r>
            <a:endParaRPr lang="en-US" sz="1400" dirty="0">
              <a:solidFill>
                <a:schemeClr val="tx2"/>
              </a:solidFill>
              <a:ea typeface="Calibri" panose="020F0502020204030204" pitchFamily="34" charset="0"/>
              <a:cs typeface="Times New Roman" panose="02020603050405020304" pitchFamily="18" charset="0"/>
            </a:endParaRPr>
          </a:p>
          <a:p>
            <a:pPr marL="342900" indent="-342900">
              <a:buAutoNum type="arabicParenR"/>
            </a:pPr>
            <a:r>
              <a:rPr lang="en-US" sz="1400" dirty="0">
                <a:solidFill>
                  <a:schemeClr val="tx2"/>
                </a:solidFill>
                <a:ea typeface="Calibri" panose="020F0502020204030204" pitchFamily="34" charset="0"/>
                <a:cs typeface="Times New Roman" panose="02020603050405020304" pitchFamily="18" charset="0"/>
              </a:rPr>
              <a:t>Concerts/live performances</a:t>
            </a:r>
            <a:r>
              <a:rPr lang="en-US" sz="1400" b="1" dirty="0">
                <a:solidFill>
                  <a:schemeClr val="tx2"/>
                </a:solidFill>
                <a:ea typeface="Calibri" panose="020F0502020204030204" pitchFamily="34" charset="0"/>
                <a:cs typeface="Times New Roman" panose="02020603050405020304" pitchFamily="18" charset="0"/>
              </a:rPr>
              <a:t> 30%</a:t>
            </a:r>
          </a:p>
          <a:p>
            <a:pPr marL="342900" indent="-342900">
              <a:buFontTx/>
              <a:buAutoNum type="arabicParenR"/>
            </a:pPr>
            <a:r>
              <a:rPr lang="en-US" sz="1400" dirty="0">
                <a:solidFill>
                  <a:schemeClr val="tx2"/>
                </a:solidFill>
                <a:ea typeface="Calibri" panose="020F0502020204030204" pitchFamily="34" charset="0"/>
                <a:cs typeface="Times New Roman" panose="02020603050405020304" pitchFamily="18" charset="0"/>
              </a:rPr>
              <a:t>Cultural/history programs </a:t>
            </a:r>
            <a:r>
              <a:rPr lang="en-US" sz="1400" b="1" dirty="0">
                <a:solidFill>
                  <a:schemeClr val="tx2"/>
                </a:solidFill>
                <a:ea typeface="Calibri" panose="020F0502020204030204" pitchFamily="34" charset="0"/>
                <a:cs typeface="Times New Roman" panose="02020603050405020304" pitchFamily="18" charset="0"/>
              </a:rPr>
              <a:t>30%</a:t>
            </a:r>
            <a:endParaRPr lang="en-US" sz="1400" dirty="0">
              <a:solidFill>
                <a:schemeClr val="tx2"/>
              </a:solidFill>
              <a:ea typeface="Calibri" panose="020F0502020204030204" pitchFamily="34" charset="0"/>
              <a:cs typeface="Times New Roman" panose="02020603050405020304" pitchFamily="18" charset="0"/>
            </a:endParaRPr>
          </a:p>
          <a:p>
            <a:pPr algn="ctr"/>
            <a:endParaRPr lang="en-US" sz="1400" b="1" cap="small" dirty="0">
              <a:solidFill>
                <a:schemeClr val="accent5"/>
              </a:solidFill>
              <a:ea typeface="Calibri" panose="020F0502020204030204" pitchFamily="34" charset="0"/>
              <a:cs typeface="Times New Roman" panose="02020603050405020304" pitchFamily="18" charset="0"/>
            </a:endParaRPr>
          </a:p>
          <a:p>
            <a:pPr marL="166688" marR="0" lvl="0" indent="-166688">
              <a:spcBef>
                <a:spcPts val="0"/>
              </a:spcBef>
              <a:spcAft>
                <a:spcPts val="0"/>
              </a:spcAft>
              <a:buFont typeface="Wingdings" panose="05000000000000000000" pitchFamily="2" charset="2"/>
              <a:buChar char="§"/>
            </a:pPr>
            <a:endParaRPr lang="en-US" sz="1200" dirty="0">
              <a:solidFill>
                <a:schemeClr val="tx2"/>
              </a:solidFill>
              <a:ea typeface="Calibri" panose="020F0502020204030204" pitchFamily="34" charset="0"/>
              <a:cs typeface="Times New Roman" panose="02020603050405020304" pitchFamily="18" charset="0"/>
            </a:endParaRPr>
          </a:p>
        </p:txBody>
      </p:sp>
      <p:sp>
        <p:nvSpPr>
          <p:cNvPr id="13" name="Rectangle: Rounded Corners 12">
            <a:extLst>
              <a:ext uri="{FF2B5EF4-FFF2-40B4-BE49-F238E27FC236}">
                <a16:creationId xmlns:a16="http://schemas.microsoft.com/office/drawing/2014/main" id="{DE2B67CE-AC90-43F5-B6A7-8A6C45AE7772}"/>
              </a:ext>
            </a:extLst>
          </p:cNvPr>
          <p:cNvSpPr/>
          <p:nvPr/>
        </p:nvSpPr>
        <p:spPr>
          <a:xfrm>
            <a:off x="647545" y="1596282"/>
            <a:ext cx="10970374" cy="536289"/>
          </a:xfrm>
          <a:prstGeom prst="roundRect">
            <a:avLst>
              <a:gd name="adj" fmla="val 10004"/>
            </a:avLst>
          </a:prstGeom>
          <a:solidFill>
            <a:srgbClr val="D7D7D7">
              <a:alpha val="50196"/>
            </a:srgbClr>
          </a:solidFill>
          <a:ln w="12700">
            <a:solidFill>
              <a:schemeClr val="bg2">
                <a:lumMod val="75000"/>
              </a:schemeClr>
            </a:solidFill>
          </a:ln>
        </p:spPr>
        <p:txBody>
          <a:bodyPr wrap="square">
            <a:noAutofit/>
          </a:bodyPr>
          <a:lstStyle/>
          <a:p>
            <a:r>
              <a:rPr lang="en-US" sz="1600" b="1" cap="small" dirty="0">
                <a:solidFill>
                  <a:schemeClr val="accent5"/>
                </a:solidFill>
                <a:ea typeface="Calibri" panose="020F0502020204030204" pitchFamily="34" charset="0"/>
                <a:cs typeface="Times New Roman" panose="02020603050405020304" pitchFamily="18" charset="0"/>
              </a:rPr>
              <a:t>Total Sample    </a:t>
            </a:r>
            <a:r>
              <a:rPr lang="en-US" sz="1400" b="1" cap="small" dirty="0">
                <a:solidFill>
                  <a:schemeClr val="accent5"/>
                </a:solidFill>
                <a:ea typeface="Calibri" panose="020F0502020204030204" pitchFamily="34" charset="0"/>
                <a:cs typeface="Times New Roman" panose="02020603050405020304" pitchFamily="18" charset="0"/>
              </a:rPr>
              <a:t>1) </a:t>
            </a:r>
            <a:r>
              <a:rPr lang="en-US" sz="1400" dirty="0">
                <a:solidFill>
                  <a:schemeClr val="tx2"/>
                </a:solidFill>
                <a:ea typeface="Calibri" panose="020F0502020204030204" pitchFamily="34" charset="0"/>
                <a:cs typeface="Times New Roman" panose="02020603050405020304" pitchFamily="18" charset="0"/>
              </a:rPr>
              <a:t>Concerts/live performances </a:t>
            </a:r>
            <a:r>
              <a:rPr lang="en-US" sz="1400" b="1" dirty="0">
                <a:solidFill>
                  <a:schemeClr val="tx2"/>
                </a:solidFill>
                <a:ea typeface="Calibri" panose="020F0502020204030204" pitchFamily="34" charset="0"/>
                <a:cs typeface="Times New Roman" panose="02020603050405020304" pitchFamily="18" charset="0"/>
              </a:rPr>
              <a:t>51%           </a:t>
            </a:r>
            <a:r>
              <a:rPr lang="en-US" sz="1400" b="1" dirty="0">
                <a:solidFill>
                  <a:schemeClr val="accent5"/>
                </a:solidFill>
                <a:ea typeface="Calibri" panose="020F0502020204030204" pitchFamily="34" charset="0"/>
                <a:cs typeface="Times New Roman" panose="02020603050405020304" pitchFamily="18" charset="0"/>
              </a:rPr>
              <a:t>2) </a:t>
            </a:r>
            <a:r>
              <a:rPr lang="en-US" sz="1400" dirty="0">
                <a:solidFill>
                  <a:schemeClr val="tx2"/>
                </a:solidFill>
                <a:ea typeface="Calibri" panose="020F0502020204030204" pitchFamily="34" charset="0"/>
                <a:cs typeface="Times New Roman" panose="02020603050405020304" pitchFamily="18" charset="0"/>
              </a:rPr>
              <a:t>Movies in parks </a:t>
            </a:r>
            <a:r>
              <a:rPr lang="en-US" sz="1400" b="1" dirty="0">
                <a:solidFill>
                  <a:schemeClr val="tx2"/>
                </a:solidFill>
                <a:ea typeface="Calibri" panose="020F0502020204030204" pitchFamily="34" charset="0"/>
                <a:cs typeface="Times New Roman" panose="02020603050405020304" pitchFamily="18" charset="0"/>
              </a:rPr>
              <a:t>45%          </a:t>
            </a:r>
            <a:r>
              <a:rPr lang="en-US" sz="1400" b="1" dirty="0">
                <a:solidFill>
                  <a:schemeClr val="accent5"/>
                </a:solidFill>
                <a:ea typeface="Calibri" panose="020F0502020204030204" pitchFamily="34" charset="0"/>
                <a:cs typeface="Times New Roman" panose="02020603050405020304" pitchFamily="18" charset="0"/>
              </a:rPr>
              <a:t>3) </a:t>
            </a:r>
            <a:r>
              <a:rPr lang="en-US" sz="1400" dirty="0">
                <a:solidFill>
                  <a:schemeClr val="tx2"/>
                </a:solidFill>
                <a:ea typeface="Calibri" panose="020F0502020204030204" pitchFamily="34" charset="0"/>
                <a:cs typeface="Times New Roman" panose="02020603050405020304" pitchFamily="18" charset="0"/>
              </a:rPr>
              <a:t>Gardening/landscaping classes </a:t>
            </a:r>
            <a:r>
              <a:rPr lang="en-US" sz="1400" b="1" dirty="0">
                <a:solidFill>
                  <a:schemeClr val="tx2"/>
                </a:solidFill>
                <a:ea typeface="Calibri" panose="020F0502020204030204" pitchFamily="34" charset="0"/>
                <a:cs typeface="Times New Roman" panose="02020603050405020304" pitchFamily="18" charset="0"/>
              </a:rPr>
              <a:t>33%</a:t>
            </a:r>
          </a:p>
          <a:p>
            <a:r>
              <a:rPr lang="en-US" sz="1400" b="1" cap="small" dirty="0">
                <a:solidFill>
                  <a:schemeClr val="accent5"/>
                </a:solidFill>
                <a:ea typeface="Calibri" panose="020F0502020204030204" pitchFamily="34" charset="0"/>
                <a:cs typeface="Times New Roman" panose="02020603050405020304" pitchFamily="18" charset="0"/>
              </a:rPr>
              <a:t>(</a:t>
            </a:r>
            <a:r>
              <a:rPr lang="en-US" sz="1400" b="1" dirty="0">
                <a:solidFill>
                  <a:schemeClr val="accent5"/>
                </a:solidFill>
                <a:ea typeface="Calibri" panose="020F0502020204030204" pitchFamily="34" charset="0"/>
                <a:cs typeface="Times New Roman" panose="02020603050405020304" pitchFamily="18" charset="0"/>
              </a:rPr>
              <a:t>n</a:t>
            </a:r>
            <a:r>
              <a:rPr lang="en-US" sz="1400" b="1" cap="small" dirty="0">
                <a:solidFill>
                  <a:schemeClr val="accent5"/>
                </a:solidFill>
                <a:ea typeface="Calibri" panose="020F0502020204030204" pitchFamily="34" charset="0"/>
                <a:cs typeface="Times New Roman" panose="02020603050405020304" pitchFamily="18" charset="0"/>
              </a:rPr>
              <a:t>=800)</a:t>
            </a:r>
            <a:endParaRPr lang="en-US" sz="1200" b="1" cap="small" dirty="0">
              <a:solidFill>
                <a:schemeClr val="accent5"/>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54280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3156E67-618C-4F33-A691-8E323387CC6F}"/>
              </a:ext>
            </a:extLst>
          </p:cNvPr>
          <p:cNvSpPr>
            <a:spLocks noGrp="1"/>
          </p:cNvSpPr>
          <p:nvPr>
            <p:ph idx="1"/>
          </p:nvPr>
        </p:nvSpPr>
        <p:spPr>
          <a:xfrm>
            <a:off x="344424" y="1008962"/>
            <a:ext cx="11503152" cy="5703884"/>
          </a:xfrm>
        </p:spPr>
        <p:txBody>
          <a:bodyPr/>
          <a:lstStyle/>
          <a:p>
            <a:r>
              <a:rPr lang="en-US" sz="1800" b="1" dirty="0"/>
              <a:t>Over half learn about programming offered by the FWPRD through the </a:t>
            </a:r>
            <a:r>
              <a:rPr lang="en-US" sz="1800" b="1" i="1" dirty="0"/>
              <a:t>Fun Times</a:t>
            </a:r>
            <a:r>
              <a:rPr lang="en-US" sz="1800" b="1" dirty="0"/>
              <a:t>. </a:t>
            </a:r>
          </a:p>
          <a:p>
            <a:pPr lvl="1"/>
            <a:r>
              <a:rPr lang="en-US" sz="1600" dirty="0"/>
              <a:t>Younger adults (ages 18-34) rely more on Facebook and word-of-mouth, and older adults are still being reached through the newspaper.</a:t>
            </a:r>
          </a:p>
          <a:p>
            <a:pPr marL="457200" lvl="1" indent="0">
              <a:buNone/>
            </a:pPr>
            <a:endParaRPr lang="en-US" sz="1400" dirty="0">
              <a:solidFill>
                <a:srgbClr val="353535"/>
              </a:solidFill>
            </a:endParaRPr>
          </a:p>
          <a:p>
            <a:pPr marL="457200" lvl="1" indent="0">
              <a:buNone/>
            </a:pPr>
            <a:endParaRPr lang="en-US" sz="1400" dirty="0"/>
          </a:p>
        </p:txBody>
      </p:sp>
      <p:sp>
        <p:nvSpPr>
          <p:cNvPr id="3" name="Title 2">
            <a:extLst>
              <a:ext uri="{FF2B5EF4-FFF2-40B4-BE49-F238E27FC236}">
                <a16:creationId xmlns:a16="http://schemas.microsoft.com/office/drawing/2014/main" id="{D715B6F5-867B-429D-AC57-29386D37066D}"/>
              </a:ext>
            </a:extLst>
          </p:cNvPr>
          <p:cNvSpPr>
            <a:spLocks noGrp="1"/>
          </p:cNvSpPr>
          <p:nvPr>
            <p:ph type="title"/>
          </p:nvPr>
        </p:nvSpPr>
        <p:spPr>
          <a:xfrm>
            <a:off x="344424" y="-83296"/>
            <a:ext cx="11503152" cy="950976"/>
          </a:xfrm>
        </p:spPr>
        <p:txBody>
          <a:bodyPr/>
          <a:lstStyle/>
          <a:p>
            <a:pPr algn="ctr"/>
            <a:r>
              <a:rPr lang="en-US" dirty="0"/>
              <a:t>Key Findings</a:t>
            </a:r>
            <a:endParaRPr lang="en-US" b="0" i="1" dirty="0">
              <a:solidFill>
                <a:srgbClr val="C00000"/>
              </a:solidFill>
            </a:endParaRPr>
          </a:p>
        </p:txBody>
      </p:sp>
      <p:sp>
        <p:nvSpPr>
          <p:cNvPr id="4" name="Footer Placeholder 3">
            <a:extLst>
              <a:ext uri="{FF2B5EF4-FFF2-40B4-BE49-F238E27FC236}">
                <a16:creationId xmlns:a16="http://schemas.microsoft.com/office/drawing/2014/main" id="{7A7EB19D-F72B-4C86-9790-D36F959CA57B}"/>
              </a:ext>
            </a:extLst>
          </p:cNvPr>
          <p:cNvSpPr>
            <a:spLocks noGrp="1"/>
          </p:cNvSpPr>
          <p:nvPr>
            <p:ph type="ftr" sz="quarter" idx="11"/>
          </p:nvPr>
        </p:nvSpPr>
        <p:spPr/>
        <p:txBody>
          <a:bodyPr/>
          <a:lstStyle/>
          <a:p>
            <a:r>
              <a:rPr lang="en-US"/>
              <a:t>www.GLM.com</a:t>
            </a:r>
            <a:endParaRPr lang="en-US" dirty="0"/>
          </a:p>
        </p:txBody>
      </p:sp>
      <p:sp>
        <p:nvSpPr>
          <p:cNvPr id="5" name="Slide Number Placeholder 4">
            <a:extLst>
              <a:ext uri="{FF2B5EF4-FFF2-40B4-BE49-F238E27FC236}">
                <a16:creationId xmlns:a16="http://schemas.microsoft.com/office/drawing/2014/main" id="{80E00718-3E04-4B94-9780-A603C0CB3BA7}"/>
              </a:ext>
            </a:extLst>
          </p:cNvPr>
          <p:cNvSpPr>
            <a:spLocks noGrp="1"/>
          </p:cNvSpPr>
          <p:nvPr>
            <p:ph type="sldNum" sz="quarter" idx="12"/>
          </p:nvPr>
        </p:nvSpPr>
        <p:spPr/>
        <p:txBody>
          <a:bodyPr/>
          <a:lstStyle/>
          <a:p>
            <a:fld id="{F79749CB-5984-46E2-9EDB-EB4914E22A5A}" type="slidenum">
              <a:rPr lang="en-US" smtClean="0"/>
              <a:pPr/>
              <a:t>19</a:t>
            </a:fld>
            <a:endParaRPr lang="en-US" dirty="0"/>
          </a:p>
        </p:txBody>
      </p:sp>
    </p:spTree>
    <p:extLst>
      <p:ext uri="{BB962C8B-B14F-4D97-AF65-F5344CB8AC3E}">
        <p14:creationId xmlns:p14="http://schemas.microsoft.com/office/powerpoint/2010/main" val="2936045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36333BA-568C-464A-934D-B4CD38A70ACD}"/>
              </a:ext>
            </a:extLst>
          </p:cNvPr>
          <p:cNvSpPr>
            <a:spLocks noGrp="1"/>
          </p:cNvSpPr>
          <p:nvPr>
            <p:ph type="sldNum" sz="quarter" idx="12"/>
          </p:nvPr>
        </p:nvSpPr>
        <p:spPr/>
        <p:txBody>
          <a:bodyPr/>
          <a:lstStyle/>
          <a:p>
            <a:fld id="{F79749CB-5984-46E2-9EDB-EB4914E22A5A}" type="slidenum">
              <a:rPr lang="en-US" smtClean="0"/>
              <a:pPr/>
              <a:t>2</a:t>
            </a:fld>
            <a:endParaRPr lang="en-US" dirty="0"/>
          </a:p>
        </p:txBody>
      </p:sp>
      <p:sp>
        <p:nvSpPr>
          <p:cNvPr id="6" name="Footer Placeholder 5">
            <a:extLst>
              <a:ext uri="{FF2B5EF4-FFF2-40B4-BE49-F238E27FC236}">
                <a16:creationId xmlns:a16="http://schemas.microsoft.com/office/drawing/2014/main" id="{EA186F7E-210D-4A9C-B191-973CA182EE83}"/>
              </a:ext>
            </a:extLst>
          </p:cNvPr>
          <p:cNvSpPr>
            <a:spLocks noGrp="1"/>
          </p:cNvSpPr>
          <p:nvPr>
            <p:ph type="ftr" sz="quarter" idx="11"/>
          </p:nvPr>
        </p:nvSpPr>
        <p:spPr/>
        <p:txBody>
          <a:bodyPr/>
          <a:lstStyle/>
          <a:p>
            <a:r>
              <a:rPr lang="en-US" dirty="0"/>
              <a:t>www.GLM.com</a:t>
            </a:r>
          </a:p>
        </p:txBody>
      </p:sp>
      <p:sp>
        <p:nvSpPr>
          <p:cNvPr id="8" name="Title 7">
            <a:extLst>
              <a:ext uri="{FF2B5EF4-FFF2-40B4-BE49-F238E27FC236}">
                <a16:creationId xmlns:a16="http://schemas.microsoft.com/office/drawing/2014/main" id="{0ACC3E1A-E51B-4F57-9463-3C7DA752DD6C}"/>
              </a:ext>
            </a:extLst>
          </p:cNvPr>
          <p:cNvSpPr>
            <a:spLocks noGrp="1"/>
          </p:cNvSpPr>
          <p:nvPr>
            <p:ph type="title"/>
          </p:nvPr>
        </p:nvSpPr>
        <p:spPr/>
        <p:txBody>
          <a:bodyPr anchor="ctr"/>
          <a:lstStyle/>
          <a:p>
            <a:pPr algn="ctr"/>
            <a:r>
              <a:rPr lang="en-US" dirty="0"/>
              <a:t>Research Overview</a:t>
            </a:r>
          </a:p>
        </p:txBody>
      </p:sp>
      <p:graphicFrame>
        <p:nvGraphicFramePr>
          <p:cNvPr id="9" name="Table 8">
            <a:extLst>
              <a:ext uri="{FF2B5EF4-FFF2-40B4-BE49-F238E27FC236}">
                <a16:creationId xmlns:a16="http://schemas.microsoft.com/office/drawing/2014/main" id="{6F4E918D-C7B1-4F20-ACBA-E81568F87EC3}"/>
              </a:ext>
            </a:extLst>
          </p:cNvPr>
          <p:cNvGraphicFramePr>
            <a:graphicFrameLocks noGrp="1"/>
          </p:cNvGraphicFramePr>
          <p:nvPr>
            <p:extLst>
              <p:ext uri="{D42A27DB-BD31-4B8C-83A1-F6EECF244321}">
                <p14:modId xmlns:p14="http://schemas.microsoft.com/office/powerpoint/2010/main" val="3288100657"/>
              </p:ext>
            </p:extLst>
          </p:nvPr>
        </p:nvGraphicFramePr>
        <p:xfrm>
          <a:off x="165527" y="963594"/>
          <a:ext cx="11860946" cy="5315286"/>
        </p:xfrm>
        <a:graphic>
          <a:graphicData uri="http://schemas.openxmlformats.org/drawingml/2006/table">
            <a:tbl>
              <a:tblPr firstRow="1" bandRow="1">
                <a:tableStyleId>{5C22544A-7EE6-4342-B048-85BDC9FD1C3A}</a:tableStyleId>
              </a:tblPr>
              <a:tblGrid>
                <a:gridCol w="1964055">
                  <a:extLst>
                    <a:ext uri="{9D8B030D-6E8A-4147-A177-3AD203B41FA5}">
                      <a16:colId xmlns:a16="http://schemas.microsoft.com/office/drawing/2014/main" val="671082767"/>
                    </a:ext>
                  </a:extLst>
                </a:gridCol>
                <a:gridCol w="9896891">
                  <a:extLst>
                    <a:ext uri="{9D8B030D-6E8A-4147-A177-3AD203B41FA5}">
                      <a16:colId xmlns:a16="http://schemas.microsoft.com/office/drawing/2014/main" val="4113116700"/>
                    </a:ext>
                  </a:extLst>
                </a:gridCol>
              </a:tblGrid>
              <a:tr h="953696">
                <a:tc>
                  <a:txBody>
                    <a:bodyPr/>
                    <a:lstStyle/>
                    <a:p>
                      <a:pPr algn="r">
                        <a:lnSpc>
                          <a:spcPct val="100000"/>
                        </a:lnSpc>
                      </a:pPr>
                      <a:r>
                        <a:rPr lang="en-US" sz="1800" b="1" cap="small" baseline="0" dirty="0">
                          <a:solidFill>
                            <a:schemeClr val="bg1"/>
                          </a:solidFill>
                        </a:rPr>
                        <a:t>Objectives</a:t>
                      </a:r>
                    </a:p>
                  </a:txBody>
                  <a:tcPr>
                    <a:lnL w="12700" cmpd="sng">
                      <a:noFill/>
                    </a:lnL>
                    <a:lnR w="28575" cap="flat" cmpd="sng" algn="ctr">
                      <a:solidFill>
                        <a:schemeClr val="accent3"/>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285750" indent="-285750" algn="l">
                        <a:lnSpc>
                          <a:spcPct val="100000"/>
                        </a:lnSpc>
                        <a:buFont typeface="Wingdings" panose="05000000000000000000" pitchFamily="2" charset="2"/>
                        <a:buChar char="§"/>
                      </a:pPr>
                      <a:r>
                        <a:rPr lang="en-US" sz="1400" b="0" dirty="0">
                          <a:solidFill>
                            <a:schemeClr val="tx2"/>
                          </a:solidFill>
                        </a:rPr>
                        <a:t>To determine the needs, attitudes, opinions, and interests of Fort Wayne residents with respect to the facilities and programs offered by the Parks and Recreation Department</a:t>
                      </a:r>
                    </a:p>
                    <a:p>
                      <a:pPr marL="285750" indent="-285750" algn="l">
                        <a:lnSpc>
                          <a:spcPct val="100000"/>
                        </a:lnSpc>
                        <a:buFont typeface="Wingdings" panose="05000000000000000000" pitchFamily="2" charset="2"/>
                        <a:buChar char="§"/>
                      </a:pPr>
                      <a:r>
                        <a:rPr lang="en-US" sz="1400" b="0" dirty="0">
                          <a:solidFill>
                            <a:schemeClr val="tx2"/>
                          </a:solidFill>
                        </a:rPr>
                        <a:t>A secondary objective was to compare the 2020 results with the results of the study conducted in 2011 if questions were asked in the same format in both studies</a:t>
                      </a:r>
                    </a:p>
                  </a:txBody>
                  <a:tcPr marT="64008">
                    <a:lnL w="28575" cap="flat" cmpd="sng" algn="ctr">
                      <a:solidFill>
                        <a:schemeClr val="accent3"/>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020460314"/>
                  </a:ext>
                </a:extLst>
              </a:tr>
              <a:tr h="2336956">
                <a:tc>
                  <a:txBody>
                    <a:bodyPr/>
                    <a:lstStyle/>
                    <a:p>
                      <a:pPr algn="r">
                        <a:lnSpc>
                          <a:spcPct val="100000"/>
                        </a:lnSpc>
                      </a:pPr>
                      <a:r>
                        <a:rPr lang="en-US" sz="1800" b="1" cap="small" baseline="0" dirty="0">
                          <a:solidFill>
                            <a:schemeClr val="bg1"/>
                          </a:solidFill>
                        </a:rPr>
                        <a:t>Methodology</a:t>
                      </a:r>
                    </a:p>
                  </a:txBody>
                  <a:tcPr>
                    <a:lnL w="12700" cmpd="sng">
                      <a:noFill/>
                    </a:lnL>
                    <a:lnR w="28575" cap="flat" cmpd="sng" algn="ctr">
                      <a:solidFill>
                        <a:schemeClr val="accent3"/>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0" indent="0" algn="l">
                        <a:lnSpc>
                          <a:spcPct val="100000"/>
                        </a:lnSpc>
                        <a:buFont typeface="Wingdings" panose="05000000000000000000" pitchFamily="2" charset="2"/>
                        <a:buNone/>
                      </a:pPr>
                      <a:r>
                        <a:rPr lang="en-US" sz="1400" b="0" dirty="0">
                          <a:solidFill>
                            <a:schemeClr val="tx2"/>
                          </a:solidFill>
                        </a:rPr>
                        <a:t>This is the third survey that the Fort Wayne Parks and Recreation Department (FWPRD) has conducted with city residents within the past 17 years (2003, 2011, and 2020).  (This 2020 study is the first year Great Lakes Marketing conducted the research.)</a:t>
                      </a:r>
                    </a:p>
                    <a:p>
                      <a:pPr marL="0" indent="0" algn="l">
                        <a:lnSpc>
                          <a:spcPct val="100000"/>
                        </a:lnSpc>
                        <a:buFont typeface="Wingdings" panose="05000000000000000000" pitchFamily="2" charset="2"/>
                        <a:buNone/>
                      </a:pPr>
                      <a:endParaRPr lang="en-US" sz="1000" b="0" dirty="0">
                        <a:solidFill>
                          <a:schemeClr val="tx2"/>
                        </a:solidFill>
                      </a:endParaRPr>
                    </a:p>
                    <a:p>
                      <a:pPr marL="0" indent="0" algn="l">
                        <a:lnSpc>
                          <a:spcPct val="100000"/>
                        </a:lnSpc>
                        <a:buFont typeface="Wingdings" panose="05000000000000000000" pitchFamily="2" charset="2"/>
                        <a:buNone/>
                      </a:pPr>
                      <a:r>
                        <a:rPr lang="en-US" sz="1400" b="0" dirty="0">
                          <a:solidFill>
                            <a:schemeClr val="tx2"/>
                          </a:solidFill>
                        </a:rPr>
                        <a:t>For this 2020 survey, questionnaires with a one-page cover letter were mailed to a random sample of 8,000 residents who live in the city of Fort Wayne.  Only one adult per household was selected to receive the survey.  The first wave was mailed to 4,000 residents on January 14, 2020.  Due to a low response, a second wave was mailed on February 24, 2020 to a different set of 4,000 residents.  Residents were given the opportunity to respond by returning the hard copy survey, going online, or dialing a phone number to speak to a live interviewer at the time of their choosing.  Targeted reminders were also made to the ZIP codes that were underrepresented. </a:t>
                      </a:r>
                    </a:p>
                    <a:p>
                      <a:pPr marL="0" indent="0" algn="l">
                        <a:lnSpc>
                          <a:spcPct val="100000"/>
                        </a:lnSpc>
                        <a:buFont typeface="Wingdings" panose="05000000000000000000" pitchFamily="2" charset="2"/>
                        <a:buNone/>
                      </a:pPr>
                      <a:endParaRPr lang="en-US" sz="1000" b="0" dirty="0">
                        <a:solidFill>
                          <a:schemeClr val="tx2"/>
                        </a:solidFill>
                      </a:endParaRPr>
                    </a:p>
                    <a:p>
                      <a:pPr marL="285750" indent="-285750" algn="l">
                        <a:lnSpc>
                          <a:spcPct val="100000"/>
                        </a:lnSpc>
                        <a:buFont typeface="Wingdings" panose="05000000000000000000" pitchFamily="2" charset="2"/>
                        <a:buChar char="§"/>
                      </a:pPr>
                      <a:r>
                        <a:rPr lang="en-US" sz="1400" b="0" dirty="0">
                          <a:solidFill>
                            <a:schemeClr val="tx2"/>
                          </a:solidFill>
                        </a:rPr>
                        <a:t>44% responded by mail, 56% took the survey online, and less than 1% participated by phone</a:t>
                      </a:r>
                    </a:p>
                    <a:p>
                      <a:pPr marL="0" indent="0" algn="l">
                        <a:lnSpc>
                          <a:spcPct val="100000"/>
                        </a:lnSpc>
                        <a:buFont typeface="Wingdings" panose="05000000000000000000" pitchFamily="2" charset="2"/>
                        <a:buNone/>
                      </a:pPr>
                      <a:endParaRPr lang="en-US" sz="1000" b="0" dirty="0">
                        <a:solidFill>
                          <a:schemeClr val="tx2"/>
                        </a:solidFill>
                      </a:endParaRPr>
                    </a:p>
                    <a:p>
                      <a:pPr marL="0" indent="0" algn="l">
                        <a:lnSpc>
                          <a:spcPct val="100000"/>
                        </a:lnSpc>
                        <a:buFont typeface="Wingdings" panose="05000000000000000000" pitchFamily="2" charset="2"/>
                        <a:buNone/>
                      </a:pPr>
                      <a:r>
                        <a:rPr lang="en-US" sz="1400" b="0" dirty="0">
                          <a:solidFill>
                            <a:schemeClr val="tx2"/>
                          </a:solidFill>
                        </a:rPr>
                        <a:t>*A separate online survey link was also posted on FWPRD’s website and promoted in social media and in press releases.  The option to take this survey was from January 20, 2020 to March 9, 2020.  Four hundred and sixty-one (461) residents fully completed the survey.  Data from that survey is highlighted when relevant.  The full data set was provided in a separate document.  (This is referred to as the supplemental survey.)</a:t>
                      </a:r>
                      <a:endParaRPr lang="en-US" sz="1200" b="0" dirty="0">
                        <a:solidFill>
                          <a:schemeClr val="tx2"/>
                        </a:solidFill>
                      </a:endParaRPr>
                    </a:p>
                  </a:txBody>
                  <a:tcPr marT="64008">
                    <a:lnL w="28575" cap="flat" cmpd="sng" algn="ctr">
                      <a:solidFill>
                        <a:schemeClr val="accent3"/>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4017341"/>
                  </a:ext>
                </a:extLst>
              </a:tr>
              <a:tr h="432390">
                <a:tc>
                  <a:txBody>
                    <a:bodyPr/>
                    <a:lstStyle/>
                    <a:p>
                      <a:pPr algn="r">
                        <a:lnSpc>
                          <a:spcPct val="100000"/>
                        </a:lnSpc>
                      </a:pPr>
                      <a:r>
                        <a:rPr lang="en-US" sz="1800" b="1" cap="small" baseline="0" dirty="0">
                          <a:solidFill>
                            <a:schemeClr val="bg1"/>
                          </a:solidFill>
                        </a:rPr>
                        <a:t>Sample Size</a:t>
                      </a:r>
                    </a:p>
                  </a:txBody>
                  <a:tcPr>
                    <a:lnL w="12700" cmpd="sng">
                      <a:noFill/>
                    </a:lnL>
                    <a:lnR w="28575" cap="flat" cmpd="sng" algn="ctr">
                      <a:solidFill>
                        <a:schemeClr val="accent3"/>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algn="l">
                        <a:lnSpc>
                          <a:spcPct val="100000"/>
                        </a:lnSpc>
                      </a:pPr>
                      <a:r>
                        <a:rPr lang="en-US" sz="1400" b="0" dirty="0">
                          <a:solidFill>
                            <a:schemeClr val="tx2"/>
                          </a:solidFill>
                        </a:rPr>
                        <a:t>800 community members</a:t>
                      </a:r>
                    </a:p>
                  </a:txBody>
                  <a:tcPr marT="64008">
                    <a:lnL w="28575" cap="flat" cmpd="sng" algn="ctr">
                      <a:solidFill>
                        <a:schemeClr val="accent3"/>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268427346"/>
                  </a:ext>
                </a:extLst>
              </a:tr>
              <a:tr h="342864">
                <a:tc>
                  <a:txBody>
                    <a:bodyPr/>
                    <a:lstStyle/>
                    <a:p>
                      <a:pPr algn="r">
                        <a:lnSpc>
                          <a:spcPct val="100000"/>
                        </a:lnSpc>
                      </a:pPr>
                      <a:r>
                        <a:rPr lang="en-US" sz="1800" b="1" cap="small" baseline="0" dirty="0">
                          <a:solidFill>
                            <a:schemeClr val="bg1"/>
                          </a:solidFill>
                        </a:rPr>
                        <a:t>Data Collection</a:t>
                      </a:r>
                    </a:p>
                  </a:txBody>
                  <a:tcPr>
                    <a:lnL w="12700" cmpd="sng">
                      <a:noFill/>
                    </a:lnL>
                    <a:lnR w="28575" cap="flat" cmpd="sng" algn="ctr">
                      <a:solidFill>
                        <a:schemeClr val="accent3"/>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nSpc>
                          <a:spcPct val="100000"/>
                        </a:lnSpc>
                      </a:pPr>
                      <a:r>
                        <a:rPr lang="en-US" sz="1400" dirty="0">
                          <a:solidFill>
                            <a:schemeClr val="tx2"/>
                          </a:solidFill>
                        </a:rPr>
                        <a:t>January 14, 2020 to March 23, 2020</a:t>
                      </a:r>
                    </a:p>
                  </a:txBody>
                  <a:tcPr marT="64008">
                    <a:lnL w="28575" cap="flat" cmpd="sng" algn="ctr">
                      <a:solidFill>
                        <a:schemeClr val="accent3"/>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266305792"/>
                  </a:ext>
                </a:extLst>
              </a:tr>
            </a:tbl>
          </a:graphicData>
        </a:graphic>
      </p:graphicFrame>
    </p:spTree>
    <p:extLst>
      <p:ext uri="{BB962C8B-B14F-4D97-AF65-F5344CB8AC3E}">
        <p14:creationId xmlns:p14="http://schemas.microsoft.com/office/powerpoint/2010/main" val="33560877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A326ED25-87F9-472A-8C75-246A6DE5F8B9}"/>
              </a:ext>
            </a:extLst>
          </p:cNvPr>
          <p:cNvSpPr/>
          <p:nvPr/>
        </p:nvSpPr>
        <p:spPr>
          <a:xfrm>
            <a:off x="576830" y="4084476"/>
            <a:ext cx="10991881" cy="1920581"/>
          </a:xfrm>
          <a:custGeom>
            <a:avLst/>
            <a:gdLst>
              <a:gd name="connsiteX0" fmla="*/ 0 w 3450945"/>
              <a:gd name="connsiteY0" fmla="*/ 331016 h 1986056"/>
              <a:gd name="connsiteX1" fmla="*/ 331016 w 3450945"/>
              <a:gd name="connsiteY1" fmla="*/ 0 h 1986056"/>
              <a:gd name="connsiteX2" fmla="*/ 3119929 w 3450945"/>
              <a:gd name="connsiteY2" fmla="*/ 0 h 1986056"/>
              <a:gd name="connsiteX3" fmla="*/ 3450945 w 3450945"/>
              <a:gd name="connsiteY3" fmla="*/ 331016 h 1986056"/>
              <a:gd name="connsiteX4" fmla="*/ 3450945 w 3450945"/>
              <a:gd name="connsiteY4" fmla="*/ 1655040 h 1986056"/>
              <a:gd name="connsiteX5" fmla="*/ 3119929 w 3450945"/>
              <a:gd name="connsiteY5" fmla="*/ 1986056 h 1986056"/>
              <a:gd name="connsiteX6" fmla="*/ 331016 w 3450945"/>
              <a:gd name="connsiteY6" fmla="*/ 1986056 h 1986056"/>
              <a:gd name="connsiteX7" fmla="*/ 0 w 3450945"/>
              <a:gd name="connsiteY7" fmla="*/ 1655040 h 1986056"/>
              <a:gd name="connsiteX8" fmla="*/ 0 w 3450945"/>
              <a:gd name="connsiteY8" fmla="*/ 331016 h 1986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50945" h="1986056">
                <a:moveTo>
                  <a:pt x="0" y="331016"/>
                </a:moveTo>
                <a:cubicBezTo>
                  <a:pt x="0" y="148201"/>
                  <a:pt x="148201" y="0"/>
                  <a:pt x="331016" y="0"/>
                </a:cubicBezTo>
                <a:lnTo>
                  <a:pt x="3119929" y="0"/>
                </a:lnTo>
                <a:cubicBezTo>
                  <a:pt x="3302744" y="0"/>
                  <a:pt x="3450945" y="148201"/>
                  <a:pt x="3450945" y="331016"/>
                </a:cubicBezTo>
                <a:lnTo>
                  <a:pt x="3450945" y="1655040"/>
                </a:lnTo>
                <a:cubicBezTo>
                  <a:pt x="3450945" y="1837855"/>
                  <a:pt x="3302744" y="1986056"/>
                  <a:pt x="3119929" y="1986056"/>
                </a:cubicBezTo>
                <a:lnTo>
                  <a:pt x="331016" y="1986056"/>
                </a:lnTo>
                <a:cubicBezTo>
                  <a:pt x="148201" y="1986056"/>
                  <a:pt x="0" y="1837855"/>
                  <a:pt x="0" y="1655040"/>
                </a:cubicBezTo>
                <a:lnTo>
                  <a:pt x="0" y="331016"/>
                </a:lnTo>
                <a:close/>
              </a:path>
            </a:pathLst>
          </a:custGeom>
          <a:solidFill>
            <a:srgbClr val="FFFFFF">
              <a:alpha val="30196"/>
            </a:srgbClr>
          </a:solidFill>
          <a:ln>
            <a:solidFill>
              <a:schemeClr val="bg2">
                <a:lumMod val="90000"/>
              </a:schemeClr>
            </a:solidFill>
          </a:ln>
          <a:effectLst/>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344601" tIns="344601" rIns="344601" bIns="344601" numCol="1" spcCol="1270" anchor="ctr" anchorCtr="0">
            <a:noAutofit/>
          </a:bodyPr>
          <a:lstStyle/>
          <a:p>
            <a:pPr marL="0" marR="0" lvl="0" indent="0" algn="ctr" defTabSz="2889250" rtl="0" eaLnBrk="1" fontAlgn="auto" latinLnBrk="0" hangingPunct="1">
              <a:lnSpc>
                <a:spcPct val="90000"/>
              </a:lnSpc>
              <a:spcBef>
                <a:spcPct val="0"/>
              </a:spcBef>
              <a:spcAft>
                <a:spcPct val="35000"/>
              </a:spcAft>
              <a:buClrTx/>
              <a:buSzTx/>
              <a:buFontTx/>
              <a:buNone/>
              <a:tabLst/>
              <a:defRPr/>
            </a:pPr>
            <a:endParaRPr kumimoji="0" lang="en-US" sz="6500" b="0" i="0" u="none" strike="noStrike" kern="1200" cap="none" spc="0" normalizeH="0" baseline="0" noProof="0" dirty="0">
              <a:ln>
                <a:noFill/>
              </a:ln>
              <a:solidFill>
                <a:srgbClr val="136797"/>
              </a:solidFill>
              <a:effectLst/>
              <a:uLnTx/>
              <a:uFillTx/>
              <a:latin typeface="Century Gothic"/>
              <a:ea typeface="+mn-ea"/>
              <a:cs typeface="+mn-cs"/>
            </a:endParaRPr>
          </a:p>
        </p:txBody>
      </p:sp>
      <p:sp>
        <p:nvSpPr>
          <p:cNvPr id="3" name="Title 2">
            <a:extLst>
              <a:ext uri="{FF2B5EF4-FFF2-40B4-BE49-F238E27FC236}">
                <a16:creationId xmlns:a16="http://schemas.microsoft.com/office/drawing/2014/main" id="{F4365595-1064-493F-B5F6-A21E079F8FC9}"/>
              </a:ext>
            </a:extLst>
          </p:cNvPr>
          <p:cNvSpPr>
            <a:spLocks noGrp="1"/>
          </p:cNvSpPr>
          <p:nvPr>
            <p:ph type="title"/>
          </p:nvPr>
        </p:nvSpPr>
        <p:spPr>
          <a:xfrm>
            <a:off x="344424" y="150270"/>
            <a:ext cx="12530748" cy="950976"/>
          </a:xfrm>
        </p:spPr>
        <p:txBody>
          <a:bodyPr>
            <a:noAutofit/>
          </a:bodyPr>
          <a:lstStyle/>
          <a:p>
            <a:r>
              <a:rPr lang="en-US" sz="3600" dirty="0"/>
              <a:t>Summary: Where Residents learn about programming</a:t>
            </a:r>
          </a:p>
        </p:txBody>
      </p:sp>
      <p:sp>
        <p:nvSpPr>
          <p:cNvPr id="4" name="Footer Placeholder 3">
            <a:extLst>
              <a:ext uri="{FF2B5EF4-FFF2-40B4-BE49-F238E27FC236}">
                <a16:creationId xmlns:a16="http://schemas.microsoft.com/office/drawing/2014/main" id="{05131915-F55B-48A7-95A4-3D7FCF67052B}"/>
              </a:ext>
            </a:extLst>
          </p:cNvPr>
          <p:cNvSpPr>
            <a:spLocks noGrp="1"/>
          </p:cNvSpPr>
          <p:nvPr>
            <p:ph type="ftr" sz="quarter" idx="11"/>
          </p:nvPr>
        </p:nvSpPr>
        <p:spPr/>
        <p:txBody>
          <a:bodyPr/>
          <a:lstStyle/>
          <a:p>
            <a:r>
              <a:rPr lang="en-US"/>
              <a:t>www.GLM.com</a:t>
            </a:r>
            <a:endParaRPr lang="en-US" dirty="0"/>
          </a:p>
        </p:txBody>
      </p:sp>
      <p:sp>
        <p:nvSpPr>
          <p:cNvPr id="5" name="Slide Number Placeholder 4">
            <a:extLst>
              <a:ext uri="{FF2B5EF4-FFF2-40B4-BE49-F238E27FC236}">
                <a16:creationId xmlns:a16="http://schemas.microsoft.com/office/drawing/2014/main" id="{3F90A2F9-133A-418C-B9B8-961BEB43D803}"/>
              </a:ext>
            </a:extLst>
          </p:cNvPr>
          <p:cNvSpPr>
            <a:spLocks noGrp="1"/>
          </p:cNvSpPr>
          <p:nvPr>
            <p:ph type="sldNum" sz="quarter" idx="12"/>
          </p:nvPr>
        </p:nvSpPr>
        <p:spPr/>
        <p:txBody>
          <a:bodyPr/>
          <a:lstStyle/>
          <a:p>
            <a:fld id="{F79749CB-5984-46E2-9EDB-EB4914E22A5A}" type="slidenum">
              <a:rPr lang="en-US" smtClean="0"/>
              <a:pPr/>
              <a:t>20</a:t>
            </a:fld>
            <a:endParaRPr lang="en-US" dirty="0"/>
          </a:p>
        </p:txBody>
      </p:sp>
      <p:pic>
        <p:nvPicPr>
          <p:cNvPr id="6" name="Picture 5">
            <a:extLst>
              <a:ext uri="{FF2B5EF4-FFF2-40B4-BE49-F238E27FC236}">
                <a16:creationId xmlns:a16="http://schemas.microsoft.com/office/drawing/2014/main" id="{1A8F3E8D-6742-4753-ADC0-461CF7DDA98B}"/>
              </a:ext>
            </a:extLst>
          </p:cNvPr>
          <p:cNvPicPr>
            <a:picLocks noChangeAspect="1"/>
          </p:cNvPicPr>
          <p:nvPr/>
        </p:nvPicPr>
        <p:blipFill>
          <a:blip r:embed="rId3"/>
          <a:stretch>
            <a:fillRect/>
          </a:stretch>
        </p:blipFill>
        <p:spPr>
          <a:xfrm>
            <a:off x="623289" y="1177447"/>
            <a:ext cx="1253735" cy="2090473"/>
          </a:xfrm>
          <a:prstGeom prst="rect">
            <a:avLst/>
          </a:prstGeom>
        </p:spPr>
      </p:pic>
      <p:sp>
        <p:nvSpPr>
          <p:cNvPr id="7" name="TextBox 6">
            <a:extLst>
              <a:ext uri="{FF2B5EF4-FFF2-40B4-BE49-F238E27FC236}">
                <a16:creationId xmlns:a16="http://schemas.microsoft.com/office/drawing/2014/main" id="{6B231E67-93DD-4E29-98F7-07960ADF3D63}"/>
              </a:ext>
            </a:extLst>
          </p:cNvPr>
          <p:cNvSpPr txBox="1"/>
          <p:nvPr/>
        </p:nvSpPr>
        <p:spPr>
          <a:xfrm>
            <a:off x="1131471" y="4294741"/>
            <a:ext cx="10437240" cy="1477328"/>
          </a:xfrm>
          <a:prstGeom prst="rect">
            <a:avLst/>
          </a:prstGeom>
          <a:noFill/>
        </p:spPr>
        <p:txBody>
          <a:bodyPr wrap="square" rtlCol="0">
            <a:spAutoFit/>
          </a:bodyPr>
          <a:lstStyle/>
          <a:p>
            <a:r>
              <a:rPr lang="en-US" dirty="0"/>
              <a:t>The best way to reach those 18-34 years old is through Facebook and word-of-mouth. </a:t>
            </a:r>
          </a:p>
          <a:p>
            <a:endParaRPr lang="en-US" dirty="0"/>
          </a:p>
          <a:p>
            <a:r>
              <a:rPr lang="en-US" dirty="0"/>
              <a:t>The best way to reach residents age 35 and older is through the </a:t>
            </a:r>
            <a:r>
              <a:rPr lang="en-US" i="1" dirty="0"/>
              <a:t>Fun Times</a:t>
            </a:r>
            <a:r>
              <a:rPr lang="en-US" dirty="0"/>
              <a:t>.</a:t>
            </a:r>
          </a:p>
          <a:p>
            <a:endParaRPr lang="en-US" dirty="0"/>
          </a:p>
          <a:p>
            <a:r>
              <a:rPr lang="en-US" dirty="0"/>
              <a:t>TV reaches those 45 years and older, and newspaper reaches those 65 and older. </a:t>
            </a:r>
          </a:p>
        </p:txBody>
      </p:sp>
      <p:pic>
        <p:nvPicPr>
          <p:cNvPr id="2050" name="Picture 2" descr="Facebook, social, social media icon">
            <a:extLst>
              <a:ext uri="{FF2B5EF4-FFF2-40B4-BE49-F238E27FC236}">
                <a16:creationId xmlns:a16="http://schemas.microsoft.com/office/drawing/2014/main" id="{00D87D44-D98E-4FCA-B669-C5B2D743073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084881" y="1305009"/>
            <a:ext cx="1483830" cy="1483830"/>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Newspaper icon - Transparent PNG &amp; SVG vector file">
            <a:extLst>
              <a:ext uri="{FF2B5EF4-FFF2-40B4-BE49-F238E27FC236}">
                <a16:creationId xmlns:a16="http://schemas.microsoft.com/office/drawing/2014/main" id="{85F63ABC-2E8B-4706-AE54-CF49EFE1B9C0}"/>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23737" y="1172453"/>
            <a:ext cx="1751491" cy="1751491"/>
          </a:xfrm>
          <a:prstGeom prst="rect">
            <a:avLst/>
          </a:prstGeom>
          <a:noFill/>
          <a:extLst>
            <a:ext uri="{909E8E84-426E-40DD-AFC4-6F175D3DCCD1}">
              <a14:hiddenFill xmlns:a14="http://schemas.microsoft.com/office/drawing/2010/main">
                <a:solidFill>
                  <a:srgbClr val="FFFFFF"/>
                </a:solidFill>
              </a14:hiddenFill>
            </a:ext>
          </a:extLst>
        </p:spPr>
      </p:pic>
      <p:pic>
        <p:nvPicPr>
          <p:cNvPr id="2080" name="Picture 32" descr="Monitor, movies, television, tv icon">
            <a:extLst>
              <a:ext uri="{FF2B5EF4-FFF2-40B4-BE49-F238E27FC236}">
                <a16:creationId xmlns:a16="http://schemas.microsoft.com/office/drawing/2014/main" id="{4E6558D7-35A8-4D93-ADD2-DCEE7AA674F9}"/>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6768" b="16041"/>
          <a:stretch/>
        </p:blipFill>
        <p:spPr bwMode="auto">
          <a:xfrm>
            <a:off x="4852024" y="1435685"/>
            <a:ext cx="2058574" cy="1383189"/>
          </a:xfrm>
          <a:prstGeom prst="rect">
            <a:avLst/>
          </a:prstGeom>
          <a:noFill/>
          <a:extLst>
            <a:ext uri="{909E8E84-426E-40DD-AFC4-6F175D3DCCD1}">
              <a14:hiddenFill xmlns:a14="http://schemas.microsoft.com/office/drawing/2010/main">
                <a:solidFill>
                  <a:srgbClr val="FFFFFF"/>
                </a:solidFill>
              </a14:hiddenFill>
            </a:ext>
          </a:extLst>
        </p:spPr>
      </p:pic>
      <p:pic>
        <p:nvPicPr>
          <p:cNvPr id="2094" name="Picture 46" descr="ViralMint - Viral Marketing and Customer acquisition Platform">
            <a:extLst>
              <a:ext uri="{FF2B5EF4-FFF2-40B4-BE49-F238E27FC236}">
                <a16:creationId xmlns:a16="http://schemas.microsoft.com/office/drawing/2014/main" id="{7967AC61-0E11-4B8A-A9C7-E003AD091F8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69932" y="1435685"/>
            <a:ext cx="1488128" cy="148812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C1FE95CA-E6C8-49DC-B95C-66C63D06495B}"/>
              </a:ext>
            </a:extLst>
          </p:cNvPr>
          <p:cNvSpPr txBox="1"/>
          <p:nvPr/>
        </p:nvSpPr>
        <p:spPr>
          <a:xfrm>
            <a:off x="998484" y="3293276"/>
            <a:ext cx="1103586" cy="369332"/>
          </a:xfrm>
          <a:prstGeom prst="rect">
            <a:avLst/>
          </a:prstGeom>
          <a:noFill/>
        </p:spPr>
        <p:txBody>
          <a:bodyPr wrap="square" rtlCol="0">
            <a:spAutoFit/>
          </a:bodyPr>
          <a:lstStyle/>
          <a:p>
            <a:r>
              <a:rPr lang="en-US" b="1" dirty="0"/>
              <a:t>54%</a:t>
            </a:r>
          </a:p>
        </p:txBody>
      </p:sp>
      <p:sp>
        <p:nvSpPr>
          <p:cNvPr id="14" name="TextBox 13">
            <a:extLst>
              <a:ext uri="{FF2B5EF4-FFF2-40B4-BE49-F238E27FC236}">
                <a16:creationId xmlns:a16="http://schemas.microsoft.com/office/drawing/2014/main" id="{272574CC-7FAB-4D5E-ACCF-46336CA42DEF}"/>
              </a:ext>
            </a:extLst>
          </p:cNvPr>
          <p:cNvSpPr txBox="1"/>
          <p:nvPr/>
        </p:nvSpPr>
        <p:spPr>
          <a:xfrm>
            <a:off x="2949080" y="2971100"/>
            <a:ext cx="1103586" cy="369332"/>
          </a:xfrm>
          <a:prstGeom prst="rect">
            <a:avLst/>
          </a:prstGeom>
          <a:noFill/>
        </p:spPr>
        <p:txBody>
          <a:bodyPr wrap="square" rtlCol="0">
            <a:spAutoFit/>
          </a:bodyPr>
          <a:lstStyle/>
          <a:p>
            <a:r>
              <a:rPr lang="en-US" b="1" dirty="0"/>
              <a:t>37%</a:t>
            </a:r>
          </a:p>
        </p:txBody>
      </p:sp>
      <p:sp>
        <p:nvSpPr>
          <p:cNvPr id="15" name="TextBox 14">
            <a:extLst>
              <a:ext uri="{FF2B5EF4-FFF2-40B4-BE49-F238E27FC236}">
                <a16:creationId xmlns:a16="http://schemas.microsoft.com/office/drawing/2014/main" id="{F18103B7-AB40-49CA-AC14-00298501D4A8}"/>
              </a:ext>
            </a:extLst>
          </p:cNvPr>
          <p:cNvSpPr txBox="1"/>
          <p:nvPr/>
        </p:nvSpPr>
        <p:spPr>
          <a:xfrm>
            <a:off x="5563071" y="2923944"/>
            <a:ext cx="1103586" cy="369332"/>
          </a:xfrm>
          <a:prstGeom prst="rect">
            <a:avLst/>
          </a:prstGeom>
          <a:noFill/>
        </p:spPr>
        <p:txBody>
          <a:bodyPr wrap="square" rtlCol="0">
            <a:spAutoFit/>
          </a:bodyPr>
          <a:lstStyle/>
          <a:p>
            <a:r>
              <a:rPr lang="en-US" b="1" dirty="0"/>
              <a:t>30%</a:t>
            </a:r>
          </a:p>
        </p:txBody>
      </p:sp>
      <p:sp>
        <p:nvSpPr>
          <p:cNvPr id="16" name="TextBox 15">
            <a:extLst>
              <a:ext uri="{FF2B5EF4-FFF2-40B4-BE49-F238E27FC236}">
                <a16:creationId xmlns:a16="http://schemas.microsoft.com/office/drawing/2014/main" id="{40E93BFA-BF7E-4D43-AC46-60611B2543E1}"/>
              </a:ext>
            </a:extLst>
          </p:cNvPr>
          <p:cNvSpPr txBox="1"/>
          <p:nvPr/>
        </p:nvSpPr>
        <p:spPr>
          <a:xfrm>
            <a:off x="8271642" y="2923944"/>
            <a:ext cx="1103586" cy="369332"/>
          </a:xfrm>
          <a:prstGeom prst="rect">
            <a:avLst/>
          </a:prstGeom>
          <a:noFill/>
        </p:spPr>
        <p:txBody>
          <a:bodyPr wrap="square" rtlCol="0">
            <a:spAutoFit/>
          </a:bodyPr>
          <a:lstStyle/>
          <a:p>
            <a:r>
              <a:rPr lang="en-US" b="1" dirty="0"/>
              <a:t>29%</a:t>
            </a:r>
          </a:p>
        </p:txBody>
      </p:sp>
      <p:sp>
        <p:nvSpPr>
          <p:cNvPr id="17" name="TextBox 16">
            <a:extLst>
              <a:ext uri="{FF2B5EF4-FFF2-40B4-BE49-F238E27FC236}">
                <a16:creationId xmlns:a16="http://schemas.microsoft.com/office/drawing/2014/main" id="{950A65C8-1641-41FA-8E0D-2F9CB20A70F3}"/>
              </a:ext>
            </a:extLst>
          </p:cNvPr>
          <p:cNvSpPr txBox="1"/>
          <p:nvPr/>
        </p:nvSpPr>
        <p:spPr>
          <a:xfrm>
            <a:off x="10580738" y="2901251"/>
            <a:ext cx="1103586" cy="369332"/>
          </a:xfrm>
          <a:prstGeom prst="rect">
            <a:avLst/>
          </a:prstGeom>
          <a:noFill/>
        </p:spPr>
        <p:txBody>
          <a:bodyPr wrap="square" rtlCol="0">
            <a:spAutoFit/>
          </a:bodyPr>
          <a:lstStyle/>
          <a:p>
            <a:r>
              <a:rPr lang="en-US" b="1" dirty="0"/>
              <a:t>25%</a:t>
            </a:r>
          </a:p>
        </p:txBody>
      </p:sp>
      <p:sp>
        <p:nvSpPr>
          <p:cNvPr id="8" name="Rectangle 7">
            <a:extLst>
              <a:ext uri="{FF2B5EF4-FFF2-40B4-BE49-F238E27FC236}">
                <a16:creationId xmlns:a16="http://schemas.microsoft.com/office/drawing/2014/main" id="{246F8731-1729-46D3-8363-6DE802D59B76}"/>
              </a:ext>
            </a:extLst>
          </p:cNvPr>
          <p:cNvSpPr/>
          <p:nvPr/>
        </p:nvSpPr>
        <p:spPr>
          <a:xfrm>
            <a:off x="2212639" y="1083800"/>
            <a:ext cx="2058573" cy="369332"/>
          </a:xfrm>
          <a:prstGeom prst="rect">
            <a:avLst/>
          </a:prstGeom>
          <a:noFill/>
        </p:spPr>
        <p:txBody>
          <a:bodyPr wrap="square" lIns="91440" tIns="45720" rIns="91440" bIns="45720">
            <a:spAutoFit/>
          </a:bodyPr>
          <a:lstStyle/>
          <a:p>
            <a:pPr algn="ctr"/>
            <a:r>
              <a:rPr lang="en-US" b="0" cap="none" spc="0" dirty="0">
                <a:ln w="0"/>
                <a:solidFill>
                  <a:schemeClr val="tx2"/>
                </a:solidFill>
                <a:effectLst/>
              </a:rPr>
              <a:t>Word-of-mouth</a:t>
            </a:r>
          </a:p>
        </p:txBody>
      </p:sp>
      <p:sp>
        <p:nvSpPr>
          <p:cNvPr id="19" name="Rectangle 18">
            <a:extLst>
              <a:ext uri="{FF2B5EF4-FFF2-40B4-BE49-F238E27FC236}">
                <a16:creationId xmlns:a16="http://schemas.microsoft.com/office/drawing/2014/main" id="{C64648EC-6F85-42A8-BD85-4EA19BB0E0FC}"/>
              </a:ext>
            </a:extLst>
          </p:cNvPr>
          <p:cNvSpPr/>
          <p:nvPr/>
        </p:nvSpPr>
        <p:spPr>
          <a:xfrm rot="19150008">
            <a:off x="5418585" y="1937949"/>
            <a:ext cx="1863011" cy="369332"/>
          </a:xfrm>
          <a:prstGeom prst="rect">
            <a:avLst/>
          </a:prstGeom>
          <a:noFill/>
        </p:spPr>
        <p:txBody>
          <a:bodyPr wrap="square" lIns="91440" tIns="45720" rIns="91440" bIns="45720">
            <a:spAutoFit/>
          </a:bodyPr>
          <a:lstStyle/>
          <a:p>
            <a:pPr algn="ctr"/>
            <a:r>
              <a:rPr lang="en-US" b="0" cap="none" spc="0" dirty="0">
                <a:ln w="0"/>
                <a:solidFill>
                  <a:schemeClr val="bg2"/>
                </a:solidFill>
                <a:effectLst/>
              </a:rPr>
              <a:t>Television</a:t>
            </a:r>
          </a:p>
        </p:txBody>
      </p:sp>
    </p:spTree>
    <p:extLst>
      <p:ext uri="{BB962C8B-B14F-4D97-AF65-F5344CB8AC3E}">
        <p14:creationId xmlns:p14="http://schemas.microsoft.com/office/powerpoint/2010/main" val="12925074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DF85C6D4-7CF3-4BC8-9B47-A0604ED1754C}"/>
              </a:ext>
            </a:extLst>
          </p:cNvPr>
          <p:cNvSpPr/>
          <p:nvPr/>
        </p:nvSpPr>
        <p:spPr>
          <a:xfrm>
            <a:off x="9043084" y="2069402"/>
            <a:ext cx="2831650" cy="3259923"/>
          </a:xfrm>
          <a:custGeom>
            <a:avLst/>
            <a:gdLst>
              <a:gd name="connsiteX0" fmla="*/ 0 w 3450945"/>
              <a:gd name="connsiteY0" fmla="*/ 331016 h 1986056"/>
              <a:gd name="connsiteX1" fmla="*/ 331016 w 3450945"/>
              <a:gd name="connsiteY1" fmla="*/ 0 h 1986056"/>
              <a:gd name="connsiteX2" fmla="*/ 3119929 w 3450945"/>
              <a:gd name="connsiteY2" fmla="*/ 0 h 1986056"/>
              <a:gd name="connsiteX3" fmla="*/ 3450945 w 3450945"/>
              <a:gd name="connsiteY3" fmla="*/ 331016 h 1986056"/>
              <a:gd name="connsiteX4" fmla="*/ 3450945 w 3450945"/>
              <a:gd name="connsiteY4" fmla="*/ 1655040 h 1986056"/>
              <a:gd name="connsiteX5" fmla="*/ 3119929 w 3450945"/>
              <a:gd name="connsiteY5" fmla="*/ 1986056 h 1986056"/>
              <a:gd name="connsiteX6" fmla="*/ 331016 w 3450945"/>
              <a:gd name="connsiteY6" fmla="*/ 1986056 h 1986056"/>
              <a:gd name="connsiteX7" fmla="*/ 0 w 3450945"/>
              <a:gd name="connsiteY7" fmla="*/ 1655040 h 1986056"/>
              <a:gd name="connsiteX8" fmla="*/ 0 w 3450945"/>
              <a:gd name="connsiteY8" fmla="*/ 331016 h 1986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50945" h="1986056">
                <a:moveTo>
                  <a:pt x="0" y="331016"/>
                </a:moveTo>
                <a:cubicBezTo>
                  <a:pt x="0" y="148201"/>
                  <a:pt x="148201" y="0"/>
                  <a:pt x="331016" y="0"/>
                </a:cubicBezTo>
                <a:lnTo>
                  <a:pt x="3119929" y="0"/>
                </a:lnTo>
                <a:cubicBezTo>
                  <a:pt x="3302744" y="0"/>
                  <a:pt x="3450945" y="148201"/>
                  <a:pt x="3450945" y="331016"/>
                </a:cubicBezTo>
                <a:lnTo>
                  <a:pt x="3450945" y="1655040"/>
                </a:lnTo>
                <a:cubicBezTo>
                  <a:pt x="3450945" y="1837855"/>
                  <a:pt x="3302744" y="1986056"/>
                  <a:pt x="3119929" y="1986056"/>
                </a:cubicBezTo>
                <a:lnTo>
                  <a:pt x="331016" y="1986056"/>
                </a:lnTo>
                <a:cubicBezTo>
                  <a:pt x="148201" y="1986056"/>
                  <a:pt x="0" y="1837855"/>
                  <a:pt x="0" y="1655040"/>
                </a:cubicBezTo>
                <a:lnTo>
                  <a:pt x="0" y="331016"/>
                </a:lnTo>
                <a:close/>
              </a:path>
            </a:pathLst>
          </a:custGeom>
          <a:solidFill>
            <a:srgbClr val="FFFFFF">
              <a:alpha val="30196"/>
            </a:srgbClr>
          </a:solidFill>
          <a:ln>
            <a:solidFill>
              <a:schemeClr val="bg2">
                <a:lumMod val="90000"/>
              </a:schemeClr>
            </a:solidFill>
          </a:ln>
          <a:effectLst/>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344601" tIns="344601" rIns="344601" bIns="344601" numCol="1" spcCol="1270" anchor="ctr" anchorCtr="0">
            <a:noAutofit/>
          </a:bodyPr>
          <a:lstStyle/>
          <a:p>
            <a:pPr marL="0" marR="0" lvl="0" indent="0" algn="ctr" defTabSz="2889250" rtl="0" eaLnBrk="1" fontAlgn="auto" latinLnBrk="0" hangingPunct="1">
              <a:lnSpc>
                <a:spcPct val="90000"/>
              </a:lnSpc>
              <a:spcBef>
                <a:spcPct val="0"/>
              </a:spcBef>
              <a:spcAft>
                <a:spcPct val="35000"/>
              </a:spcAft>
              <a:buClrTx/>
              <a:buSzTx/>
              <a:buFontTx/>
              <a:buNone/>
              <a:tabLst/>
              <a:defRPr/>
            </a:pPr>
            <a:endParaRPr kumimoji="0" lang="en-US" sz="6500" b="0" i="0" u="none" strike="noStrike" kern="1200" cap="none" spc="0" normalizeH="0" baseline="0" noProof="0" dirty="0">
              <a:ln>
                <a:noFill/>
              </a:ln>
              <a:solidFill>
                <a:srgbClr val="136797"/>
              </a:solidFill>
              <a:effectLst/>
              <a:uLnTx/>
              <a:uFillTx/>
              <a:latin typeface="Century Gothic"/>
              <a:ea typeface="+mn-ea"/>
              <a:cs typeface="+mn-cs"/>
            </a:endParaRPr>
          </a:p>
        </p:txBody>
      </p:sp>
      <p:sp>
        <p:nvSpPr>
          <p:cNvPr id="2" name="Text Placeholder 1">
            <a:extLst>
              <a:ext uri="{FF2B5EF4-FFF2-40B4-BE49-F238E27FC236}">
                <a16:creationId xmlns:a16="http://schemas.microsoft.com/office/drawing/2014/main" id="{E1BC95DB-EED8-4852-9952-F1FFD42B8766}"/>
              </a:ext>
            </a:extLst>
          </p:cNvPr>
          <p:cNvSpPr>
            <a:spLocks noGrp="1"/>
          </p:cNvSpPr>
          <p:nvPr>
            <p:ph type="body" sz="quarter" idx="13"/>
          </p:nvPr>
        </p:nvSpPr>
        <p:spPr>
          <a:xfrm>
            <a:off x="344424" y="1229741"/>
            <a:ext cx="8563222" cy="530055"/>
          </a:xfrm>
        </p:spPr>
        <p:txBody>
          <a:bodyPr>
            <a:normAutofit/>
          </a:bodyPr>
          <a:lstStyle/>
          <a:p>
            <a:r>
              <a:rPr lang="en-US" sz="1600" b="1" dirty="0"/>
              <a:t>Where Residents Learn About Programming (Multiple Mentions)</a:t>
            </a:r>
          </a:p>
        </p:txBody>
      </p:sp>
      <p:sp>
        <p:nvSpPr>
          <p:cNvPr id="4" name="Title 3">
            <a:extLst>
              <a:ext uri="{FF2B5EF4-FFF2-40B4-BE49-F238E27FC236}">
                <a16:creationId xmlns:a16="http://schemas.microsoft.com/office/drawing/2014/main" id="{03A8F1B5-ED39-42D6-A190-1D8DC6E401E1}"/>
              </a:ext>
            </a:extLst>
          </p:cNvPr>
          <p:cNvSpPr>
            <a:spLocks noGrp="1"/>
          </p:cNvSpPr>
          <p:nvPr>
            <p:ph type="title"/>
          </p:nvPr>
        </p:nvSpPr>
        <p:spPr/>
        <p:txBody>
          <a:bodyPr>
            <a:normAutofit fontScale="90000"/>
          </a:bodyPr>
          <a:lstStyle/>
          <a:p>
            <a:r>
              <a:rPr lang="en-US" dirty="0"/>
              <a:t>91% are aware of FWPRD programming; </a:t>
            </a:r>
            <a:r>
              <a:rPr lang="en-US" i="1" dirty="0"/>
              <a:t>Fun times </a:t>
            </a:r>
            <a:r>
              <a:rPr lang="en-US" dirty="0"/>
              <a:t>continues to be the primary communication tool</a:t>
            </a:r>
          </a:p>
        </p:txBody>
      </p:sp>
      <p:sp>
        <p:nvSpPr>
          <p:cNvPr id="5" name="Footer Placeholder 4">
            <a:extLst>
              <a:ext uri="{FF2B5EF4-FFF2-40B4-BE49-F238E27FC236}">
                <a16:creationId xmlns:a16="http://schemas.microsoft.com/office/drawing/2014/main" id="{58057035-2C4E-4F28-BC5C-73D5D0100972}"/>
              </a:ext>
            </a:extLst>
          </p:cNvPr>
          <p:cNvSpPr>
            <a:spLocks noGrp="1"/>
          </p:cNvSpPr>
          <p:nvPr>
            <p:ph type="ftr" sz="quarter" idx="11"/>
          </p:nvPr>
        </p:nvSpPr>
        <p:spPr/>
        <p:txBody>
          <a:bodyPr/>
          <a:lstStyle/>
          <a:p>
            <a:r>
              <a:rPr lang="en-US"/>
              <a:t>www.GLM.com</a:t>
            </a:r>
            <a:endParaRPr lang="en-US" dirty="0"/>
          </a:p>
        </p:txBody>
      </p:sp>
      <p:sp>
        <p:nvSpPr>
          <p:cNvPr id="6" name="Slide Number Placeholder 5">
            <a:extLst>
              <a:ext uri="{FF2B5EF4-FFF2-40B4-BE49-F238E27FC236}">
                <a16:creationId xmlns:a16="http://schemas.microsoft.com/office/drawing/2014/main" id="{442ED552-4811-433B-8423-53DBD5045FA3}"/>
              </a:ext>
            </a:extLst>
          </p:cNvPr>
          <p:cNvSpPr>
            <a:spLocks noGrp="1"/>
          </p:cNvSpPr>
          <p:nvPr>
            <p:ph type="sldNum" sz="quarter" idx="12"/>
          </p:nvPr>
        </p:nvSpPr>
        <p:spPr/>
        <p:txBody>
          <a:bodyPr/>
          <a:lstStyle/>
          <a:p>
            <a:fld id="{F79749CB-5984-46E2-9EDB-EB4914E22A5A}" type="slidenum">
              <a:rPr lang="en-US" smtClean="0"/>
              <a:pPr/>
              <a:t>21</a:t>
            </a:fld>
            <a:endParaRPr lang="en-US" dirty="0"/>
          </a:p>
        </p:txBody>
      </p:sp>
      <p:graphicFrame>
        <p:nvGraphicFramePr>
          <p:cNvPr id="7" name="Content Placeholder 9">
            <a:extLst>
              <a:ext uri="{FF2B5EF4-FFF2-40B4-BE49-F238E27FC236}">
                <a16:creationId xmlns:a16="http://schemas.microsoft.com/office/drawing/2014/main" id="{85A2FFF0-A739-411A-96BC-71DB9B8A5C13}"/>
              </a:ext>
            </a:extLst>
          </p:cNvPr>
          <p:cNvGraphicFramePr>
            <a:graphicFrameLocks/>
          </p:cNvGraphicFramePr>
          <p:nvPr>
            <p:extLst>
              <p:ext uri="{D42A27DB-BD31-4B8C-83A1-F6EECF244321}">
                <p14:modId xmlns:p14="http://schemas.microsoft.com/office/powerpoint/2010/main" val="1168596494"/>
              </p:ext>
            </p:extLst>
          </p:nvPr>
        </p:nvGraphicFramePr>
        <p:xfrm>
          <a:off x="344424" y="1643803"/>
          <a:ext cx="8298131" cy="4611021"/>
        </p:xfrm>
        <a:graphic>
          <a:graphicData uri="http://schemas.openxmlformats.org/drawingml/2006/table">
            <a:tbl>
              <a:tblPr firstRow="1" bandRow="1">
                <a:tableStyleId>{69012ECD-51FC-41F1-AA8D-1B2483CD663E}</a:tableStyleId>
              </a:tblPr>
              <a:tblGrid>
                <a:gridCol w="1897627">
                  <a:extLst>
                    <a:ext uri="{9D8B030D-6E8A-4147-A177-3AD203B41FA5}">
                      <a16:colId xmlns:a16="http://schemas.microsoft.com/office/drawing/2014/main" val="3383321182"/>
                    </a:ext>
                  </a:extLst>
                </a:gridCol>
                <a:gridCol w="737420">
                  <a:extLst>
                    <a:ext uri="{9D8B030D-6E8A-4147-A177-3AD203B41FA5}">
                      <a16:colId xmlns:a16="http://schemas.microsoft.com/office/drawing/2014/main" val="2948937490"/>
                    </a:ext>
                  </a:extLst>
                </a:gridCol>
                <a:gridCol w="1032385">
                  <a:extLst>
                    <a:ext uri="{9D8B030D-6E8A-4147-A177-3AD203B41FA5}">
                      <a16:colId xmlns:a16="http://schemas.microsoft.com/office/drawing/2014/main" val="4209970915"/>
                    </a:ext>
                  </a:extLst>
                </a:gridCol>
                <a:gridCol w="1002596">
                  <a:extLst>
                    <a:ext uri="{9D8B030D-6E8A-4147-A177-3AD203B41FA5}">
                      <a16:colId xmlns:a16="http://schemas.microsoft.com/office/drawing/2014/main" val="934762392"/>
                    </a:ext>
                  </a:extLst>
                </a:gridCol>
                <a:gridCol w="973393">
                  <a:extLst>
                    <a:ext uri="{9D8B030D-6E8A-4147-A177-3AD203B41FA5}">
                      <a16:colId xmlns:a16="http://schemas.microsoft.com/office/drawing/2014/main" val="3277485507"/>
                    </a:ext>
                  </a:extLst>
                </a:gridCol>
                <a:gridCol w="934065">
                  <a:extLst>
                    <a:ext uri="{9D8B030D-6E8A-4147-A177-3AD203B41FA5}">
                      <a16:colId xmlns:a16="http://schemas.microsoft.com/office/drawing/2014/main" val="4013999749"/>
                    </a:ext>
                  </a:extLst>
                </a:gridCol>
                <a:gridCol w="914400">
                  <a:extLst>
                    <a:ext uri="{9D8B030D-6E8A-4147-A177-3AD203B41FA5}">
                      <a16:colId xmlns:a16="http://schemas.microsoft.com/office/drawing/2014/main" val="3533958824"/>
                    </a:ext>
                  </a:extLst>
                </a:gridCol>
                <a:gridCol w="806245">
                  <a:extLst>
                    <a:ext uri="{9D8B030D-6E8A-4147-A177-3AD203B41FA5}">
                      <a16:colId xmlns:a16="http://schemas.microsoft.com/office/drawing/2014/main" val="3762553405"/>
                    </a:ext>
                  </a:extLst>
                </a:gridCol>
              </a:tblGrid>
              <a:tr h="117154">
                <a:tc>
                  <a:txBody>
                    <a:bodyPr/>
                    <a:lstStyle/>
                    <a:p>
                      <a:pPr algn="r"/>
                      <a:endParaRPr lang="en-US" sz="1100" b="0" baseline="0" dirty="0">
                        <a:solidFill>
                          <a:schemeClr val="bg2"/>
                        </a:solidFill>
                        <a:latin typeface="Century Gothic" panose="020B0502020202020204" pitchFamily="34" charset="0"/>
                      </a:endParaRPr>
                    </a:p>
                  </a:txBody>
                  <a:tcPr anchor="ctr">
                    <a:lnL w="6350" cap="flat" cmpd="sng" algn="ctr">
                      <a:noFill/>
                      <a:prstDash val="solid"/>
                      <a:miter lim="800000"/>
                    </a:lnL>
                    <a:lnR w="38100" cap="flat" cmpd="sng" algn="ctr">
                      <a:no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200" b="1" cap="small" baseline="0" dirty="0">
                          <a:solidFill>
                            <a:schemeClr val="bg2"/>
                          </a:solidFill>
                          <a:latin typeface="Century Gothic" panose="020B0502020202020204" pitchFamily="34" charset="0"/>
                        </a:rPr>
                        <a:t>Total </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3"/>
                    </a:solidFill>
                  </a:tcPr>
                </a:tc>
                <a:tc>
                  <a:txBody>
                    <a:bodyPr/>
                    <a:lstStyle/>
                    <a:p>
                      <a:pPr algn="ctr"/>
                      <a:r>
                        <a:rPr lang="en-US" sz="1200" b="1" cap="small" baseline="0" dirty="0">
                          <a:solidFill>
                            <a:schemeClr val="bg2"/>
                          </a:solidFill>
                          <a:latin typeface="Century Gothic" panose="020B0502020202020204" pitchFamily="34" charset="0"/>
                        </a:rPr>
                        <a:t>Age 18-34</a:t>
                      </a:r>
                    </a:p>
                  </a:txBody>
                  <a:tcPr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small" spc="0" normalizeH="0" baseline="0" noProof="0" dirty="0">
                          <a:ln>
                            <a:noFill/>
                          </a:ln>
                          <a:solidFill>
                            <a:srgbClr val="E7E6E6"/>
                          </a:solidFill>
                          <a:effectLst/>
                          <a:uLnTx/>
                          <a:uFillTx/>
                          <a:latin typeface="Century Gothic" panose="020B0502020202020204" pitchFamily="34" charset="0"/>
                          <a:ea typeface="+mn-ea"/>
                          <a:cs typeface="+mn-cs"/>
                        </a:rPr>
                        <a:t>Age 35-44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small" spc="0" normalizeH="0" baseline="0" noProof="0" dirty="0">
                          <a:ln>
                            <a:noFill/>
                          </a:ln>
                          <a:solidFill>
                            <a:srgbClr val="E7E6E6"/>
                          </a:solidFill>
                          <a:effectLst/>
                          <a:uLnTx/>
                          <a:uFillTx/>
                          <a:latin typeface="Century Gothic" panose="020B0502020202020204" pitchFamily="34" charset="0"/>
                          <a:ea typeface="+mn-ea"/>
                          <a:cs typeface="+mn-cs"/>
                        </a:rPr>
                        <a:t>Age 45-54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small" spc="0" normalizeH="0" baseline="0" noProof="0" dirty="0">
                          <a:ln>
                            <a:noFill/>
                          </a:ln>
                          <a:solidFill>
                            <a:srgbClr val="E7E6E6"/>
                          </a:solidFill>
                          <a:effectLst/>
                          <a:uLnTx/>
                          <a:uFillTx/>
                          <a:latin typeface="Century Gothic" panose="020B0502020202020204" pitchFamily="34" charset="0"/>
                          <a:ea typeface="+mn-ea"/>
                          <a:cs typeface="+mn-cs"/>
                        </a:rPr>
                        <a:t>Age 55-64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small" spc="0" normalizeH="0" baseline="0" noProof="0" dirty="0">
                          <a:ln>
                            <a:noFill/>
                          </a:ln>
                          <a:solidFill>
                            <a:srgbClr val="E7E6E6"/>
                          </a:solidFill>
                          <a:effectLst/>
                          <a:uLnTx/>
                          <a:uFillTx/>
                          <a:latin typeface="Century Gothic" panose="020B0502020202020204" pitchFamily="34" charset="0"/>
                          <a:ea typeface="+mn-ea"/>
                          <a:cs typeface="+mn-cs"/>
                        </a:rPr>
                        <a:t>Age 65-75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small" spc="0" normalizeH="0" baseline="0" noProof="0" dirty="0">
                          <a:ln>
                            <a:noFill/>
                          </a:ln>
                          <a:solidFill>
                            <a:srgbClr val="E7E6E6"/>
                          </a:solidFill>
                          <a:effectLst/>
                          <a:uLnTx/>
                          <a:uFillTx/>
                          <a:latin typeface="Century Gothic" panose="020B0502020202020204" pitchFamily="34" charset="0"/>
                          <a:ea typeface="+mn-ea"/>
                          <a:cs typeface="+mn-cs"/>
                        </a:rPr>
                        <a:t>Age 75+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2452726742"/>
                  </a:ext>
                </a:extLst>
              </a:tr>
              <a:tr h="254689">
                <a:tc>
                  <a:txBody>
                    <a:bodyPr/>
                    <a:lstStyle/>
                    <a:p>
                      <a:pPr algn="r"/>
                      <a:endParaRPr lang="en-US" sz="1100" b="1" baseline="0" dirty="0">
                        <a:solidFill>
                          <a:schemeClr val="tx2"/>
                        </a:solidFill>
                        <a:latin typeface="Century Gothic" panose="020B0502020202020204" pitchFamily="34" charset="0"/>
                      </a:endParaRPr>
                    </a:p>
                  </a:txBody>
                  <a:tcPr anchor="ctr">
                    <a:lnL w="6350" cap="flat" cmpd="sng" algn="ctr">
                      <a:noFill/>
                      <a:prstDash val="solid"/>
                      <a:miter lim="800000"/>
                    </a:lnL>
                    <a:lnR w="38100" cap="flat" cmpd="sng" algn="ctr">
                      <a:no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rgbClr val="353535"/>
                          </a:solidFill>
                          <a:effectLst/>
                          <a:uLnTx/>
                          <a:uFillTx/>
                          <a:latin typeface="Century Gothic" panose="020B0502020202020204" pitchFamily="34" charset="0"/>
                          <a:ea typeface="+mn-ea"/>
                          <a:cs typeface="+mn-cs"/>
                        </a:rPr>
                        <a:t>n=800</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rgbClr val="353535"/>
                          </a:solidFill>
                          <a:effectLst/>
                          <a:uLnTx/>
                          <a:uFillTx/>
                          <a:latin typeface="Century Gothic" panose="020B0502020202020204" pitchFamily="34" charset="0"/>
                          <a:ea typeface="+mn-ea"/>
                          <a:cs typeface="+mn-cs"/>
                        </a:rPr>
                        <a:t>n=166</a:t>
                      </a:r>
                    </a:p>
                  </a:txBody>
                  <a:tcPr anchor="ctr">
                    <a:lnL w="381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rgbClr val="353535"/>
                          </a:solidFill>
                          <a:effectLst/>
                          <a:uLnTx/>
                          <a:uFillTx/>
                          <a:latin typeface="Century Gothic" panose="020B0502020202020204" pitchFamily="34" charset="0"/>
                          <a:ea typeface="+mn-ea"/>
                          <a:cs typeface="+mn-cs"/>
                        </a:rPr>
                        <a:t>n=112</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rgbClr val="353535"/>
                          </a:solidFill>
                          <a:effectLst/>
                          <a:uLnTx/>
                          <a:uFillTx/>
                          <a:latin typeface="Century Gothic" panose="020B0502020202020204" pitchFamily="34" charset="0"/>
                          <a:ea typeface="+mn-ea"/>
                          <a:cs typeface="+mn-cs"/>
                        </a:rPr>
                        <a:t>n=104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rgbClr val="353535"/>
                          </a:solidFill>
                          <a:effectLst/>
                          <a:uLnTx/>
                          <a:uFillTx/>
                          <a:latin typeface="Century Gothic" panose="020B0502020202020204" pitchFamily="34" charset="0"/>
                          <a:ea typeface="+mn-ea"/>
                          <a:cs typeface="+mn-cs"/>
                        </a:rPr>
                        <a:t>n=169</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rgbClr val="353535"/>
                          </a:solidFill>
                          <a:effectLst/>
                          <a:uLnTx/>
                          <a:uFillTx/>
                          <a:latin typeface="Century Gothic" panose="020B0502020202020204" pitchFamily="34" charset="0"/>
                          <a:ea typeface="+mn-ea"/>
                          <a:cs typeface="+mn-cs"/>
                        </a:rPr>
                        <a:t>n=174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rgbClr val="353535"/>
                          </a:solidFill>
                          <a:effectLst/>
                          <a:uLnTx/>
                          <a:uFillTx/>
                          <a:latin typeface="Century Gothic" panose="020B0502020202020204" pitchFamily="34" charset="0"/>
                          <a:ea typeface="+mn-ea"/>
                          <a:cs typeface="+mn-cs"/>
                        </a:rPr>
                        <a:t>n=70</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1355273766"/>
                  </a:ext>
                </a:extLst>
              </a:tr>
              <a:tr h="254689">
                <a:tc>
                  <a:txBody>
                    <a:bodyPr/>
                    <a:lstStyle/>
                    <a:p>
                      <a:pPr algn="r"/>
                      <a:r>
                        <a:rPr lang="en-US" sz="1100" b="1" baseline="0" dirty="0">
                          <a:solidFill>
                            <a:schemeClr val="tx2"/>
                          </a:solidFill>
                          <a:latin typeface="Century Gothic" panose="020B0502020202020204" pitchFamily="34" charset="0"/>
                        </a:rPr>
                        <a:t>Fun Times</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b="1" dirty="0">
                          <a:solidFill>
                            <a:schemeClr val="tx2"/>
                          </a:solidFill>
                          <a:latin typeface="Century Gothic" panose="020B0502020202020204" pitchFamily="34" charset="0"/>
                        </a:rPr>
                        <a:t>54%</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22%</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54%</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54%</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70%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66%</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61%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578855842"/>
                  </a:ext>
                </a:extLst>
              </a:tr>
              <a:tr h="282861">
                <a:tc>
                  <a:txBody>
                    <a:bodyPr/>
                    <a:lstStyle/>
                    <a:p>
                      <a:pPr algn="r"/>
                      <a:r>
                        <a:rPr lang="en-US" sz="1100" b="1" dirty="0">
                          <a:solidFill>
                            <a:schemeClr val="tx2"/>
                          </a:solidFill>
                          <a:latin typeface="Century Gothic" panose="020B0502020202020204" pitchFamily="34" charset="0"/>
                        </a:rPr>
                        <a:t>Word of mouth</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b="1" dirty="0">
                          <a:solidFill>
                            <a:schemeClr val="tx2"/>
                          </a:solidFill>
                          <a:latin typeface="Century Gothic" panose="020B0502020202020204" pitchFamily="34" charset="0"/>
                        </a:rPr>
                        <a:t>37%</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36%</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38%</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39%</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41%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39%</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27%</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extLst>
                  <a:ext uri="{0D108BD9-81ED-4DB2-BD59-A6C34878D82A}">
                    <a16:rowId xmlns:a16="http://schemas.microsoft.com/office/drawing/2014/main" val="1970545079"/>
                  </a:ext>
                </a:extLst>
              </a:tr>
              <a:tr h="254689">
                <a:tc>
                  <a:txBody>
                    <a:bodyPr/>
                    <a:lstStyle/>
                    <a:p>
                      <a:pPr algn="r"/>
                      <a:r>
                        <a:rPr lang="en-US" sz="1100" b="1" dirty="0">
                          <a:solidFill>
                            <a:schemeClr val="tx2"/>
                          </a:solidFill>
                          <a:latin typeface="Century Gothic" panose="020B0502020202020204" pitchFamily="34" charset="0"/>
                        </a:rPr>
                        <a:t>TV</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b="1" dirty="0">
                          <a:solidFill>
                            <a:schemeClr val="tx2"/>
                          </a:solidFill>
                          <a:latin typeface="Century Gothic" panose="020B0502020202020204" pitchFamily="34" charset="0"/>
                        </a:rPr>
                        <a:t>30%</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14%</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16%</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32%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38%</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41%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43%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633669424"/>
                  </a:ext>
                </a:extLst>
              </a:tr>
              <a:tr h="254689">
                <a:tc>
                  <a:txBody>
                    <a:bodyPr/>
                    <a:lstStyle/>
                    <a:p>
                      <a:pPr algn="r"/>
                      <a:r>
                        <a:rPr lang="en-US" sz="1100" b="1" dirty="0">
                          <a:solidFill>
                            <a:schemeClr val="tx2"/>
                          </a:solidFill>
                          <a:latin typeface="Century Gothic" panose="020B0502020202020204" pitchFamily="34" charset="0"/>
                        </a:rPr>
                        <a:t>Newspaper</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b="1" dirty="0">
                          <a:solidFill>
                            <a:schemeClr val="tx2"/>
                          </a:solidFill>
                          <a:latin typeface="Century Gothic" panose="020B0502020202020204" pitchFamily="34" charset="0"/>
                        </a:rPr>
                        <a:t>29%</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16%</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21%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19%</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34%</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39%</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51%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extLst>
                  <a:ext uri="{0D108BD9-81ED-4DB2-BD59-A6C34878D82A}">
                    <a16:rowId xmlns:a16="http://schemas.microsoft.com/office/drawing/2014/main" val="4175233548"/>
                  </a:ext>
                </a:extLst>
              </a:tr>
              <a:tr h="254689">
                <a:tc>
                  <a:txBody>
                    <a:bodyPr/>
                    <a:lstStyle/>
                    <a:p>
                      <a:pPr algn="r"/>
                      <a:r>
                        <a:rPr lang="en-US" sz="1100" b="1" dirty="0">
                          <a:solidFill>
                            <a:schemeClr val="tx2"/>
                          </a:solidFill>
                          <a:latin typeface="Century Gothic" panose="020B0502020202020204" pitchFamily="34" charset="0"/>
                        </a:rPr>
                        <a:t>Facebook</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b="1" dirty="0">
                          <a:solidFill>
                            <a:schemeClr val="tx2"/>
                          </a:solidFill>
                          <a:latin typeface="Century Gothic" panose="020B0502020202020204" pitchFamily="34" charset="0"/>
                        </a:rPr>
                        <a:t>25%</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b="0" dirty="0">
                          <a:solidFill>
                            <a:schemeClr val="tx2"/>
                          </a:solidFill>
                          <a:latin typeface="Century Gothic" panose="020B0502020202020204" pitchFamily="34" charset="0"/>
                        </a:rPr>
                        <a:t>36%</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30%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27%</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25%</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17%</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6%</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436853081"/>
                  </a:ext>
                </a:extLst>
              </a:tr>
              <a:tr h="254689">
                <a:tc>
                  <a:txBody>
                    <a:bodyPr/>
                    <a:lstStyle/>
                    <a:p>
                      <a:pPr algn="r"/>
                      <a:r>
                        <a:rPr lang="en-US" sz="1100" b="1" dirty="0">
                          <a:solidFill>
                            <a:schemeClr val="tx2"/>
                          </a:solidFill>
                          <a:latin typeface="Century Gothic" panose="020B0502020202020204" pitchFamily="34" charset="0"/>
                          <a:hlinkClick r:id="rId3">
                            <a:extLst>
                              <a:ext uri="{A12FA001-AC4F-418D-AE19-62706E023703}">
                                <ahyp:hlinkClr xmlns:ahyp="http://schemas.microsoft.com/office/drawing/2018/hyperlinkcolor" val="tx"/>
                              </a:ext>
                            </a:extLst>
                          </a:hlinkClick>
                        </a:rPr>
                        <a:t>www.fortwayneparks.org</a:t>
                      </a:r>
                      <a:endParaRPr lang="en-US" sz="1100" b="1" dirty="0">
                        <a:solidFill>
                          <a:schemeClr val="tx2"/>
                        </a:solidFill>
                        <a:latin typeface="Century Gothic" panose="020B0502020202020204" pitchFamily="34" charset="0"/>
                      </a:endParaRP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b="1" dirty="0">
                          <a:solidFill>
                            <a:schemeClr val="tx2"/>
                          </a:solidFill>
                          <a:latin typeface="Century Gothic" panose="020B0502020202020204" pitchFamily="34" charset="0"/>
                        </a:rPr>
                        <a:t>24%</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23%</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39%</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27%</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22%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21%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extLst>
                  <a:ext uri="{0D108BD9-81ED-4DB2-BD59-A6C34878D82A}">
                    <a16:rowId xmlns:a16="http://schemas.microsoft.com/office/drawing/2014/main" val="2642979812"/>
                  </a:ext>
                </a:extLst>
              </a:tr>
              <a:tr h="254689">
                <a:tc>
                  <a:txBody>
                    <a:bodyPr/>
                    <a:lstStyle/>
                    <a:p>
                      <a:pPr algn="r"/>
                      <a:r>
                        <a:rPr lang="en-US" sz="1100" b="1" dirty="0">
                          <a:solidFill>
                            <a:schemeClr val="tx2"/>
                          </a:solidFill>
                          <a:latin typeface="Century Gothic" panose="020B0502020202020204" pitchFamily="34" charset="0"/>
                        </a:rPr>
                        <a:t>Radio</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b="1" dirty="0">
                          <a:solidFill>
                            <a:schemeClr val="tx2"/>
                          </a:solidFill>
                          <a:latin typeface="Century Gothic" panose="020B0502020202020204" pitchFamily="34" charset="0"/>
                        </a:rPr>
                        <a:t>16%</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14%</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11%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24%</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22%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13%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10%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600105318"/>
                  </a:ext>
                </a:extLst>
              </a:tr>
              <a:tr h="254689">
                <a:tc>
                  <a:txBody>
                    <a:bodyPr/>
                    <a:lstStyle/>
                    <a:p>
                      <a:pPr algn="r"/>
                      <a:r>
                        <a:rPr lang="en-US" sz="1100" b="1" dirty="0">
                          <a:solidFill>
                            <a:schemeClr val="tx2"/>
                          </a:solidFill>
                          <a:latin typeface="Century Gothic" panose="020B0502020202020204" pitchFamily="34" charset="0"/>
                        </a:rPr>
                        <a:t>Program flyers</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b="1" dirty="0">
                          <a:solidFill>
                            <a:schemeClr val="tx2"/>
                          </a:solidFill>
                          <a:latin typeface="Century Gothic" panose="020B0502020202020204" pitchFamily="34" charset="0"/>
                        </a:rPr>
                        <a:t>14%</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10%</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15%</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16%</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16%</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extLst>
                  <a:ext uri="{0D108BD9-81ED-4DB2-BD59-A6C34878D82A}">
                    <a16:rowId xmlns:a16="http://schemas.microsoft.com/office/drawing/2014/main" val="4049588364"/>
                  </a:ext>
                </a:extLst>
              </a:tr>
              <a:tr h="254689">
                <a:tc>
                  <a:txBody>
                    <a:bodyPr/>
                    <a:lstStyle/>
                    <a:p>
                      <a:pPr algn="r"/>
                      <a:r>
                        <a:rPr lang="en-US" sz="1100" b="1" dirty="0">
                          <a:solidFill>
                            <a:schemeClr val="tx2"/>
                          </a:solidFill>
                          <a:latin typeface="Century Gothic" panose="020B0502020202020204" pitchFamily="34" charset="0"/>
                        </a:rPr>
                        <a:t>Call/visit FWPRD</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b="1" dirty="0">
                          <a:solidFill>
                            <a:schemeClr val="tx2"/>
                          </a:solidFill>
                          <a:latin typeface="Century Gothic" panose="020B0502020202020204" pitchFamily="34" charset="0"/>
                        </a:rPr>
                        <a:t>9%</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6%</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10%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9%</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11%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12%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6%</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2727499497"/>
                  </a:ext>
                </a:extLst>
              </a:tr>
              <a:tr h="254689">
                <a:tc>
                  <a:txBody>
                    <a:bodyPr/>
                    <a:lstStyle/>
                    <a:p>
                      <a:pPr algn="r"/>
                      <a:r>
                        <a:rPr lang="en-US" sz="1100" b="1" dirty="0">
                          <a:solidFill>
                            <a:schemeClr val="tx2"/>
                          </a:solidFill>
                          <a:latin typeface="Century Gothic" panose="020B0502020202020204" pitchFamily="34" charset="0"/>
                        </a:rPr>
                        <a:t>Mailed postcard</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b="1" dirty="0">
                          <a:solidFill>
                            <a:schemeClr val="tx2"/>
                          </a:solidFill>
                          <a:latin typeface="Century Gothic" panose="020B0502020202020204" pitchFamily="34" charset="0"/>
                        </a:rPr>
                        <a:t>9%</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5%</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8%</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7%</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extLst>
                  <a:ext uri="{0D108BD9-81ED-4DB2-BD59-A6C34878D82A}">
                    <a16:rowId xmlns:a16="http://schemas.microsoft.com/office/drawing/2014/main" val="2601651449"/>
                  </a:ext>
                </a:extLst>
              </a:tr>
              <a:tr h="254689">
                <a:tc>
                  <a:txBody>
                    <a:bodyPr/>
                    <a:lstStyle/>
                    <a:p>
                      <a:pPr algn="r"/>
                      <a:r>
                        <a:rPr lang="en-US" sz="1100" b="1" dirty="0">
                          <a:solidFill>
                            <a:schemeClr val="tx2"/>
                          </a:solidFill>
                          <a:latin typeface="Century Gothic" panose="020B0502020202020204" pitchFamily="34" charset="0"/>
                        </a:rPr>
                        <a:t>E-newsletter</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b="1" dirty="0">
                          <a:solidFill>
                            <a:schemeClr val="tx2"/>
                          </a:solidFill>
                          <a:latin typeface="Century Gothic" panose="020B0502020202020204" pitchFamily="34" charset="0"/>
                        </a:rPr>
                        <a:t>6%</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5%</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5%</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9%</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8%</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4%</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100" dirty="0">
                          <a:solidFill>
                            <a:schemeClr val="tx2"/>
                          </a:solidFill>
                          <a:latin typeface="Century Gothic" panose="020B0502020202020204" pitchFamily="34" charset="0"/>
                        </a:rPr>
                        <a:t>4%</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2382306820"/>
                  </a:ext>
                </a:extLst>
              </a:tr>
              <a:tr h="254689">
                <a:tc>
                  <a:txBody>
                    <a:bodyPr/>
                    <a:lstStyle/>
                    <a:p>
                      <a:pPr algn="r"/>
                      <a:r>
                        <a:rPr lang="en-US" sz="1100" b="1" dirty="0">
                          <a:solidFill>
                            <a:schemeClr val="tx2"/>
                          </a:solidFill>
                          <a:latin typeface="Century Gothic" panose="020B0502020202020204" pitchFamily="34" charset="0"/>
                        </a:rPr>
                        <a:t>Instagram</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b="1" dirty="0">
                          <a:solidFill>
                            <a:schemeClr val="tx2"/>
                          </a:solidFill>
                          <a:latin typeface="Century Gothic" panose="020B0502020202020204" pitchFamily="34" charset="0"/>
                        </a:rPr>
                        <a:t>4%</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10%</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7%</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4%</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extLst>
                  <a:ext uri="{0D108BD9-81ED-4DB2-BD59-A6C34878D82A}">
                    <a16:rowId xmlns:a16="http://schemas.microsoft.com/office/drawing/2014/main" val="115511955"/>
                  </a:ext>
                </a:extLst>
              </a:tr>
              <a:tr h="254689">
                <a:tc>
                  <a:txBody>
                    <a:bodyPr/>
                    <a:lstStyle/>
                    <a:p>
                      <a:pPr algn="r"/>
                      <a:r>
                        <a:rPr lang="en-US" sz="1100" b="1" dirty="0">
                          <a:solidFill>
                            <a:schemeClr val="tx2"/>
                          </a:solidFill>
                          <a:latin typeface="Century Gothic" panose="020B0502020202020204" pitchFamily="34" charset="0"/>
                        </a:rPr>
                        <a:t>Twitter</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b="1" dirty="0">
                          <a:solidFill>
                            <a:schemeClr val="tx2"/>
                          </a:solidFill>
                          <a:latin typeface="Century Gothic" panose="020B0502020202020204" pitchFamily="34" charset="0"/>
                        </a:rPr>
                        <a:t>3%</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6%</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3%</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133612990"/>
                  </a:ext>
                </a:extLst>
              </a:tr>
              <a:tr h="254689">
                <a:tc>
                  <a:txBody>
                    <a:bodyPr/>
                    <a:lstStyle/>
                    <a:p>
                      <a:pPr algn="r"/>
                      <a:r>
                        <a:rPr lang="en-US" sz="1100" b="1" dirty="0">
                          <a:solidFill>
                            <a:schemeClr val="tx2"/>
                          </a:solidFill>
                          <a:latin typeface="Century Gothic" panose="020B0502020202020204" pitchFamily="34" charset="0"/>
                        </a:rPr>
                        <a:t>*Other</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b="1" dirty="0">
                          <a:solidFill>
                            <a:schemeClr val="tx2"/>
                          </a:solidFill>
                          <a:latin typeface="Century Gothic" panose="020B0502020202020204" pitchFamily="34" charset="0"/>
                        </a:rPr>
                        <a:t>1%</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4%</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tc>
                  <a:txBody>
                    <a:bodyPr/>
                    <a:lstStyle/>
                    <a:p>
                      <a:pPr algn="ctr"/>
                      <a:r>
                        <a:rPr lang="en-US" sz="1100" dirty="0">
                          <a:solidFill>
                            <a:schemeClr val="tx2"/>
                          </a:solidFill>
                          <a:latin typeface="Century Gothic" panose="020B0502020202020204" pitchFamily="34" charset="0"/>
                        </a:rPr>
                        <a:t>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lumMod val="90000"/>
                      </a:schemeClr>
                    </a:solidFill>
                  </a:tcPr>
                </a:tc>
                <a:extLst>
                  <a:ext uri="{0D108BD9-81ED-4DB2-BD59-A6C34878D82A}">
                    <a16:rowId xmlns:a16="http://schemas.microsoft.com/office/drawing/2014/main" val="1436655299"/>
                  </a:ext>
                </a:extLst>
              </a:tr>
              <a:tr h="254689">
                <a:tc>
                  <a:txBody>
                    <a:bodyPr/>
                    <a:lstStyle/>
                    <a:p>
                      <a:pPr algn="r"/>
                      <a:r>
                        <a:rPr lang="en-US" sz="1100" b="1" dirty="0">
                          <a:solidFill>
                            <a:schemeClr val="tx2"/>
                          </a:solidFill>
                          <a:latin typeface="Century Gothic" panose="020B0502020202020204" pitchFamily="34" charset="0"/>
                        </a:rPr>
                        <a:t>I do not know about programming</a:t>
                      </a:r>
                    </a:p>
                  </a:txBody>
                  <a:tcPr anchor="ctr">
                    <a:lnL w="6350" cap="flat" cmpd="sng" algn="ctr">
                      <a:noFill/>
                      <a:prstDash val="solid"/>
                      <a:miter lim="800000"/>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b="1" dirty="0">
                          <a:solidFill>
                            <a:schemeClr val="tx2"/>
                          </a:solidFill>
                          <a:latin typeface="Century Gothic" panose="020B0502020202020204" pitchFamily="34" charset="0"/>
                        </a:rPr>
                        <a:t>9%</a:t>
                      </a:r>
                    </a:p>
                  </a:txBody>
                  <a:tcPr anchor="ctr">
                    <a:lnL w="38100" cap="flat" cmpd="sng" algn="ctr">
                      <a:solidFill>
                        <a:schemeClr val="bg2">
                          <a:lumMod val="75000"/>
                        </a:schemeClr>
                      </a:solidFill>
                      <a:prstDash val="solid"/>
                      <a:round/>
                      <a:headEnd type="none" w="med" len="med"/>
                      <a:tailEnd type="none" w="med" len="med"/>
                    </a:lnL>
                    <a:lnR w="38100" cap="flat" cmpd="sng" algn="ctr">
                      <a:solidFill>
                        <a:schemeClr val="bg2">
                          <a:lumMod val="75000"/>
                        </a:schemeClr>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14%</a:t>
                      </a:r>
                    </a:p>
                  </a:txBody>
                  <a:tcPr anchor="ctr">
                    <a:lnL w="38100" cap="flat" cmpd="sng" algn="ctr">
                      <a:solidFill>
                        <a:schemeClr val="bg2">
                          <a:lumMod val="7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4%</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10%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5%</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9%</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r>
                        <a:rPr lang="en-US" sz="1100" dirty="0">
                          <a:solidFill>
                            <a:schemeClr val="tx2"/>
                          </a:solidFill>
                          <a:latin typeface="Century Gothic" panose="020B0502020202020204" pitchFamily="34" charset="0"/>
                        </a:rPr>
                        <a:t>7%</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701063956"/>
                  </a:ext>
                </a:extLst>
              </a:tr>
            </a:tbl>
          </a:graphicData>
        </a:graphic>
      </p:graphicFrame>
      <p:sp>
        <p:nvSpPr>
          <p:cNvPr id="8" name="TextBox 7">
            <a:extLst>
              <a:ext uri="{FF2B5EF4-FFF2-40B4-BE49-F238E27FC236}">
                <a16:creationId xmlns:a16="http://schemas.microsoft.com/office/drawing/2014/main" id="{1048E3E0-D976-478A-8B8D-2EB9AA18CFF7}"/>
              </a:ext>
            </a:extLst>
          </p:cNvPr>
          <p:cNvSpPr txBox="1"/>
          <p:nvPr/>
        </p:nvSpPr>
        <p:spPr>
          <a:xfrm>
            <a:off x="8563897" y="6309477"/>
            <a:ext cx="3544904" cy="253916"/>
          </a:xfrm>
          <a:prstGeom prst="rect">
            <a:avLst/>
          </a:prstGeom>
          <a:noFill/>
        </p:spPr>
        <p:txBody>
          <a:bodyPr wrap="square" rtlCol="0">
            <a:spAutoFit/>
          </a:bodyPr>
          <a:lstStyle/>
          <a:p>
            <a:pPr algn="r"/>
            <a:r>
              <a:rPr lang="en-US" sz="1050" i="1" dirty="0">
                <a:solidFill>
                  <a:schemeClr val="tx2"/>
                </a:solidFill>
                <a:latin typeface="Century Gothic" panose="020B0502020202020204" pitchFamily="34" charset="0"/>
              </a:rPr>
              <a:t>Aided; Multiple Mentions; *Response Not Provided</a:t>
            </a:r>
          </a:p>
        </p:txBody>
      </p:sp>
      <p:sp>
        <p:nvSpPr>
          <p:cNvPr id="9" name="Rectangle 8">
            <a:extLst>
              <a:ext uri="{FF2B5EF4-FFF2-40B4-BE49-F238E27FC236}">
                <a16:creationId xmlns:a16="http://schemas.microsoft.com/office/drawing/2014/main" id="{C98EC3AB-B9FA-477F-8301-3CF5EEADBE9F}"/>
              </a:ext>
            </a:extLst>
          </p:cNvPr>
          <p:cNvSpPr/>
          <p:nvPr/>
        </p:nvSpPr>
        <p:spPr>
          <a:xfrm>
            <a:off x="3609681" y="3203309"/>
            <a:ext cx="431376" cy="307777"/>
          </a:xfrm>
          <a:prstGeom prst="rect">
            <a:avLst/>
          </a:prstGeom>
          <a:noFill/>
        </p:spPr>
        <p:txBody>
          <a:bodyPr wrap="square" lIns="91440" tIns="45720" rIns="91440" bIns="45720">
            <a:spAutoFit/>
          </a:bodyPr>
          <a:lstStyle/>
          <a:p>
            <a:pPr algn="ctr"/>
            <a:r>
              <a:rPr lang="en-US" sz="1400" b="1" cap="none" spc="0" dirty="0">
                <a:ln w="0"/>
                <a:solidFill>
                  <a:schemeClr val="accent1"/>
                </a:solidFill>
                <a:effectLst>
                  <a:outerShdw blurRad="38100" dist="25400" dir="5400000" algn="ctr" rotWithShape="0">
                    <a:srgbClr val="6E747A">
                      <a:alpha val="43000"/>
                    </a:srgbClr>
                  </a:outerShdw>
                </a:effectLst>
              </a:rPr>
              <a:t>1</a:t>
            </a:r>
          </a:p>
        </p:txBody>
      </p:sp>
      <p:sp>
        <p:nvSpPr>
          <p:cNvPr id="10" name="Rectangle 9">
            <a:extLst>
              <a:ext uri="{FF2B5EF4-FFF2-40B4-BE49-F238E27FC236}">
                <a16:creationId xmlns:a16="http://schemas.microsoft.com/office/drawing/2014/main" id="{3412430C-4CED-4287-98F4-3CEE97E1CFB8}"/>
              </a:ext>
            </a:extLst>
          </p:cNvPr>
          <p:cNvSpPr/>
          <p:nvPr/>
        </p:nvSpPr>
        <p:spPr>
          <a:xfrm>
            <a:off x="3609681" y="2417694"/>
            <a:ext cx="431376" cy="307777"/>
          </a:xfrm>
          <a:prstGeom prst="rect">
            <a:avLst/>
          </a:prstGeom>
          <a:noFill/>
        </p:spPr>
        <p:txBody>
          <a:bodyPr wrap="square" lIns="91440" tIns="45720" rIns="91440" bIns="45720">
            <a:spAutoFit/>
          </a:bodyPr>
          <a:lstStyle/>
          <a:p>
            <a:pPr algn="ctr"/>
            <a:r>
              <a:rPr lang="en-US" sz="1400" b="1" cap="none" spc="0" dirty="0">
                <a:ln w="0"/>
                <a:solidFill>
                  <a:schemeClr val="accent1"/>
                </a:solidFill>
                <a:effectLst>
                  <a:outerShdw blurRad="38100" dist="25400" dir="5400000" algn="ctr" rotWithShape="0">
                    <a:srgbClr val="6E747A">
                      <a:alpha val="43000"/>
                    </a:srgbClr>
                  </a:outerShdw>
                </a:effectLst>
              </a:rPr>
              <a:t>2</a:t>
            </a:r>
          </a:p>
        </p:txBody>
      </p:sp>
      <p:sp>
        <p:nvSpPr>
          <p:cNvPr id="11" name="Rectangle 10">
            <a:extLst>
              <a:ext uri="{FF2B5EF4-FFF2-40B4-BE49-F238E27FC236}">
                <a16:creationId xmlns:a16="http://schemas.microsoft.com/office/drawing/2014/main" id="{6D89C0AF-4EEB-4495-BE83-E9C416518DDF}"/>
              </a:ext>
            </a:extLst>
          </p:cNvPr>
          <p:cNvSpPr/>
          <p:nvPr/>
        </p:nvSpPr>
        <p:spPr>
          <a:xfrm>
            <a:off x="3609681" y="3487169"/>
            <a:ext cx="431376" cy="307777"/>
          </a:xfrm>
          <a:prstGeom prst="rect">
            <a:avLst/>
          </a:prstGeom>
          <a:noFill/>
        </p:spPr>
        <p:txBody>
          <a:bodyPr wrap="square" lIns="91440" tIns="45720" rIns="91440" bIns="45720">
            <a:spAutoFit/>
          </a:bodyPr>
          <a:lstStyle/>
          <a:p>
            <a:pPr algn="ctr"/>
            <a:r>
              <a:rPr lang="en-US" sz="1400" b="1" dirty="0">
                <a:ln w="0"/>
                <a:solidFill>
                  <a:schemeClr val="accent1"/>
                </a:solidFill>
                <a:effectLst>
                  <a:outerShdw blurRad="38100" dist="25400" dir="5400000" algn="ctr" rotWithShape="0">
                    <a:srgbClr val="6E747A">
                      <a:alpha val="43000"/>
                    </a:srgbClr>
                  </a:outerShdw>
                </a:effectLst>
              </a:rPr>
              <a:t>3</a:t>
            </a:r>
            <a:endParaRPr lang="en-US" sz="1400" b="1" cap="none" spc="0" dirty="0">
              <a:ln w="0"/>
              <a:solidFill>
                <a:schemeClr val="accent1"/>
              </a:solidFill>
              <a:effectLst>
                <a:outerShdw blurRad="38100" dist="25400" dir="5400000" algn="ctr" rotWithShape="0">
                  <a:srgbClr val="6E747A">
                    <a:alpha val="43000"/>
                  </a:srgbClr>
                </a:outerShdw>
              </a:effectLst>
            </a:endParaRPr>
          </a:p>
        </p:txBody>
      </p:sp>
      <p:sp>
        <p:nvSpPr>
          <p:cNvPr id="12" name="Rectangle 11">
            <a:extLst>
              <a:ext uri="{FF2B5EF4-FFF2-40B4-BE49-F238E27FC236}">
                <a16:creationId xmlns:a16="http://schemas.microsoft.com/office/drawing/2014/main" id="{161C848A-CBC7-44F4-BF95-317C94103037}"/>
              </a:ext>
            </a:extLst>
          </p:cNvPr>
          <p:cNvSpPr/>
          <p:nvPr/>
        </p:nvSpPr>
        <p:spPr>
          <a:xfrm>
            <a:off x="4607655" y="2137330"/>
            <a:ext cx="431376" cy="307777"/>
          </a:xfrm>
          <a:prstGeom prst="rect">
            <a:avLst/>
          </a:prstGeom>
          <a:noFill/>
        </p:spPr>
        <p:txBody>
          <a:bodyPr wrap="square" lIns="91440" tIns="45720" rIns="91440" bIns="45720">
            <a:spAutoFit/>
          </a:bodyPr>
          <a:lstStyle/>
          <a:p>
            <a:pPr algn="ctr"/>
            <a:r>
              <a:rPr lang="en-US" sz="1400" b="1" cap="none" spc="0" dirty="0">
                <a:ln w="0"/>
                <a:solidFill>
                  <a:schemeClr val="accent1"/>
                </a:solidFill>
                <a:effectLst>
                  <a:outerShdw blurRad="38100" dist="25400" dir="5400000" algn="ctr" rotWithShape="0">
                    <a:srgbClr val="6E747A">
                      <a:alpha val="43000"/>
                    </a:srgbClr>
                  </a:outerShdw>
                </a:effectLst>
              </a:rPr>
              <a:t>1</a:t>
            </a:r>
          </a:p>
        </p:txBody>
      </p:sp>
      <p:sp>
        <p:nvSpPr>
          <p:cNvPr id="13" name="Rectangle 12">
            <a:extLst>
              <a:ext uri="{FF2B5EF4-FFF2-40B4-BE49-F238E27FC236}">
                <a16:creationId xmlns:a16="http://schemas.microsoft.com/office/drawing/2014/main" id="{306EAE2D-9032-4A5E-B722-3260E20B77DD}"/>
              </a:ext>
            </a:extLst>
          </p:cNvPr>
          <p:cNvSpPr/>
          <p:nvPr/>
        </p:nvSpPr>
        <p:spPr>
          <a:xfrm>
            <a:off x="4607655" y="3485425"/>
            <a:ext cx="431376" cy="307777"/>
          </a:xfrm>
          <a:prstGeom prst="rect">
            <a:avLst/>
          </a:prstGeom>
          <a:noFill/>
        </p:spPr>
        <p:txBody>
          <a:bodyPr wrap="square" lIns="91440" tIns="45720" rIns="91440" bIns="45720">
            <a:spAutoFit/>
          </a:bodyPr>
          <a:lstStyle/>
          <a:p>
            <a:pPr algn="ctr"/>
            <a:r>
              <a:rPr lang="en-US" sz="1400" b="1" cap="none" spc="0" dirty="0">
                <a:ln w="0"/>
                <a:solidFill>
                  <a:schemeClr val="accent1"/>
                </a:solidFill>
                <a:effectLst>
                  <a:outerShdw blurRad="38100" dist="25400" dir="5400000" algn="ctr" rotWithShape="0">
                    <a:srgbClr val="6E747A">
                      <a:alpha val="43000"/>
                    </a:srgbClr>
                  </a:outerShdw>
                </a:effectLst>
              </a:rPr>
              <a:t>2</a:t>
            </a:r>
          </a:p>
        </p:txBody>
      </p:sp>
      <p:sp>
        <p:nvSpPr>
          <p:cNvPr id="14" name="Rectangle 13">
            <a:extLst>
              <a:ext uri="{FF2B5EF4-FFF2-40B4-BE49-F238E27FC236}">
                <a16:creationId xmlns:a16="http://schemas.microsoft.com/office/drawing/2014/main" id="{7E11E7AD-16D7-4DB3-BB27-54C0F14D522C}"/>
              </a:ext>
            </a:extLst>
          </p:cNvPr>
          <p:cNvSpPr/>
          <p:nvPr/>
        </p:nvSpPr>
        <p:spPr>
          <a:xfrm>
            <a:off x="4607655" y="2434104"/>
            <a:ext cx="431376" cy="307777"/>
          </a:xfrm>
          <a:prstGeom prst="rect">
            <a:avLst/>
          </a:prstGeom>
          <a:noFill/>
        </p:spPr>
        <p:txBody>
          <a:bodyPr wrap="square" lIns="91440" tIns="45720" rIns="91440" bIns="45720">
            <a:spAutoFit/>
          </a:bodyPr>
          <a:lstStyle/>
          <a:p>
            <a:pPr algn="ctr"/>
            <a:r>
              <a:rPr lang="en-US" sz="1400" b="1" dirty="0">
                <a:ln w="0"/>
                <a:solidFill>
                  <a:schemeClr val="accent1"/>
                </a:solidFill>
                <a:effectLst>
                  <a:outerShdw blurRad="38100" dist="25400" dir="5400000" algn="ctr" rotWithShape="0">
                    <a:srgbClr val="6E747A">
                      <a:alpha val="43000"/>
                    </a:srgbClr>
                  </a:outerShdw>
                </a:effectLst>
              </a:rPr>
              <a:t>3</a:t>
            </a:r>
            <a:endParaRPr lang="en-US" sz="1400" b="1" cap="none" spc="0" dirty="0">
              <a:ln w="0"/>
              <a:solidFill>
                <a:schemeClr val="accent1"/>
              </a:solidFill>
              <a:effectLst>
                <a:outerShdw blurRad="38100" dist="25400" dir="5400000" algn="ctr" rotWithShape="0">
                  <a:srgbClr val="6E747A">
                    <a:alpha val="43000"/>
                  </a:srgbClr>
                </a:outerShdw>
              </a:effectLst>
            </a:endParaRPr>
          </a:p>
        </p:txBody>
      </p:sp>
      <p:sp>
        <p:nvSpPr>
          <p:cNvPr id="17" name="Rectangle 16">
            <a:extLst>
              <a:ext uri="{FF2B5EF4-FFF2-40B4-BE49-F238E27FC236}">
                <a16:creationId xmlns:a16="http://schemas.microsoft.com/office/drawing/2014/main" id="{05E4032D-3EFF-4246-9B3C-1AFDB6F7337D}"/>
              </a:ext>
            </a:extLst>
          </p:cNvPr>
          <p:cNvSpPr/>
          <p:nvPr/>
        </p:nvSpPr>
        <p:spPr>
          <a:xfrm>
            <a:off x="5605629" y="2136098"/>
            <a:ext cx="431376" cy="307777"/>
          </a:xfrm>
          <a:prstGeom prst="rect">
            <a:avLst/>
          </a:prstGeom>
          <a:noFill/>
        </p:spPr>
        <p:txBody>
          <a:bodyPr wrap="square" lIns="91440" tIns="45720" rIns="91440" bIns="45720">
            <a:spAutoFit/>
          </a:bodyPr>
          <a:lstStyle/>
          <a:p>
            <a:pPr algn="ctr"/>
            <a:r>
              <a:rPr lang="en-US" sz="1400" b="1" cap="none" spc="0" dirty="0">
                <a:ln w="0"/>
                <a:solidFill>
                  <a:schemeClr val="accent1"/>
                </a:solidFill>
                <a:effectLst>
                  <a:outerShdw blurRad="38100" dist="25400" dir="5400000" algn="ctr" rotWithShape="0">
                    <a:srgbClr val="6E747A">
                      <a:alpha val="43000"/>
                    </a:srgbClr>
                  </a:outerShdw>
                </a:effectLst>
              </a:rPr>
              <a:t>1</a:t>
            </a:r>
          </a:p>
        </p:txBody>
      </p:sp>
      <p:sp>
        <p:nvSpPr>
          <p:cNvPr id="18" name="Rectangle 17">
            <a:extLst>
              <a:ext uri="{FF2B5EF4-FFF2-40B4-BE49-F238E27FC236}">
                <a16:creationId xmlns:a16="http://schemas.microsoft.com/office/drawing/2014/main" id="{AF3A9DB5-8753-4004-9DC8-08AD1A14338B}"/>
              </a:ext>
            </a:extLst>
          </p:cNvPr>
          <p:cNvSpPr/>
          <p:nvPr/>
        </p:nvSpPr>
        <p:spPr>
          <a:xfrm>
            <a:off x="5605629" y="2434103"/>
            <a:ext cx="431376" cy="307777"/>
          </a:xfrm>
          <a:prstGeom prst="rect">
            <a:avLst/>
          </a:prstGeom>
          <a:noFill/>
        </p:spPr>
        <p:txBody>
          <a:bodyPr wrap="square" lIns="91440" tIns="45720" rIns="91440" bIns="45720">
            <a:spAutoFit/>
          </a:bodyPr>
          <a:lstStyle/>
          <a:p>
            <a:pPr algn="ctr"/>
            <a:r>
              <a:rPr lang="en-US" sz="1400" b="1" cap="none" spc="0" dirty="0">
                <a:ln w="0"/>
                <a:solidFill>
                  <a:schemeClr val="accent1"/>
                </a:solidFill>
                <a:effectLst>
                  <a:outerShdw blurRad="38100" dist="25400" dir="5400000" algn="ctr" rotWithShape="0">
                    <a:srgbClr val="6E747A">
                      <a:alpha val="43000"/>
                    </a:srgbClr>
                  </a:outerShdw>
                </a:effectLst>
              </a:rPr>
              <a:t>2</a:t>
            </a:r>
          </a:p>
        </p:txBody>
      </p:sp>
      <p:sp>
        <p:nvSpPr>
          <p:cNvPr id="19" name="Rectangle 18">
            <a:extLst>
              <a:ext uri="{FF2B5EF4-FFF2-40B4-BE49-F238E27FC236}">
                <a16:creationId xmlns:a16="http://schemas.microsoft.com/office/drawing/2014/main" id="{4AAED620-AD3C-4BF6-9BA2-DDB6D4C559EA}"/>
              </a:ext>
            </a:extLst>
          </p:cNvPr>
          <p:cNvSpPr/>
          <p:nvPr/>
        </p:nvSpPr>
        <p:spPr>
          <a:xfrm>
            <a:off x="5605629" y="2703829"/>
            <a:ext cx="431376" cy="307777"/>
          </a:xfrm>
          <a:prstGeom prst="rect">
            <a:avLst/>
          </a:prstGeom>
          <a:noFill/>
        </p:spPr>
        <p:txBody>
          <a:bodyPr wrap="square" lIns="91440" tIns="45720" rIns="91440" bIns="45720">
            <a:spAutoFit/>
          </a:bodyPr>
          <a:lstStyle/>
          <a:p>
            <a:pPr algn="ctr"/>
            <a:r>
              <a:rPr lang="en-US" sz="1400" b="1" dirty="0">
                <a:ln w="0"/>
                <a:solidFill>
                  <a:schemeClr val="accent1"/>
                </a:solidFill>
                <a:effectLst>
                  <a:outerShdw blurRad="38100" dist="25400" dir="5400000" algn="ctr" rotWithShape="0">
                    <a:srgbClr val="6E747A">
                      <a:alpha val="43000"/>
                    </a:srgbClr>
                  </a:outerShdw>
                </a:effectLst>
              </a:rPr>
              <a:t>3</a:t>
            </a:r>
            <a:endParaRPr lang="en-US" sz="1400" b="1" cap="none" spc="0" dirty="0">
              <a:ln w="0"/>
              <a:solidFill>
                <a:schemeClr val="accent1"/>
              </a:solidFill>
              <a:effectLst>
                <a:outerShdw blurRad="38100" dist="25400" dir="5400000" algn="ctr" rotWithShape="0">
                  <a:srgbClr val="6E747A">
                    <a:alpha val="43000"/>
                  </a:srgbClr>
                </a:outerShdw>
              </a:effectLst>
            </a:endParaRPr>
          </a:p>
        </p:txBody>
      </p:sp>
      <p:sp>
        <p:nvSpPr>
          <p:cNvPr id="20" name="Rectangle 19">
            <a:extLst>
              <a:ext uri="{FF2B5EF4-FFF2-40B4-BE49-F238E27FC236}">
                <a16:creationId xmlns:a16="http://schemas.microsoft.com/office/drawing/2014/main" id="{1486A1C1-EC7C-47DE-B7C3-12B69A75EB01}"/>
              </a:ext>
            </a:extLst>
          </p:cNvPr>
          <p:cNvSpPr/>
          <p:nvPr/>
        </p:nvSpPr>
        <p:spPr>
          <a:xfrm>
            <a:off x="6515113" y="2138845"/>
            <a:ext cx="431376" cy="307777"/>
          </a:xfrm>
          <a:prstGeom prst="rect">
            <a:avLst/>
          </a:prstGeom>
          <a:noFill/>
        </p:spPr>
        <p:txBody>
          <a:bodyPr wrap="square" lIns="91440" tIns="45720" rIns="91440" bIns="45720">
            <a:spAutoFit/>
          </a:bodyPr>
          <a:lstStyle/>
          <a:p>
            <a:pPr algn="ctr"/>
            <a:r>
              <a:rPr lang="en-US" sz="1400" b="1" cap="none" spc="0" dirty="0">
                <a:ln w="0"/>
                <a:solidFill>
                  <a:schemeClr val="accent1"/>
                </a:solidFill>
                <a:effectLst>
                  <a:outerShdw blurRad="38100" dist="25400" dir="5400000" algn="ctr" rotWithShape="0">
                    <a:srgbClr val="6E747A">
                      <a:alpha val="43000"/>
                    </a:srgbClr>
                  </a:outerShdw>
                </a:effectLst>
              </a:rPr>
              <a:t>1</a:t>
            </a:r>
          </a:p>
        </p:txBody>
      </p:sp>
      <p:sp>
        <p:nvSpPr>
          <p:cNvPr id="21" name="Rectangle 20">
            <a:extLst>
              <a:ext uri="{FF2B5EF4-FFF2-40B4-BE49-F238E27FC236}">
                <a16:creationId xmlns:a16="http://schemas.microsoft.com/office/drawing/2014/main" id="{949E29DC-C5DE-4DE5-A929-9CE219BA4794}"/>
              </a:ext>
            </a:extLst>
          </p:cNvPr>
          <p:cNvSpPr/>
          <p:nvPr/>
        </p:nvSpPr>
        <p:spPr>
          <a:xfrm>
            <a:off x="6518813" y="2443875"/>
            <a:ext cx="431376" cy="307777"/>
          </a:xfrm>
          <a:prstGeom prst="rect">
            <a:avLst/>
          </a:prstGeom>
          <a:noFill/>
        </p:spPr>
        <p:txBody>
          <a:bodyPr wrap="square" lIns="91440" tIns="45720" rIns="91440" bIns="45720">
            <a:spAutoFit/>
          </a:bodyPr>
          <a:lstStyle/>
          <a:p>
            <a:pPr algn="ctr"/>
            <a:r>
              <a:rPr lang="en-US" sz="1400" b="1" cap="none" spc="0" dirty="0">
                <a:ln w="0"/>
                <a:solidFill>
                  <a:schemeClr val="accent1"/>
                </a:solidFill>
                <a:effectLst>
                  <a:outerShdw blurRad="38100" dist="25400" dir="5400000" algn="ctr" rotWithShape="0">
                    <a:srgbClr val="6E747A">
                      <a:alpha val="43000"/>
                    </a:srgbClr>
                  </a:outerShdw>
                </a:effectLst>
              </a:rPr>
              <a:t>2</a:t>
            </a:r>
          </a:p>
        </p:txBody>
      </p:sp>
      <p:sp>
        <p:nvSpPr>
          <p:cNvPr id="22" name="Rectangle 21">
            <a:extLst>
              <a:ext uri="{FF2B5EF4-FFF2-40B4-BE49-F238E27FC236}">
                <a16:creationId xmlns:a16="http://schemas.microsoft.com/office/drawing/2014/main" id="{C7B49197-BEB0-480F-8F18-C9F6EA80AF7C}"/>
              </a:ext>
            </a:extLst>
          </p:cNvPr>
          <p:cNvSpPr/>
          <p:nvPr/>
        </p:nvSpPr>
        <p:spPr>
          <a:xfrm>
            <a:off x="6515113" y="2698943"/>
            <a:ext cx="431376" cy="307777"/>
          </a:xfrm>
          <a:prstGeom prst="rect">
            <a:avLst/>
          </a:prstGeom>
          <a:noFill/>
        </p:spPr>
        <p:txBody>
          <a:bodyPr wrap="square" lIns="91440" tIns="45720" rIns="91440" bIns="45720">
            <a:spAutoFit/>
          </a:bodyPr>
          <a:lstStyle/>
          <a:p>
            <a:pPr algn="ctr"/>
            <a:r>
              <a:rPr lang="en-US" sz="1400" b="1" dirty="0">
                <a:ln w="0"/>
                <a:solidFill>
                  <a:schemeClr val="accent1"/>
                </a:solidFill>
                <a:effectLst>
                  <a:outerShdw blurRad="38100" dist="25400" dir="5400000" algn="ctr" rotWithShape="0">
                    <a:srgbClr val="6E747A">
                      <a:alpha val="43000"/>
                    </a:srgbClr>
                  </a:outerShdw>
                </a:effectLst>
              </a:rPr>
              <a:t>3</a:t>
            </a:r>
            <a:endParaRPr lang="en-US" sz="1400" b="1" cap="none" spc="0" dirty="0">
              <a:ln w="0"/>
              <a:solidFill>
                <a:schemeClr val="accent1"/>
              </a:solidFill>
              <a:effectLst>
                <a:outerShdw blurRad="38100" dist="25400" dir="5400000" algn="ctr" rotWithShape="0">
                  <a:srgbClr val="6E747A">
                    <a:alpha val="43000"/>
                  </a:srgbClr>
                </a:outerShdw>
              </a:effectLst>
            </a:endParaRPr>
          </a:p>
        </p:txBody>
      </p:sp>
      <p:sp>
        <p:nvSpPr>
          <p:cNvPr id="23" name="Rectangle 22">
            <a:extLst>
              <a:ext uri="{FF2B5EF4-FFF2-40B4-BE49-F238E27FC236}">
                <a16:creationId xmlns:a16="http://schemas.microsoft.com/office/drawing/2014/main" id="{182D3844-0CF0-4969-BB80-D9F105BFA120}"/>
              </a:ext>
            </a:extLst>
          </p:cNvPr>
          <p:cNvSpPr/>
          <p:nvPr/>
        </p:nvSpPr>
        <p:spPr>
          <a:xfrm>
            <a:off x="7431997" y="2136097"/>
            <a:ext cx="431376" cy="307777"/>
          </a:xfrm>
          <a:prstGeom prst="rect">
            <a:avLst/>
          </a:prstGeom>
          <a:noFill/>
        </p:spPr>
        <p:txBody>
          <a:bodyPr wrap="square" lIns="91440" tIns="45720" rIns="91440" bIns="45720">
            <a:spAutoFit/>
          </a:bodyPr>
          <a:lstStyle/>
          <a:p>
            <a:pPr algn="ctr"/>
            <a:r>
              <a:rPr lang="en-US" sz="1400" b="1" cap="none" spc="0" dirty="0">
                <a:ln w="0"/>
                <a:solidFill>
                  <a:schemeClr val="accent1"/>
                </a:solidFill>
                <a:effectLst>
                  <a:outerShdw blurRad="38100" dist="25400" dir="5400000" algn="ctr" rotWithShape="0">
                    <a:srgbClr val="6E747A">
                      <a:alpha val="43000"/>
                    </a:srgbClr>
                  </a:outerShdw>
                </a:effectLst>
              </a:rPr>
              <a:t>1</a:t>
            </a:r>
          </a:p>
        </p:txBody>
      </p:sp>
      <p:sp>
        <p:nvSpPr>
          <p:cNvPr id="24" name="Rectangle 23">
            <a:extLst>
              <a:ext uri="{FF2B5EF4-FFF2-40B4-BE49-F238E27FC236}">
                <a16:creationId xmlns:a16="http://schemas.microsoft.com/office/drawing/2014/main" id="{E704DA24-E6A2-4DEE-8182-CE4956C6B079}"/>
              </a:ext>
            </a:extLst>
          </p:cNvPr>
          <p:cNvSpPr/>
          <p:nvPr/>
        </p:nvSpPr>
        <p:spPr>
          <a:xfrm>
            <a:off x="7434480" y="2698249"/>
            <a:ext cx="431376" cy="307777"/>
          </a:xfrm>
          <a:prstGeom prst="rect">
            <a:avLst/>
          </a:prstGeom>
          <a:noFill/>
        </p:spPr>
        <p:txBody>
          <a:bodyPr wrap="square" lIns="91440" tIns="45720" rIns="91440" bIns="45720">
            <a:spAutoFit/>
          </a:bodyPr>
          <a:lstStyle/>
          <a:p>
            <a:pPr algn="ctr"/>
            <a:r>
              <a:rPr lang="en-US" sz="1400" b="1" cap="none" spc="0" dirty="0">
                <a:ln w="0"/>
                <a:solidFill>
                  <a:schemeClr val="accent1"/>
                </a:solidFill>
                <a:effectLst>
                  <a:outerShdw blurRad="38100" dist="25400" dir="5400000" algn="ctr" rotWithShape="0">
                    <a:srgbClr val="6E747A">
                      <a:alpha val="43000"/>
                    </a:srgbClr>
                  </a:outerShdw>
                </a:effectLst>
              </a:rPr>
              <a:t>2</a:t>
            </a:r>
          </a:p>
        </p:txBody>
      </p:sp>
      <p:sp>
        <p:nvSpPr>
          <p:cNvPr id="25" name="Rectangle 24">
            <a:extLst>
              <a:ext uri="{FF2B5EF4-FFF2-40B4-BE49-F238E27FC236}">
                <a16:creationId xmlns:a16="http://schemas.microsoft.com/office/drawing/2014/main" id="{D976F4D1-E1F8-40C5-B1A8-1BDC6AC163A2}"/>
              </a:ext>
            </a:extLst>
          </p:cNvPr>
          <p:cNvSpPr/>
          <p:nvPr/>
        </p:nvSpPr>
        <p:spPr>
          <a:xfrm>
            <a:off x="7438180" y="2417173"/>
            <a:ext cx="431376" cy="307777"/>
          </a:xfrm>
          <a:prstGeom prst="rect">
            <a:avLst/>
          </a:prstGeom>
          <a:noFill/>
        </p:spPr>
        <p:txBody>
          <a:bodyPr wrap="square" lIns="91440" tIns="45720" rIns="91440" bIns="45720">
            <a:spAutoFit/>
          </a:bodyPr>
          <a:lstStyle/>
          <a:p>
            <a:pPr algn="ctr"/>
            <a:r>
              <a:rPr lang="en-US" sz="1400" b="1" dirty="0">
                <a:ln w="0"/>
                <a:solidFill>
                  <a:schemeClr val="accent1"/>
                </a:solidFill>
                <a:effectLst>
                  <a:outerShdw blurRad="38100" dist="25400" dir="5400000" algn="ctr" rotWithShape="0">
                    <a:srgbClr val="6E747A">
                      <a:alpha val="43000"/>
                    </a:srgbClr>
                  </a:outerShdw>
                </a:effectLst>
              </a:rPr>
              <a:t>3</a:t>
            </a:r>
            <a:endParaRPr lang="en-US" sz="1400" b="1" cap="none" spc="0" dirty="0">
              <a:ln w="0"/>
              <a:solidFill>
                <a:schemeClr val="accent1"/>
              </a:solidFill>
              <a:effectLst>
                <a:outerShdw blurRad="38100" dist="25400" dir="5400000" algn="ctr" rotWithShape="0">
                  <a:srgbClr val="6E747A">
                    <a:alpha val="43000"/>
                  </a:srgbClr>
                </a:outerShdw>
              </a:effectLst>
            </a:endParaRPr>
          </a:p>
        </p:txBody>
      </p:sp>
      <p:sp>
        <p:nvSpPr>
          <p:cNvPr id="26" name="Rectangle 25">
            <a:extLst>
              <a:ext uri="{FF2B5EF4-FFF2-40B4-BE49-F238E27FC236}">
                <a16:creationId xmlns:a16="http://schemas.microsoft.com/office/drawing/2014/main" id="{7FF6EE75-75EF-42F0-A1E4-D33E3BCEEF7A}"/>
              </a:ext>
            </a:extLst>
          </p:cNvPr>
          <p:cNvSpPr/>
          <p:nvPr/>
        </p:nvSpPr>
        <p:spPr>
          <a:xfrm>
            <a:off x="7438180" y="2965584"/>
            <a:ext cx="431376" cy="307777"/>
          </a:xfrm>
          <a:prstGeom prst="rect">
            <a:avLst/>
          </a:prstGeom>
          <a:noFill/>
        </p:spPr>
        <p:txBody>
          <a:bodyPr wrap="square" lIns="91440" tIns="45720" rIns="91440" bIns="45720">
            <a:spAutoFit/>
          </a:bodyPr>
          <a:lstStyle/>
          <a:p>
            <a:pPr algn="ctr"/>
            <a:r>
              <a:rPr lang="en-US" sz="1400" b="1" dirty="0">
                <a:ln w="0"/>
                <a:solidFill>
                  <a:schemeClr val="accent1"/>
                </a:solidFill>
                <a:effectLst>
                  <a:outerShdw blurRad="38100" dist="25400" dir="5400000" algn="ctr" rotWithShape="0">
                    <a:srgbClr val="6E747A">
                      <a:alpha val="43000"/>
                    </a:srgbClr>
                  </a:outerShdw>
                </a:effectLst>
              </a:rPr>
              <a:t>3</a:t>
            </a:r>
            <a:endParaRPr lang="en-US" sz="1400" b="1" cap="none" spc="0" dirty="0">
              <a:ln w="0"/>
              <a:solidFill>
                <a:schemeClr val="accent1"/>
              </a:solidFill>
              <a:effectLst>
                <a:outerShdw blurRad="38100" dist="25400" dir="5400000" algn="ctr" rotWithShape="0">
                  <a:srgbClr val="6E747A">
                    <a:alpha val="43000"/>
                  </a:srgbClr>
                </a:outerShdw>
              </a:effectLst>
            </a:endParaRPr>
          </a:p>
        </p:txBody>
      </p:sp>
      <p:sp>
        <p:nvSpPr>
          <p:cNvPr id="27" name="Rectangle 26">
            <a:extLst>
              <a:ext uri="{FF2B5EF4-FFF2-40B4-BE49-F238E27FC236}">
                <a16:creationId xmlns:a16="http://schemas.microsoft.com/office/drawing/2014/main" id="{F5DDA324-2F3E-4477-AA8F-04A141370D1C}"/>
              </a:ext>
            </a:extLst>
          </p:cNvPr>
          <p:cNvSpPr/>
          <p:nvPr/>
        </p:nvSpPr>
        <p:spPr>
          <a:xfrm>
            <a:off x="8278790" y="2153160"/>
            <a:ext cx="431376" cy="307777"/>
          </a:xfrm>
          <a:prstGeom prst="rect">
            <a:avLst/>
          </a:prstGeom>
          <a:noFill/>
        </p:spPr>
        <p:txBody>
          <a:bodyPr wrap="square" lIns="91440" tIns="45720" rIns="91440" bIns="45720">
            <a:spAutoFit/>
          </a:bodyPr>
          <a:lstStyle/>
          <a:p>
            <a:pPr algn="ctr"/>
            <a:r>
              <a:rPr lang="en-US" sz="1400" b="1" cap="none" spc="0" dirty="0">
                <a:ln w="0"/>
                <a:solidFill>
                  <a:schemeClr val="accent1"/>
                </a:solidFill>
                <a:effectLst>
                  <a:outerShdw blurRad="38100" dist="25400" dir="5400000" algn="ctr" rotWithShape="0">
                    <a:srgbClr val="6E747A">
                      <a:alpha val="43000"/>
                    </a:srgbClr>
                  </a:outerShdw>
                </a:effectLst>
              </a:rPr>
              <a:t>1</a:t>
            </a:r>
          </a:p>
        </p:txBody>
      </p:sp>
      <p:sp>
        <p:nvSpPr>
          <p:cNvPr id="28" name="Rectangle 27">
            <a:extLst>
              <a:ext uri="{FF2B5EF4-FFF2-40B4-BE49-F238E27FC236}">
                <a16:creationId xmlns:a16="http://schemas.microsoft.com/office/drawing/2014/main" id="{CB8EABF0-C08F-4FD5-81F2-E94AC863DAF9}"/>
              </a:ext>
            </a:extLst>
          </p:cNvPr>
          <p:cNvSpPr/>
          <p:nvPr/>
        </p:nvSpPr>
        <p:spPr>
          <a:xfrm>
            <a:off x="8278790" y="2945803"/>
            <a:ext cx="431376" cy="307777"/>
          </a:xfrm>
          <a:prstGeom prst="rect">
            <a:avLst/>
          </a:prstGeom>
          <a:noFill/>
        </p:spPr>
        <p:txBody>
          <a:bodyPr wrap="square" lIns="91440" tIns="45720" rIns="91440" bIns="45720">
            <a:spAutoFit/>
          </a:bodyPr>
          <a:lstStyle/>
          <a:p>
            <a:pPr algn="ctr"/>
            <a:r>
              <a:rPr lang="en-US" sz="1400" b="1" cap="none" spc="0" dirty="0">
                <a:ln w="0"/>
                <a:solidFill>
                  <a:schemeClr val="accent1"/>
                </a:solidFill>
                <a:effectLst>
                  <a:outerShdw blurRad="38100" dist="25400" dir="5400000" algn="ctr" rotWithShape="0">
                    <a:srgbClr val="6E747A">
                      <a:alpha val="43000"/>
                    </a:srgbClr>
                  </a:outerShdw>
                </a:effectLst>
              </a:rPr>
              <a:t>2</a:t>
            </a:r>
          </a:p>
        </p:txBody>
      </p:sp>
      <p:sp>
        <p:nvSpPr>
          <p:cNvPr id="29" name="Rectangle 28">
            <a:extLst>
              <a:ext uri="{FF2B5EF4-FFF2-40B4-BE49-F238E27FC236}">
                <a16:creationId xmlns:a16="http://schemas.microsoft.com/office/drawing/2014/main" id="{06F0641A-3B44-4424-A81A-FF40F895C087}"/>
              </a:ext>
            </a:extLst>
          </p:cNvPr>
          <p:cNvSpPr/>
          <p:nvPr/>
        </p:nvSpPr>
        <p:spPr>
          <a:xfrm>
            <a:off x="8278790" y="2696861"/>
            <a:ext cx="431376" cy="307777"/>
          </a:xfrm>
          <a:prstGeom prst="rect">
            <a:avLst/>
          </a:prstGeom>
          <a:noFill/>
        </p:spPr>
        <p:txBody>
          <a:bodyPr wrap="square" lIns="91440" tIns="45720" rIns="91440" bIns="45720">
            <a:spAutoFit/>
          </a:bodyPr>
          <a:lstStyle/>
          <a:p>
            <a:pPr algn="ctr"/>
            <a:r>
              <a:rPr lang="en-US" sz="1400" b="1" dirty="0">
                <a:ln w="0"/>
                <a:solidFill>
                  <a:schemeClr val="accent1"/>
                </a:solidFill>
                <a:effectLst>
                  <a:outerShdw blurRad="38100" dist="25400" dir="5400000" algn="ctr" rotWithShape="0">
                    <a:srgbClr val="6E747A">
                      <a:alpha val="43000"/>
                    </a:srgbClr>
                  </a:outerShdw>
                </a:effectLst>
              </a:rPr>
              <a:t>3</a:t>
            </a:r>
            <a:endParaRPr lang="en-US" sz="1400" b="1" cap="none" spc="0" dirty="0">
              <a:ln w="0"/>
              <a:solidFill>
                <a:schemeClr val="accent1"/>
              </a:solidFill>
              <a:effectLst>
                <a:outerShdw blurRad="38100" dist="25400" dir="5400000" algn="ctr" rotWithShape="0">
                  <a:srgbClr val="6E747A">
                    <a:alpha val="43000"/>
                  </a:srgbClr>
                </a:outerShdw>
              </a:effectLst>
            </a:endParaRPr>
          </a:p>
        </p:txBody>
      </p:sp>
      <p:sp>
        <p:nvSpPr>
          <p:cNvPr id="31" name="TextBox 30">
            <a:extLst>
              <a:ext uri="{FF2B5EF4-FFF2-40B4-BE49-F238E27FC236}">
                <a16:creationId xmlns:a16="http://schemas.microsoft.com/office/drawing/2014/main" id="{E91E23AE-3684-4E81-B01F-3CB413E86B46}"/>
              </a:ext>
            </a:extLst>
          </p:cNvPr>
          <p:cNvSpPr txBox="1"/>
          <p:nvPr/>
        </p:nvSpPr>
        <p:spPr>
          <a:xfrm>
            <a:off x="9302262" y="2153160"/>
            <a:ext cx="2629309" cy="3108543"/>
          </a:xfrm>
          <a:prstGeom prst="rect">
            <a:avLst/>
          </a:prstGeom>
          <a:noFill/>
        </p:spPr>
        <p:txBody>
          <a:bodyPr wrap="square" rtlCol="0">
            <a:spAutoFit/>
          </a:bodyPr>
          <a:lstStyle/>
          <a:p>
            <a:r>
              <a:rPr lang="en-US" sz="1400" b="1" dirty="0"/>
              <a:t>2011 Results (in order of frequency mentioned)*</a:t>
            </a:r>
          </a:p>
          <a:p>
            <a:pPr marL="285750" indent="-285750">
              <a:buFont typeface="Wingdings" panose="05000000000000000000" pitchFamily="2" charset="2"/>
              <a:buChar char="§"/>
            </a:pPr>
            <a:r>
              <a:rPr lang="en-US" sz="1200" dirty="0"/>
              <a:t>Fun Times</a:t>
            </a:r>
          </a:p>
          <a:p>
            <a:pPr marL="285750" indent="-285750">
              <a:buFont typeface="Wingdings" panose="05000000000000000000" pitchFamily="2" charset="2"/>
              <a:buChar char="§"/>
            </a:pPr>
            <a:r>
              <a:rPr lang="en-US" sz="1200" dirty="0"/>
              <a:t>Newspaper</a:t>
            </a:r>
          </a:p>
          <a:p>
            <a:pPr marL="285750" indent="-285750">
              <a:buFont typeface="Wingdings" panose="05000000000000000000" pitchFamily="2" charset="2"/>
              <a:buChar char="§"/>
            </a:pPr>
            <a:r>
              <a:rPr lang="en-US" sz="1200" dirty="0"/>
              <a:t>Program flyers</a:t>
            </a:r>
          </a:p>
          <a:p>
            <a:pPr marL="285750" indent="-285750">
              <a:buFont typeface="Wingdings" panose="05000000000000000000" pitchFamily="2" charset="2"/>
              <a:buChar char="§"/>
            </a:pPr>
            <a:r>
              <a:rPr lang="en-US" sz="1200" dirty="0"/>
              <a:t>Word of mouth</a:t>
            </a:r>
          </a:p>
          <a:p>
            <a:pPr marL="285750" indent="-285750">
              <a:buFont typeface="Wingdings" panose="05000000000000000000" pitchFamily="2" charset="2"/>
              <a:buChar char="§"/>
            </a:pPr>
            <a:r>
              <a:rPr lang="en-US" sz="1200" dirty="0"/>
              <a:t>Other </a:t>
            </a:r>
          </a:p>
          <a:p>
            <a:pPr marL="285750" indent="-285750">
              <a:buFont typeface="Wingdings" panose="05000000000000000000" pitchFamily="2" charset="2"/>
              <a:buChar char="§"/>
            </a:pPr>
            <a:r>
              <a:rPr lang="en-US" sz="1200" dirty="0"/>
              <a:t>FWPD website</a:t>
            </a:r>
          </a:p>
          <a:p>
            <a:pPr marL="285750" indent="-285750">
              <a:buFont typeface="Wingdings" panose="05000000000000000000" pitchFamily="2" charset="2"/>
              <a:buChar char="§"/>
            </a:pPr>
            <a:r>
              <a:rPr lang="en-US" sz="1200" dirty="0"/>
              <a:t>TV</a:t>
            </a:r>
          </a:p>
          <a:p>
            <a:pPr marL="285750" indent="-285750">
              <a:buFont typeface="Wingdings" panose="05000000000000000000" pitchFamily="2" charset="2"/>
              <a:buChar char="§"/>
            </a:pPr>
            <a:r>
              <a:rPr lang="en-US" sz="1200" dirty="0"/>
              <a:t>Called/visited FWPD</a:t>
            </a:r>
          </a:p>
          <a:p>
            <a:pPr marL="285750" indent="-285750">
              <a:buFont typeface="Wingdings" panose="05000000000000000000" pitchFamily="2" charset="2"/>
              <a:buChar char="§"/>
            </a:pPr>
            <a:r>
              <a:rPr lang="en-US" sz="1200" dirty="0"/>
              <a:t>Radio</a:t>
            </a:r>
          </a:p>
          <a:p>
            <a:pPr marL="285750" indent="-285750">
              <a:buFont typeface="Wingdings" panose="05000000000000000000" pitchFamily="2" charset="2"/>
              <a:buChar char="§"/>
            </a:pPr>
            <a:r>
              <a:rPr lang="en-US" sz="1200" dirty="0"/>
              <a:t>Facebook</a:t>
            </a:r>
          </a:p>
          <a:p>
            <a:pPr marL="285750" indent="-285750">
              <a:buFont typeface="Wingdings" panose="05000000000000000000" pitchFamily="2" charset="2"/>
              <a:buChar char="§"/>
            </a:pPr>
            <a:r>
              <a:rPr lang="en-US" sz="1200" dirty="0"/>
              <a:t>Twitter</a:t>
            </a:r>
          </a:p>
          <a:p>
            <a:pPr marL="285750" indent="-285750">
              <a:buFont typeface="Wingdings" panose="05000000000000000000" pitchFamily="2" charset="2"/>
              <a:buChar char="§"/>
            </a:pPr>
            <a:endParaRPr lang="en-US" sz="1200" dirty="0"/>
          </a:p>
          <a:p>
            <a:r>
              <a:rPr lang="en-US" sz="1200" i="1" dirty="0"/>
              <a:t>*These were single mention responses in 2011.</a:t>
            </a:r>
          </a:p>
        </p:txBody>
      </p:sp>
      <p:pic>
        <p:nvPicPr>
          <p:cNvPr id="32" name="Picture 4" descr="Image result for light bulb png">
            <a:extLst>
              <a:ext uri="{FF2B5EF4-FFF2-40B4-BE49-F238E27FC236}">
                <a16:creationId xmlns:a16="http://schemas.microsoft.com/office/drawing/2014/main" id="{2A0E3480-9D0C-49A8-9CA0-D45E551A845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907646" y="1854253"/>
            <a:ext cx="530055" cy="5300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4798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3156E67-618C-4F33-A691-8E323387CC6F}"/>
              </a:ext>
            </a:extLst>
          </p:cNvPr>
          <p:cNvSpPr>
            <a:spLocks noGrp="1"/>
          </p:cNvSpPr>
          <p:nvPr>
            <p:ph idx="1"/>
          </p:nvPr>
        </p:nvSpPr>
        <p:spPr>
          <a:xfrm>
            <a:off x="344424" y="1008962"/>
            <a:ext cx="11503152" cy="5703884"/>
          </a:xfrm>
        </p:spPr>
        <p:txBody>
          <a:bodyPr/>
          <a:lstStyle/>
          <a:p>
            <a:pPr lvl="0"/>
            <a:r>
              <a:rPr lang="en-US" sz="1800" b="1" dirty="0">
                <a:solidFill>
                  <a:srgbClr val="353535"/>
                </a:solidFill>
              </a:rPr>
              <a:t>Further phases of Riverfront development should include walking paths, dining/restaurants, and areas to enjoy nature.</a:t>
            </a:r>
          </a:p>
          <a:p>
            <a:pPr marL="457200" lvl="1" indent="0">
              <a:buNone/>
            </a:pPr>
            <a:endParaRPr lang="en-US" sz="1400" dirty="0">
              <a:solidFill>
                <a:srgbClr val="353535"/>
              </a:solidFill>
            </a:endParaRPr>
          </a:p>
          <a:p>
            <a:pPr marL="457200" lvl="1" indent="0">
              <a:buNone/>
            </a:pPr>
            <a:endParaRPr lang="en-US" sz="1400" dirty="0"/>
          </a:p>
        </p:txBody>
      </p:sp>
      <p:sp>
        <p:nvSpPr>
          <p:cNvPr id="3" name="Title 2">
            <a:extLst>
              <a:ext uri="{FF2B5EF4-FFF2-40B4-BE49-F238E27FC236}">
                <a16:creationId xmlns:a16="http://schemas.microsoft.com/office/drawing/2014/main" id="{D715B6F5-867B-429D-AC57-29386D37066D}"/>
              </a:ext>
            </a:extLst>
          </p:cNvPr>
          <p:cNvSpPr>
            <a:spLocks noGrp="1"/>
          </p:cNvSpPr>
          <p:nvPr>
            <p:ph type="title"/>
          </p:nvPr>
        </p:nvSpPr>
        <p:spPr>
          <a:xfrm>
            <a:off x="344424" y="-83296"/>
            <a:ext cx="11503152" cy="950976"/>
          </a:xfrm>
        </p:spPr>
        <p:txBody>
          <a:bodyPr/>
          <a:lstStyle/>
          <a:p>
            <a:pPr algn="ctr"/>
            <a:r>
              <a:rPr lang="en-US" dirty="0"/>
              <a:t>Key Findings</a:t>
            </a:r>
            <a:endParaRPr lang="en-US" b="0" i="1" dirty="0">
              <a:solidFill>
                <a:srgbClr val="C00000"/>
              </a:solidFill>
            </a:endParaRPr>
          </a:p>
        </p:txBody>
      </p:sp>
      <p:sp>
        <p:nvSpPr>
          <p:cNvPr id="4" name="Footer Placeholder 3">
            <a:extLst>
              <a:ext uri="{FF2B5EF4-FFF2-40B4-BE49-F238E27FC236}">
                <a16:creationId xmlns:a16="http://schemas.microsoft.com/office/drawing/2014/main" id="{7A7EB19D-F72B-4C86-9790-D36F959CA57B}"/>
              </a:ext>
            </a:extLst>
          </p:cNvPr>
          <p:cNvSpPr>
            <a:spLocks noGrp="1"/>
          </p:cNvSpPr>
          <p:nvPr>
            <p:ph type="ftr" sz="quarter" idx="11"/>
          </p:nvPr>
        </p:nvSpPr>
        <p:spPr/>
        <p:txBody>
          <a:bodyPr/>
          <a:lstStyle/>
          <a:p>
            <a:r>
              <a:rPr lang="en-US"/>
              <a:t>www.GLM.com</a:t>
            </a:r>
            <a:endParaRPr lang="en-US" dirty="0"/>
          </a:p>
        </p:txBody>
      </p:sp>
      <p:sp>
        <p:nvSpPr>
          <p:cNvPr id="5" name="Slide Number Placeholder 4">
            <a:extLst>
              <a:ext uri="{FF2B5EF4-FFF2-40B4-BE49-F238E27FC236}">
                <a16:creationId xmlns:a16="http://schemas.microsoft.com/office/drawing/2014/main" id="{80E00718-3E04-4B94-9780-A603C0CB3BA7}"/>
              </a:ext>
            </a:extLst>
          </p:cNvPr>
          <p:cNvSpPr>
            <a:spLocks noGrp="1"/>
          </p:cNvSpPr>
          <p:nvPr>
            <p:ph type="sldNum" sz="quarter" idx="12"/>
          </p:nvPr>
        </p:nvSpPr>
        <p:spPr/>
        <p:txBody>
          <a:bodyPr/>
          <a:lstStyle/>
          <a:p>
            <a:fld id="{F79749CB-5984-46E2-9EDB-EB4914E22A5A}" type="slidenum">
              <a:rPr lang="en-US" smtClean="0"/>
              <a:pPr/>
              <a:t>22</a:t>
            </a:fld>
            <a:endParaRPr lang="en-US" dirty="0"/>
          </a:p>
        </p:txBody>
      </p:sp>
    </p:spTree>
    <p:extLst>
      <p:ext uri="{BB962C8B-B14F-4D97-AF65-F5344CB8AC3E}">
        <p14:creationId xmlns:p14="http://schemas.microsoft.com/office/powerpoint/2010/main" val="35820555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0C9F12D-F959-48D4-8AB2-57DCE08E21D7}"/>
              </a:ext>
            </a:extLst>
          </p:cNvPr>
          <p:cNvSpPr>
            <a:spLocks noGrp="1"/>
          </p:cNvSpPr>
          <p:nvPr>
            <p:ph type="body" sz="quarter" idx="13"/>
          </p:nvPr>
        </p:nvSpPr>
        <p:spPr/>
        <p:txBody>
          <a:bodyPr>
            <a:normAutofit/>
          </a:bodyPr>
          <a:lstStyle/>
          <a:p>
            <a:r>
              <a:rPr lang="en-US" sz="1600" b="1" dirty="0"/>
              <a:t>Riverfront Improvements </a:t>
            </a:r>
          </a:p>
        </p:txBody>
      </p:sp>
      <p:sp>
        <p:nvSpPr>
          <p:cNvPr id="4" name="Title 3">
            <a:extLst>
              <a:ext uri="{FF2B5EF4-FFF2-40B4-BE49-F238E27FC236}">
                <a16:creationId xmlns:a16="http://schemas.microsoft.com/office/drawing/2014/main" id="{376CA8CF-3580-4720-873B-44AB0D29D6B8}"/>
              </a:ext>
            </a:extLst>
          </p:cNvPr>
          <p:cNvSpPr>
            <a:spLocks noGrp="1"/>
          </p:cNvSpPr>
          <p:nvPr>
            <p:ph type="title"/>
          </p:nvPr>
        </p:nvSpPr>
        <p:spPr/>
        <p:txBody>
          <a:bodyPr>
            <a:normAutofit fontScale="90000"/>
          </a:bodyPr>
          <a:lstStyle/>
          <a:p>
            <a:r>
              <a:rPr lang="en-US" dirty="0"/>
              <a:t>Community members would use dining/restaurants and natural areas if added to the Riverfront</a:t>
            </a:r>
          </a:p>
        </p:txBody>
      </p:sp>
      <p:sp>
        <p:nvSpPr>
          <p:cNvPr id="5" name="Footer Placeholder 4">
            <a:extLst>
              <a:ext uri="{FF2B5EF4-FFF2-40B4-BE49-F238E27FC236}">
                <a16:creationId xmlns:a16="http://schemas.microsoft.com/office/drawing/2014/main" id="{C4D1583E-639A-486A-95BF-2D042D5AC8AD}"/>
              </a:ext>
            </a:extLst>
          </p:cNvPr>
          <p:cNvSpPr>
            <a:spLocks noGrp="1"/>
          </p:cNvSpPr>
          <p:nvPr>
            <p:ph type="ftr" sz="quarter" idx="11"/>
          </p:nvPr>
        </p:nvSpPr>
        <p:spPr/>
        <p:txBody>
          <a:bodyPr/>
          <a:lstStyle/>
          <a:p>
            <a:r>
              <a:rPr lang="en-US"/>
              <a:t>www.GLM.com</a:t>
            </a:r>
            <a:endParaRPr lang="en-US" dirty="0"/>
          </a:p>
        </p:txBody>
      </p:sp>
      <p:sp>
        <p:nvSpPr>
          <p:cNvPr id="6" name="Slide Number Placeholder 5">
            <a:extLst>
              <a:ext uri="{FF2B5EF4-FFF2-40B4-BE49-F238E27FC236}">
                <a16:creationId xmlns:a16="http://schemas.microsoft.com/office/drawing/2014/main" id="{6CB5286B-DD78-4767-B436-E25CE071DEAA}"/>
              </a:ext>
            </a:extLst>
          </p:cNvPr>
          <p:cNvSpPr>
            <a:spLocks noGrp="1"/>
          </p:cNvSpPr>
          <p:nvPr>
            <p:ph type="sldNum" sz="quarter" idx="12"/>
          </p:nvPr>
        </p:nvSpPr>
        <p:spPr/>
        <p:txBody>
          <a:bodyPr/>
          <a:lstStyle/>
          <a:p>
            <a:fld id="{F79749CB-5984-46E2-9EDB-EB4914E22A5A}" type="slidenum">
              <a:rPr lang="en-US" smtClean="0"/>
              <a:pPr/>
              <a:t>23</a:t>
            </a:fld>
            <a:endParaRPr lang="en-US" dirty="0"/>
          </a:p>
        </p:txBody>
      </p:sp>
      <p:sp>
        <p:nvSpPr>
          <p:cNvPr id="7" name="TextBox 6">
            <a:extLst>
              <a:ext uri="{FF2B5EF4-FFF2-40B4-BE49-F238E27FC236}">
                <a16:creationId xmlns:a16="http://schemas.microsoft.com/office/drawing/2014/main" id="{9BC7765F-4B1C-4218-AFBD-DBCC57EA8B93}"/>
              </a:ext>
            </a:extLst>
          </p:cNvPr>
          <p:cNvSpPr txBox="1"/>
          <p:nvPr/>
        </p:nvSpPr>
        <p:spPr>
          <a:xfrm>
            <a:off x="149572" y="6232979"/>
            <a:ext cx="902550" cy="307777"/>
          </a:xfrm>
          <a:prstGeom prst="rect">
            <a:avLst/>
          </a:prstGeom>
          <a:noFill/>
        </p:spPr>
        <p:txBody>
          <a:bodyPr wrap="square" rtlCol="0">
            <a:spAutoFit/>
          </a:bodyPr>
          <a:lstStyle/>
          <a:p>
            <a:r>
              <a:rPr lang="en-US" sz="1400" b="1" dirty="0">
                <a:solidFill>
                  <a:schemeClr val="tx2"/>
                </a:solidFill>
                <a:latin typeface="Century Gothic" panose="020B0502020202020204" pitchFamily="34" charset="0"/>
              </a:rPr>
              <a:t>n=800</a:t>
            </a:r>
          </a:p>
        </p:txBody>
      </p:sp>
      <p:sp>
        <p:nvSpPr>
          <p:cNvPr id="8" name="TextBox 7">
            <a:extLst>
              <a:ext uri="{FF2B5EF4-FFF2-40B4-BE49-F238E27FC236}">
                <a16:creationId xmlns:a16="http://schemas.microsoft.com/office/drawing/2014/main" id="{B3C84ED5-6BFB-405F-9585-EE5E1B8FEEB2}"/>
              </a:ext>
            </a:extLst>
          </p:cNvPr>
          <p:cNvSpPr txBox="1"/>
          <p:nvPr/>
        </p:nvSpPr>
        <p:spPr>
          <a:xfrm>
            <a:off x="6751675" y="5894645"/>
            <a:ext cx="5290754" cy="577081"/>
          </a:xfrm>
          <a:prstGeom prst="rect">
            <a:avLst/>
          </a:prstGeom>
          <a:noFill/>
        </p:spPr>
        <p:txBody>
          <a:bodyPr wrap="square" rtlCol="0">
            <a:spAutoFit/>
          </a:bodyPr>
          <a:lstStyle/>
          <a:p>
            <a:pPr algn="r"/>
            <a:r>
              <a:rPr lang="en-US" sz="1050" i="1" dirty="0">
                <a:solidFill>
                  <a:srgbClr val="FF0000"/>
                </a:solidFill>
                <a:latin typeface="Century Gothic" panose="020B0502020202020204" pitchFamily="34" charset="0"/>
              </a:rPr>
              <a:t>Red percentage </a:t>
            </a:r>
            <a:r>
              <a:rPr lang="en-US" sz="1050" i="1" dirty="0">
                <a:solidFill>
                  <a:schemeClr val="tx2"/>
                </a:solidFill>
                <a:latin typeface="Century Gothic" panose="020B0502020202020204" pitchFamily="34" charset="0"/>
              </a:rPr>
              <a:t>= percentage of sample that listed one of those activities</a:t>
            </a:r>
          </a:p>
          <a:p>
            <a:pPr algn="r"/>
            <a:r>
              <a:rPr lang="en-US" sz="1050" i="1" dirty="0">
                <a:solidFill>
                  <a:schemeClr val="tx2"/>
                </a:solidFill>
                <a:latin typeface="Century Gothic" panose="020B0502020202020204" pitchFamily="34" charset="0"/>
              </a:rPr>
              <a:t>Aided; Multiple Mentions; *Response Not Provided</a:t>
            </a:r>
          </a:p>
          <a:p>
            <a:pPr algn="r"/>
            <a:r>
              <a:rPr lang="en-US" sz="1050" i="1" dirty="0">
                <a:solidFill>
                  <a:schemeClr val="tx2"/>
                </a:solidFill>
                <a:latin typeface="Century Gothic" panose="020B0502020202020204" pitchFamily="34" charset="0"/>
              </a:rPr>
              <a:t>Top Responses; See Note Section</a:t>
            </a:r>
          </a:p>
        </p:txBody>
      </p:sp>
      <p:grpSp>
        <p:nvGrpSpPr>
          <p:cNvPr id="9" name="Group 8">
            <a:extLst>
              <a:ext uri="{FF2B5EF4-FFF2-40B4-BE49-F238E27FC236}">
                <a16:creationId xmlns:a16="http://schemas.microsoft.com/office/drawing/2014/main" id="{A421482F-C9BC-4877-8466-A280B6434FD0}"/>
              </a:ext>
            </a:extLst>
          </p:cNvPr>
          <p:cNvGrpSpPr/>
          <p:nvPr/>
        </p:nvGrpSpPr>
        <p:grpSpPr>
          <a:xfrm>
            <a:off x="1381836" y="1777210"/>
            <a:ext cx="5177733" cy="4645760"/>
            <a:chOff x="6790954" y="1680844"/>
            <a:chExt cx="5177733" cy="4645760"/>
          </a:xfrm>
        </p:grpSpPr>
        <p:cxnSp>
          <p:nvCxnSpPr>
            <p:cNvPr id="10" name="Straight Connector 9">
              <a:extLst>
                <a:ext uri="{FF2B5EF4-FFF2-40B4-BE49-F238E27FC236}">
                  <a16:creationId xmlns:a16="http://schemas.microsoft.com/office/drawing/2014/main" id="{ACA19DB7-0DD0-479A-A7E8-7AF6144F0691}"/>
                </a:ext>
              </a:extLst>
            </p:cNvPr>
            <p:cNvCxnSpPr>
              <a:cxnSpLocks/>
            </p:cNvCxnSpPr>
            <p:nvPr/>
          </p:nvCxnSpPr>
          <p:spPr>
            <a:xfrm>
              <a:off x="6790954" y="1680844"/>
              <a:ext cx="30847" cy="464576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63AE21D3-77DA-486B-AAF6-CDB14D52FB47}"/>
                </a:ext>
              </a:extLst>
            </p:cNvPr>
            <p:cNvSpPr txBox="1"/>
            <p:nvPr/>
          </p:nvSpPr>
          <p:spPr>
            <a:xfrm>
              <a:off x="7103593" y="2558366"/>
              <a:ext cx="4413313" cy="369332"/>
            </a:xfrm>
            <a:prstGeom prst="rect">
              <a:avLst/>
            </a:prstGeom>
            <a:noFill/>
            <a:ln w="28575">
              <a:noFill/>
            </a:ln>
          </p:spPr>
          <p:txBody>
            <a:bodyPr wrap="square" rtlCol="0">
              <a:spAutoFit/>
            </a:bodyPr>
            <a:lstStyle/>
            <a:p>
              <a:pPr>
                <a:spcAft>
                  <a:spcPts val="1200"/>
                </a:spcAft>
              </a:pPr>
              <a:r>
                <a:rPr lang="en-US" b="1" dirty="0">
                  <a:solidFill>
                    <a:srgbClr val="FF0000"/>
                  </a:solidFill>
                </a:rPr>
                <a:t>67%</a:t>
              </a:r>
              <a:r>
                <a:rPr lang="en-US" dirty="0">
                  <a:solidFill>
                    <a:schemeClr val="tx2"/>
                  </a:solidFill>
                </a:rPr>
                <a:t> Natural Areas</a:t>
              </a:r>
            </a:p>
          </p:txBody>
        </p:sp>
        <p:sp>
          <p:nvSpPr>
            <p:cNvPr id="24" name="TextBox 23">
              <a:extLst>
                <a:ext uri="{FF2B5EF4-FFF2-40B4-BE49-F238E27FC236}">
                  <a16:creationId xmlns:a16="http://schemas.microsoft.com/office/drawing/2014/main" id="{6984032D-A5EF-442D-ACA5-6D53C4562BB5}"/>
                </a:ext>
              </a:extLst>
            </p:cNvPr>
            <p:cNvSpPr txBox="1"/>
            <p:nvPr/>
          </p:nvSpPr>
          <p:spPr>
            <a:xfrm>
              <a:off x="7103593" y="3353503"/>
              <a:ext cx="3912846" cy="369332"/>
            </a:xfrm>
            <a:prstGeom prst="rect">
              <a:avLst/>
            </a:prstGeom>
            <a:noFill/>
            <a:ln w="28575">
              <a:noFill/>
            </a:ln>
          </p:spPr>
          <p:txBody>
            <a:bodyPr wrap="square" rtlCol="0">
              <a:spAutoFit/>
            </a:bodyPr>
            <a:lstStyle/>
            <a:p>
              <a:pPr>
                <a:spcAft>
                  <a:spcPts val="1200"/>
                </a:spcAft>
              </a:pPr>
              <a:r>
                <a:rPr lang="en-US" b="1" dirty="0">
                  <a:solidFill>
                    <a:srgbClr val="FF0000"/>
                  </a:solidFill>
                </a:rPr>
                <a:t>65%</a:t>
              </a:r>
              <a:r>
                <a:rPr lang="en-US" dirty="0">
                  <a:solidFill>
                    <a:schemeClr val="tx2"/>
                  </a:solidFill>
                </a:rPr>
                <a:t> Paths/Trails</a:t>
              </a:r>
            </a:p>
          </p:txBody>
        </p:sp>
        <p:sp>
          <p:nvSpPr>
            <p:cNvPr id="20" name="TextBox 19">
              <a:extLst>
                <a:ext uri="{FF2B5EF4-FFF2-40B4-BE49-F238E27FC236}">
                  <a16:creationId xmlns:a16="http://schemas.microsoft.com/office/drawing/2014/main" id="{77EDDA60-E880-4418-9993-935A3AED52E6}"/>
                </a:ext>
              </a:extLst>
            </p:cNvPr>
            <p:cNvSpPr txBox="1"/>
            <p:nvPr/>
          </p:nvSpPr>
          <p:spPr>
            <a:xfrm>
              <a:off x="7103593" y="1752065"/>
              <a:ext cx="4420683" cy="369332"/>
            </a:xfrm>
            <a:prstGeom prst="rect">
              <a:avLst/>
            </a:prstGeom>
            <a:noFill/>
            <a:ln w="28575">
              <a:noFill/>
            </a:ln>
          </p:spPr>
          <p:txBody>
            <a:bodyPr wrap="square" rtlCol="0">
              <a:spAutoFit/>
            </a:bodyPr>
            <a:lstStyle/>
            <a:p>
              <a:pPr>
                <a:spcAft>
                  <a:spcPts val="1200"/>
                </a:spcAft>
              </a:pPr>
              <a:r>
                <a:rPr lang="en-US" b="1" dirty="0">
                  <a:solidFill>
                    <a:srgbClr val="FF0000"/>
                  </a:solidFill>
                </a:rPr>
                <a:t>74%</a:t>
              </a:r>
              <a:r>
                <a:rPr lang="en-US" dirty="0">
                  <a:solidFill>
                    <a:schemeClr val="tx2"/>
                  </a:solidFill>
                </a:rPr>
                <a:t> Seating/Dining</a:t>
              </a:r>
            </a:p>
          </p:txBody>
        </p:sp>
        <p:sp>
          <p:nvSpPr>
            <p:cNvPr id="17" name="TextBox 16">
              <a:extLst>
                <a:ext uri="{FF2B5EF4-FFF2-40B4-BE49-F238E27FC236}">
                  <a16:creationId xmlns:a16="http://schemas.microsoft.com/office/drawing/2014/main" id="{A1C95912-14F5-476F-BFF2-689498FABB6D}"/>
                </a:ext>
              </a:extLst>
            </p:cNvPr>
            <p:cNvSpPr txBox="1"/>
            <p:nvPr/>
          </p:nvSpPr>
          <p:spPr>
            <a:xfrm>
              <a:off x="7138268" y="4191147"/>
              <a:ext cx="4830419" cy="369332"/>
            </a:xfrm>
            <a:prstGeom prst="rect">
              <a:avLst/>
            </a:prstGeom>
            <a:noFill/>
            <a:ln w="28575">
              <a:noFill/>
            </a:ln>
          </p:spPr>
          <p:txBody>
            <a:bodyPr wrap="square" rtlCol="0">
              <a:spAutoFit/>
            </a:bodyPr>
            <a:lstStyle/>
            <a:p>
              <a:pPr>
                <a:spcAft>
                  <a:spcPts val="1200"/>
                </a:spcAft>
              </a:pPr>
              <a:r>
                <a:rPr lang="en-US" b="1" dirty="0">
                  <a:solidFill>
                    <a:srgbClr val="FF0000"/>
                  </a:solidFill>
                </a:rPr>
                <a:t>55%</a:t>
              </a:r>
              <a:r>
                <a:rPr lang="en-US" sz="1600" dirty="0">
                  <a:solidFill>
                    <a:schemeClr val="tx2"/>
                  </a:solidFill>
                </a:rPr>
                <a:t> Activities </a:t>
              </a:r>
              <a:endParaRPr lang="en-US" dirty="0">
                <a:solidFill>
                  <a:schemeClr val="tx2"/>
                </a:solidFill>
              </a:endParaRPr>
            </a:p>
          </p:txBody>
        </p:sp>
      </p:grpSp>
      <p:pic>
        <p:nvPicPr>
          <p:cNvPr id="1026" name="Picture 2" descr="dining room icon table dining room computer - play button blue png ...">
            <a:extLst>
              <a:ext uri="{FF2B5EF4-FFF2-40B4-BE49-F238E27FC236}">
                <a16:creationId xmlns:a16="http://schemas.microsoft.com/office/drawing/2014/main" id="{66BDA7A8-1F81-42B1-9302-9BB92B530A11}"/>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346" t="2191" r="1321" b="2191"/>
          <a:stretch/>
        </p:blipFill>
        <p:spPr bwMode="auto">
          <a:xfrm>
            <a:off x="1033243" y="1663717"/>
            <a:ext cx="684224" cy="694570"/>
          </a:xfrm>
          <a:prstGeom prst="ellipse">
            <a:avLst/>
          </a:prstGeom>
          <a:noFill/>
          <a:extLst>
            <a:ext uri="{909E8E84-426E-40DD-AFC4-6F175D3DCCD1}">
              <a14:hiddenFill xmlns:a14="http://schemas.microsoft.com/office/drawing/2010/main">
                <a:solidFill>
                  <a:srgbClr val="FFFFFF"/>
                </a:solidFill>
              </a14:hiddenFill>
            </a:ext>
          </a:extLst>
        </p:spPr>
      </p:pic>
      <p:pic>
        <p:nvPicPr>
          <p:cNvPr id="1028" name="Picture 4" descr="Natural environment Computer Icons Sustainability Ecology, natural ...">
            <a:extLst>
              <a:ext uri="{FF2B5EF4-FFF2-40B4-BE49-F238E27FC236}">
                <a16:creationId xmlns:a16="http://schemas.microsoft.com/office/drawing/2014/main" id="{71F38E07-0E71-4CA3-B706-48543759D851}"/>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9956" t="6677" r="9579" b="10645"/>
          <a:stretch/>
        </p:blipFill>
        <p:spPr bwMode="auto">
          <a:xfrm>
            <a:off x="996658" y="2432274"/>
            <a:ext cx="728486" cy="735743"/>
          </a:xfrm>
          <a:prstGeom prst="ellipse">
            <a:avLst/>
          </a:prstGeom>
          <a:noFill/>
          <a:extLst>
            <a:ext uri="{909E8E84-426E-40DD-AFC4-6F175D3DCCD1}">
              <a14:hiddenFill xmlns:a14="http://schemas.microsoft.com/office/drawing/2010/main">
                <a:solidFill>
                  <a:srgbClr val="FFFFFF"/>
                </a:solidFill>
              </a14:hiddenFill>
            </a:ext>
          </a:extLst>
        </p:spPr>
      </p:pic>
      <p:pic>
        <p:nvPicPr>
          <p:cNvPr id="1030" name="Picture 6" descr="Hiking Png - Hiking Icon , Free Transparent Clipart - ClipartKey">
            <a:extLst>
              <a:ext uri="{FF2B5EF4-FFF2-40B4-BE49-F238E27FC236}">
                <a16:creationId xmlns:a16="http://schemas.microsoft.com/office/drawing/2014/main" id="{E1F1823F-FDA3-4884-A166-6308468423A7}"/>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6005" t="4848" r="7659" b="11098"/>
          <a:stretch/>
        </p:blipFill>
        <p:spPr bwMode="auto">
          <a:xfrm>
            <a:off x="997428" y="3255553"/>
            <a:ext cx="728485" cy="740773"/>
          </a:xfrm>
          <a:prstGeom prst="ellipse">
            <a:avLst/>
          </a:prstGeom>
          <a:noFill/>
          <a:extLst>
            <a:ext uri="{909E8E84-426E-40DD-AFC4-6F175D3DCCD1}">
              <a14:hiddenFill xmlns:a14="http://schemas.microsoft.com/office/drawing/2010/main">
                <a:solidFill>
                  <a:srgbClr val="FFFFFF"/>
                </a:solidFill>
              </a14:hiddenFill>
            </a:ext>
          </a:extLst>
        </p:spPr>
      </p:pic>
      <p:pic>
        <p:nvPicPr>
          <p:cNvPr id="1034" name="Picture 10" descr="Computer Icons Water park Outdoor playset Playground, park PNG ...">
            <a:extLst>
              <a:ext uri="{FF2B5EF4-FFF2-40B4-BE49-F238E27FC236}">
                <a16:creationId xmlns:a16="http://schemas.microsoft.com/office/drawing/2014/main" id="{D56C0E91-39E9-4E22-BFC5-2526CFDD3232}"/>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4813" r="15775"/>
          <a:stretch/>
        </p:blipFill>
        <p:spPr bwMode="auto">
          <a:xfrm>
            <a:off x="1005499" y="4092465"/>
            <a:ext cx="728485" cy="738111"/>
          </a:xfrm>
          <a:prstGeom prst="ellipse">
            <a:avLst/>
          </a:prstGeom>
          <a:noFill/>
          <a:extLst>
            <a:ext uri="{909E8E84-426E-40DD-AFC4-6F175D3DCCD1}">
              <a14:hiddenFill xmlns:a14="http://schemas.microsoft.com/office/drawing/2010/main">
                <a:solidFill>
                  <a:srgbClr val="FFFFFF"/>
                </a:solidFill>
              </a14:hiddenFill>
            </a:ext>
          </a:extLst>
        </p:spPr>
      </p:pic>
      <p:pic>
        <p:nvPicPr>
          <p:cNvPr id="1040" name="Picture 16" descr="Secrets of Observation ICON@300 - Maren SchmidtMaren Schmidt">
            <a:extLst>
              <a:ext uri="{FF2B5EF4-FFF2-40B4-BE49-F238E27FC236}">
                <a16:creationId xmlns:a16="http://schemas.microsoft.com/office/drawing/2014/main" id="{2B57E5B0-13FF-46A4-8C79-6C934A81BC32}"/>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96658" y="5754745"/>
            <a:ext cx="716981" cy="716981"/>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Ship Boat flat icon Summer Vacation Royalty Free Vector">
            <a:extLst>
              <a:ext uri="{FF2B5EF4-FFF2-40B4-BE49-F238E27FC236}">
                <a16:creationId xmlns:a16="http://schemas.microsoft.com/office/drawing/2014/main" id="{0AF561DA-B5F0-4F86-A6BB-8151D6A00318}"/>
              </a:ext>
            </a:extLst>
          </p:cNvPr>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b="8676"/>
          <a:stretch/>
        </p:blipFill>
        <p:spPr bwMode="auto">
          <a:xfrm>
            <a:off x="1008895" y="4950049"/>
            <a:ext cx="745882" cy="735666"/>
          </a:xfrm>
          <a:prstGeom prst="ellipse">
            <a:avLst/>
          </a:prstGeom>
          <a:noFill/>
          <a:extLst>
            <a:ext uri="{909E8E84-426E-40DD-AFC4-6F175D3DCCD1}">
              <a14:hiddenFill xmlns:a14="http://schemas.microsoft.com/office/drawing/2010/main">
                <a:solidFill>
                  <a:srgbClr val="FFFFFF"/>
                </a:solidFill>
              </a14:hiddenFill>
            </a:ext>
          </a:extLst>
        </p:spPr>
      </p:pic>
      <p:sp>
        <p:nvSpPr>
          <p:cNvPr id="42" name="TextBox 41">
            <a:extLst>
              <a:ext uri="{FF2B5EF4-FFF2-40B4-BE49-F238E27FC236}">
                <a16:creationId xmlns:a16="http://schemas.microsoft.com/office/drawing/2014/main" id="{6C358378-9B0D-4094-8085-040C8F583ADA}"/>
              </a:ext>
            </a:extLst>
          </p:cNvPr>
          <p:cNvSpPr txBox="1"/>
          <p:nvPr/>
        </p:nvSpPr>
        <p:spPr>
          <a:xfrm>
            <a:off x="1713639" y="5126821"/>
            <a:ext cx="4830419" cy="369332"/>
          </a:xfrm>
          <a:prstGeom prst="rect">
            <a:avLst/>
          </a:prstGeom>
          <a:noFill/>
          <a:ln w="28575">
            <a:noFill/>
          </a:ln>
        </p:spPr>
        <p:txBody>
          <a:bodyPr wrap="square" rtlCol="0">
            <a:spAutoFit/>
          </a:bodyPr>
          <a:lstStyle/>
          <a:p>
            <a:pPr>
              <a:spcAft>
                <a:spcPts val="1200"/>
              </a:spcAft>
            </a:pPr>
            <a:r>
              <a:rPr lang="en-US" b="1" dirty="0">
                <a:solidFill>
                  <a:srgbClr val="FF0000"/>
                </a:solidFill>
              </a:rPr>
              <a:t>53%</a:t>
            </a:r>
            <a:r>
              <a:rPr lang="en-US" dirty="0">
                <a:solidFill>
                  <a:schemeClr val="tx2"/>
                </a:solidFill>
              </a:rPr>
              <a:t> River Access</a:t>
            </a:r>
          </a:p>
        </p:txBody>
      </p:sp>
      <p:sp>
        <p:nvSpPr>
          <p:cNvPr id="44" name="TextBox 43">
            <a:extLst>
              <a:ext uri="{FF2B5EF4-FFF2-40B4-BE49-F238E27FC236}">
                <a16:creationId xmlns:a16="http://schemas.microsoft.com/office/drawing/2014/main" id="{406EF881-D9E7-4C65-90EA-BC454D7051E6}"/>
              </a:ext>
            </a:extLst>
          </p:cNvPr>
          <p:cNvSpPr txBox="1"/>
          <p:nvPr/>
        </p:nvSpPr>
        <p:spPr>
          <a:xfrm>
            <a:off x="1713309" y="5972083"/>
            <a:ext cx="4830419" cy="369332"/>
          </a:xfrm>
          <a:prstGeom prst="rect">
            <a:avLst/>
          </a:prstGeom>
          <a:noFill/>
          <a:ln w="28575">
            <a:noFill/>
          </a:ln>
        </p:spPr>
        <p:txBody>
          <a:bodyPr wrap="square" rtlCol="0">
            <a:spAutoFit/>
          </a:bodyPr>
          <a:lstStyle/>
          <a:p>
            <a:pPr>
              <a:spcAft>
                <a:spcPts val="1200"/>
              </a:spcAft>
            </a:pPr>
            <a:r>
              <a:rPr lang="en-US" b="1" dirty="0">
                <a:solidFill>
                  <a:srgbClr val="FF0000"/>
                </a:solidFill>
              </a:rPr>
              <a:t>38%</a:t>
            </a:r>
            <a:r>
              <a:rPr lang="en-US" dirty="0">
                <a:solidFill>
                  <a:schemeClr val="tx2"/>
                </a:solidFill>
              </a:rPr>
              <a:t> Observation Areas</a:t>
            </a:r>
          </a:p>
        </p:txBody>
      </p:sp>
      <p:cxnSp>
        <p:nvCxnSpPr>
          <p:cNvPr id="11" name="Straight Arrow Connector 10">
            <a:extLst>
              <a:ext uri="{FF2B5EF4-FFF2-40B4-BE49-F238E27FC236}">
                <a16:creationId xmlns:a16="http://schemas.microsoft.com/office/drawing/2014/main" id="{F76374EC-6F6C-4827-8DDA-057C5726D795}"/>
              </a:ext>
            </a:extLst>
          </p:cNvPr>
          <p:cNvCxnSpPr/>
          <p:nvPr/>
        </p:nvCxnSpPr>
        <p:spPr>
          <a:xfrm>
            <a:off x="3999123" y="2049137"/>
            <a:ext cx="88134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B30B5706-FC40-4421-837E-A236C2BCBCBE}"/>
              </a:ext>
            </a:extLst>
          </p:cNvPr>
          <p:cNvSpPr txBox="1"/>
          <p:nvPr/>
        </p:nvSpPr>
        <p:spPr>
          <a:xfrm>
            <a:off x="4880472" y="1882235"/>
            <a:ext cx="4958984" cy="338554"/>
          </a:xfrm>
          <a:prstGeom prst="rect">
            <a:avLst/>
          </a:prstGeom>
          <a:noFill/>
        </p:spPr>
        <p:txBody>
          <a:bodyPr wrap="square" rtlCol="0">
            <a:spAutoFit/>
          </a:bodyPr>
          <a:lstStyle/>
          <a:p>
            <a:r>
              <a:rPr lang="en-US" sz="1600" dirty="0"/>
              <a:t>Dining/restaurants (55%); Picnic areas (43%) </a:t>
            </a:r>
          </a:p>
        </p:txBody>
      </p:sp>
      <p:cxnSp>
        <p:nvCxnSpPr>
          <p:cNvPr id="26" name="Straight Arrow Connector 25">
            <a:extLst>
              <a:ext uri="{FF2B5EF4-FFF2-40B4-BE49-F238E27FC236}">
                <a16:creationId xmlns:a16="http://schemas.microsoft.com/office/drawing/2014/main" id="{E8DC40C9-5BB7-4CA0-8094-F4E16C1FAA41}"/>
              </a:ext>
            </a:extLst>
          </p:cNvPr>
          <p:cNvCxnSpPr>
            <a:cxnSpLocks/>
          </p:cNvCxnSpPr>
          <p:nvPr/>
        </p:nvCxnSpPr>
        <p:spPr>
          <a:xfrm>
            <a:off x="3901131" y="2839398"/>
            <a:ext cx="97934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67B7FD05-4238-47AE-AE0F-AA3A3240816F}"/>
              </a:ext>
            </a:extLst>
          </p:cNvPr>
          <p:cNvSpPr txBox="1"/>
          <p:nvPr/>
        </p:nvSpPr>
        <p:spPr>
          <a:xfrm>
            <a:off x="4880472" y="2687739"/>
            <a:ext cx="4958984" cy="338554"/>
          </a:xfrm>
          <a:prstGeom prst="rect">
            <a:avLst/>
          </a:prstGeom>
          <a:noFill/>
        </p:spPr>
        <p:txBody>
          <a:bodyPr wrap="square" rtlCol="0">
            <a:spAutoFit/>
          </a:bodyPr>
          <a:lstStyle/>
          <a:p>
            <a:r>
              <a:rPr lang="en-US" sz="1600" dirty="0"/>
              <a:t>Areas to enjoy nature (50%); Natural areas (38%)</a:t>
            </a:r>
          </a:p>
        </p:txBody>
      </p:sp>
      <p:cxnSp>
        <p:nvCxnSpPr>
          <p:cNvPr id="28" name="Straight Arrow Connector 27">
            <a:extLst>
              <a:ext uri="{FF2B5EF4-FFF2-40B4-BE49-F238E27FC236}">
                <a16:creationId xmlns:a16="http://schemas.microsoft.com/office/drawing/2014/main" id="{C1FB9521-9139-4C32-B32D-4609367AF8D9}"/>
              </a:ext>
            </a:extLst>
          </p:cNvPr>
          <p:cNvCxnSpPr>
            <a:cxnSpLocks/>
          </p:cNvCxnSpPr>
          <p:nvPr/>
        </p:nvCxnSpPr>
        <p:spPr>
          <a:xfrm flipV="1">
            <a:off x="3650898" y="3625939"/>
            <a:ext cx="1229574" cy="85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EE46B8EA-85F7-41B3-A65C-90E65CFC1996}"/>
              </a:ext>
            </a:extLst>
          </p:cNvPr>
          <p:cNvSpPr txBox="1"/>
          <p:nvPr/>
        </p:nvSpPr>
        <p:spPr>
          <a:xfrm>
            <a:off x="4880472" y="3457972"/>
            <a:ext cx="6277917" cy="338554"/>
          </a:xfrm>
          <a:prstGeom prst="rect">
            <a:avLst/>
          </a:prstGeom>
          <a:noFill/>
        </p:spPr>
        <p:txBody>
          <a:bodyPr wrap="square" rtlCol="0">
            <a:spAutoFit/>
          </a:bodyPr>
          <a:lstStyle/>
          <a:p>
            <a:r>
              <a:rPr lang="en-US" sz="1600" dirty="0"/>
              <a:t>Walking paths (58%); Hiking trails (42%); Biking trails (38%)</a:t>
            </a:r>
          </a:p>
        </p:txBody>
      </p:sp>
      <p:cxnSp>
        <p:nvCxnSpPr>
          <p:cNvPr id="30" name="Straight Arrow Connector 29">
            <a:extLst>
              <a:ext uri="{FF2B5EF4-FFF2-40B4-BE49-F238E27FC236}">
                <a16:creationId xmlns:a16="http://schemas.microsoft.com/office/drawing/2014/main" id="{FD09F918-4C21-4AF7-B3EB-9B22DC8FB82C}"/>
              </a:ext>
            </a:extLst>
          </p:cNvPr>
          <p:cNvCxnSpPr>
            <a:cxnSpLocks/>
          </p:cNvCxnSpPr>
          <p:nvPr/>
        </p:nvCxnSpPr>
        <p:spPr>
          <a:xfrm>
            <a:off x="3307539" y="4492014"/>
            <a:ext cx="157293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C49FD800-00ED-47BB-BD69-C13E4FB7B812}"/>
              </a:ext>
            </a:extLst>
          </p:cNvPr>
          <p:cNvSpPr txBox="1"/>
          <p:nvPr/>
        </p:nvSpPr>
        <p:spPr>
          <a:xfrm>
            <a:off x="4880472" y="4310360"/>
            <a:ext cx="7273995" cy="584775"/>
          </a:xfrm>
          <a:prstGeom prst="rect">
            <a:avLst/>
          </a:prstGeom>
          <a:noFill/>
        </p:spPr>
        <p:txBody>
          <a:bodyPr wrap="square" rtlCol="0">
            <a:spAutoFit/>
          </a:bodyPr>
          <a:lstStyle/>
          <a:p>
            <a:r>
              <a:rPr lang="en-US" sz="1600" dirty="0"/>
              <a:t>Family outdoor game areas (25%); Sprayground/splashpad (25%); Playground (23%)</a:t>
            </a:r>
          </a:p>
        </p:txBody>
      </p:sp>
      <p:cxnSp>
        <p:nvCxnSpPr>
          <p:cNvPr id="32" name="Straight Arrow Connector 31">
            <a:extLst>
              <a:ext uri="{FF2B5EF4-FFF2-40B4-BE49-F238E27FC236}">
                <a16:creationId xmlns:a16="http://schemas.microsoft.com/office/drawing/2014/main" id="{F9151076-619F-4D80-8669-1CDCE60C371E}"/>
              </a:ext>
            </a:extLst>
          </p:cNvPr>
          <p:cNvCxnSpPr>
            <a:cxnSpLocks/>
          </p:cNvCxnSpPr>
          <p:nvPr/>
        </p:nvCxnSpPr>
        <p:spPr>
          <a:xfrm flipV="1">
            <a:off x="3780330" y="5338478"/>
            <a:ext cx="110014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FEC63886-2178-4176-A3A7-D98E106731D3}"/>
              </a:ext>
            </a:extLst>
          </p:cNvPr>
          <p:cNvSpPr txBox="1"/>
          <p:nvPr/>
        </p:nvSpPr>
        <p:spPr>
          <a:xfrm>
            <a:off x="4880472" y="5188787"/>
            <a:ext cx="6277917" cy="584775"/>
          </a:xfrm>
          <a:prstGeom prst="rect">
            <a:avLst/>
          </a:prstGeom>
          <a:noFill/>
        </p:spPr>
        <p:txBody>
          <a:bodyPr wrap="square" rtlCol="0">
            <a:spAutoFit/>
          </a:bodyPr>
          <a:lstStyle/>
          <a:p>
            <a:r>
              <a:rPr lang="en-US" sz="1600" dirty="0"/>
              <a:t>Access for personal watercraft (32%); Fishing piers (32%); Public marina (22%)</a:t>
            </a:r>
          </a:p>
        </p:txBody>
      </p:sp>
    </p:spTree>
    <p:extLst>
      <p:ext uri="{BB962C8B-B14F-4D97-AF65-F5344CB8AC3E}">
        <p14:creationId xmlns:p14="http://schemas.microsoft.com/office/powerpoint/2010/main" val="3046405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11EB94E-348A-4F2E-8922-69B61607CD42}"/>
              </a:ext>
            </a:extLst>
          </p:cNvPr>
          <p:cNvSpPr>
            <a:spLocks noGrp="1"/>
          </p:cNvSpPr>
          <p:nvPr>
            <p:ph idx="1"/>
          </p:nvPr>
        </p:nvSpPr>
        <p:spPr>
          <a:xfrm>
            <a:off x="344424" y="948636"/>
            <a:ext cx="11503152" cy="5389102"/>
          </a:xfrm>
        </p:spPr>
        <p:txBody>
          <a:bodyPr numCol="1"/>
          <a:lstStyle/>
          <a:p>
            <a:r>
              <a:rPr lang="en-US" sz="1800" b="1" dirty="0">
                <a:solidFill>
                  <a:srgbClr val="353535"/>
                </a:solidFill>
                <a:latin typeface="+mj-lt"/>
              </a:rPr>
              <a:t>The results show that in 2020 satisfaction with the FWPRD increased since 2011.</a:t>
            </a:r>
          </a:p>
          <a:p>
            <a:pPr lvl="1"/>
            <a:r>
              <a:rPr lang="en-US" sz="1600" b="1" dirty="0">
                <a:solidFill>
                  <a:srgbClr val="353535"/>
                </a:solidFill>
                <a:latin typeface="+mj-lt"/>
              </a:rPr>
              <a:t> </a:t>
            </a:r>
            <a:r>
              <a:rPr lang="en-US" sz="1600" dirty="0">
                <a:solidFill>
                  <a:srgbClr val="353535"/>
                </a:solidFill>
              </a:rPr>
              <a:t>Overall, 84% are satisfied (rating of 7 to 10 on a ten-point scale) with the FWPRD (up from 78% in 2011). </a:t>
            </a:r>
          </a:p>
          <a:p>
            <a:pPr lvl="2"/>
            <a:r>
              <a:rPr lang="en-US" sz="1600" dirty="0">
                <a:solidFill>
                  <a:srgbClr val="353535"/>
                </a:solidFill>
              </a:rPr>
              <a:t>Top scores of 9 and 10 increased from 29% up to 40%.</a:t>
            </a:r>
          </a:p>
          <a:p>
            <a:pPr lvl="1"/>
            <a:r>
              <a:rPr lang="en-US" sz="1600" dirty="0">
                <a:solidFill>
                  <a:srgbClr val="353535"/>
                </a:solidFill>
              </a:rPr>
              <a:t>At least 78% rated the park they visit most often in excellent or good physical condition.</a:t>
            </a:r>
          </a:p>
          <a:p>
            <a:pPr lvl="1"/>
            <a:r>
              <a:rPr lang="en-US" sz="1600" dirty="0">
                <a:solidFill>
                  <a:srgbClr val="353535"/>
                </a:solidFill>
              </a:rPr>
              <a:t>Across all facilities used by at least 50% of the residents, </a:t>
            </a:r>
            <a:r>
              <a:rPr lang="en-US" sz="1600" b="1" dirty="0">
                <a:solidFill>
                  <a:srgbClr val="353535"/>
                </a:solidFill>
              </a:rPr>
              <a:t>no more than </a:t>
            </a:r>
            <a:r>
              <a:rPr lang="en-US" sz="1600" dirty="0">
                <a:solidFill>
                  <a:srgbClr val="353535"/>
                </a:solidFill>
              </a:rPr>
              <a:t>6% said that the facility does not meet their needs.</a:t>
            </a:r>
          </a:p>
          <a:p>
            <a:pPr lvl="2"/>
            <a:r>
              <a:rPr lang="en-US" sz="1400" dirty="0"/>
              <a:t>This means that 94% or more of residents that use that facility are satisfied. </a:t>
            </a:r>
          </a:p>
          <a:p>
            <a:pPr lvl="1"/>
            <a:r>
              <a:rPr lang="en-US" sz="1600" dirty="0">
                <a:solidFill>
                  <a:srgbClr val="353535"/>
                </a:solidFill>
              </a:rPr>
              <a:t>Other data support high levels of satisfaction.</a:t>
            </a:r>
          </a:p>
          <a:p>
            <a:pPr lvl="2"/>
            <a:r>
              <a:rPr lang="en-US" sz="1400" dirty="0">
                <a:solidFill>
                  <a:srgbClr val="353535"/>
                </a:solidFill>
              </a:rPr>
              <a:t>Across all facilities used by less than 50% of the residents, </a:t>
            </a:r>
            <a:r>
              <a:rPr lang="en-US" sz="1400" b="1" dirty="0">
                <a:solidFill>
                  <a:srgbClr val="353535"/>
                </a:solidFill>
              </a:rPr>
              <a:t>no more than </a:t>
            </a:r>
            <a:r>
              <a:rPr lang="en-US" sz="1400" dirty="0">
                <a:solidFill>
                  <a:srgbClr val="353535"/>
                </a:solidFill>
              </a:rPr>
              <a:t>10% said that the facility did not meet their needs.</a:t>
            </a:r>
          </a:p>
          <a:p>
            <a:pPr lvl="2"/>
            <a:r>
              <a:rPr lang="en-US" sz="1400" dirty="0">
                <a:solidFill>
                  <a:srgbClr val="353535"/>
                </a:solidFill>
              </a:rPr>
              <a:t>Across all users of centers, theaters, etc., </a:t>
            </a:r>
            <a:r>
              <a:rPr lang="en-US" sz="1400" b="1" dirty="0">
                <a:solidFill>
                  <a:srgbClr val="353535"/>
                </a:solidFill>
              </a:rPr>
              <a:t>no more than </a:t>
            </a:r>
            <a:r>
              <a:rPr lang="en-US" sz="1400" dirty="0">
                <a:solidFill>
                  <a:srgbClr val="353535"/>
                </a:solidFill>
              </a:rPr>
              <a:t>2% said it does not meet their needs.</a:t>
            </a:r>
          </a:p>
          <a:p>
            <a:pPr lvl="2"/>
            <a:r>
              <a:rPr lang="en-US" sz="1400" dirty="0">
                <a:solidFill>
                  <a:srgbClr val="353535"/>
                </a:solidFill>
              </a:rPr>
              <a:t>Across all programs and activities rated, </a:t>
            </a:r>
            <a:r>
              <a:rPr lang="en-US" sz="1400" b="1" dirty="0">
                <a:solidFill>
                  <a:srgbClr val="353535"/>
                </a:solidFill>
              </a:rPr>
              <a:t>no more than </a:t>
            </a:r>
            <a:r>
              <a:rPr lang="en-US" sz="1400" dirty="0">
                <a:solidFill>
                  <a:srgbClr val="353535"/>
                </a:solidFill>
              </a:rPr>
              <a:t>7% said it does not meet their needs.</a:t>
            </a:r>
          </a:p>
          <a:p>
            <a:pPr marL="0" indent="0">
              <a:buNone/>
            </a:pPr>
            <a:endParaRPr lang="en-US" sz="1400" dirty="0">
              <a:solidFill>
                <a:srgbClr val="353535"/>
              </a:solidFill>
            </a:endParaRPr>
          </a:p>
        </p:txBody>
      </p:sp>
      <p:sp>
        <p:nvSpPr>
          <p:cNvPr id="3" name="Title 2">
            <a:extLst>
              <a:ext uri="{FF2B5EF4-FFF2-40B4-BE49-F238E27FC236}">
                <a16:creationId xmlns:a16="http://schemas.microsoft.com/office/drawing/2014/main" id="{483DC31E-B5DA-4D1B-B162-6C498100DAD5}"/>
              </a:ext>
            </a:extLst>
          </p:cNvPr>
          <p:cNvSpPr>
            <a:spLocks noGrp="1"/>
          </p:cNvSpPr>
          <p:nvPr>
            <p:ph type="title"/>
          </p:nvPr>
        </p:nvSpPr>
        <p:spPr>
          <a:xfrm>
            <a:off x="344424" y="-2340"/>
            <a:ext cx="11503152" cy="950976"/>
          </a:xfrm>
        </p:spPr>
        <p:txBody>
          <a:bodyPr/>
          <a:lstStyle/>
          <a:p>
            <a:pPr algn="ctr"/>
            <a:r>
              <a:rPr lang="en-US" dirty="0"/>
              <a:t>Key Findings</a:t>
            </a:r>
          </a:p>
        </p:txBody>
      </p:sp>
      <p:sp>
        <p:nvSpPr>
          <p:cNvPr id="4" name="Footer Placeholder 3">
            <a:extLst>
              <a:ext uri="{FF2B5EF4-FFF2-40B4-BE49-F238E27FC236}">
                <a16:creationId xmlns:a16="http://schemas.microsoft.com/office/drawing/2014/main" id="{A2B64207-4CF6-40BB-8479-6AAA3280E438}"/>
              </a:ext>
            </a:extLst>
          </p:cNvPr>
          <p:cNvSpPr>
            <a:spLocks noGrp="1"/>
          </p:cNvSpPr>
          <p:nvPr>
            <p:ph type="ftr" sz="quarter" idx="11"/>
          </p:nvPr>
        </p:nvSpPr>
        <p:spPr/>
        <p:txBody>
          <a:bodyPr/>
          <a:lstStyle/>
          <a:p>
            <a:r>
              <a:rPr lang="en-US" dirty="0"/>
              <a:t>www.GLM.com</a:t>
            </a:r>
          </a:p>
        </p:txBody>
      </p:sp>
      <p:sp>
        <p:nvSpPr>
          <p:cNvPr id="5" name="Slide Number Placeholder 4">
            <a:extLst>
              <a:ext uri="{FF2B5EF4-FFF2-40B4-BE49-F238E27FC236}">
                <a16:creationId xmlns:a16="http://schemas.microsoft.com/office/drawing/2014/main" id="{74F6A8FF-5D0B-4B1F-91DD-E18E4CA0DF45}"/>
              </a:ext>
            </a:extLst>
          </p:cNvPr>
          <p:cNvSpPr>
            <a:spLocks noGrp="1"/>
          </p:cNvSpPr>
          <p:nvPr>
            <p:ph type="sldNum" sz="quarter" idx="12"/>
          </p:nvPr>
        </p:nvSpPr>
        <p:spPr/>
        <p:txBody>
          <a:bodyPr/>
          <a:lstStyle/>
          <a:p>
            <a:fld id="{F79749CB-5984-46E2-9EDB-EB4914E22A5A}" type="slidenum">
              <a:rPr lang="en-US" smtClean="0"/>
              <a:pPr/>
              <a:t>3</a:t>
            </a:fld>
            <a:endParaRPr lang="en-US" dirty="0"/>
          </a:p>
        </p:txBody>
      </p:sp>
    </p:spTree>
    <p:extLst>
      <p:ext uri="{BB962C8B-B14F-4D97-AF65-F5344CB8AC3E}">
        <p14:creationId xmlns:p14="http://schemas.microsoft.com/office/powerpoint/2010/main" val="1673779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9104375" y="6553199"/>
            <a:ext cx="2743200" cy="298907"/>
          </a:xfrm>
          <a:prstGeom prst="rect">
            <a:avLst/>
          </a:prstGeom>
        </p:spPr>
        <p:txBody>
          <a:bodyPr/>
          <a:lstStyle/>
          <a:p>
            <a:fld id="{F79749CB-5984-46E2-9EDB-EB4914E22A5A}" type="slidenum">
              <a:rPr lang="en-US" smtClean="0"/>
              <a:pPr/>
              <a:t>4</a:t>
            </a:fld>
            <a:endParaRPr lang="en-US"/>
          </a:p>
        </p:txBody>
      </p:sp>
      <p:sp>
        <p:nvSpPr>
          <p:cNvPr id="6" name="Text Placeholder 5"/>
          <p:cNvSpPr>
            <a:spLocks noGrp="1"/>
          </p:cNvSpPr>
          <p:nvPr>
            <p:ph type="body" sz="quarter" idx="13"/>
          </p:nvPr>
        </p:nvSpPr>
        <p:spPr>
          <a:xfrm>
            <a:off x="4787812" y="1274257"/>
            <a:ext cx="2419797" cy="598831"/>
          </a:xfrm>
        </p:spPr>
        <p:txBody>
          <a:bodyPr>
            <a:normAutofit/>
          </a:bodyPr>
          <a:lstStyle/>
          <a:p>
            <a:r>
              <a:rPr lang="en-US" sz="1600" b="1" u="sng" dirty="0"/>
              <a:t>Overall Satisfaction </a:t>
            </a:r>
          </a:p>
        </p:txBody>
      </p:sp>
      <p:graphicFrame>
        <p:nvGraphicFramePr>
          <p:cNvPr id="7" name="Content Placeholder 12"/>
          <p:cNvGraphicFramePr>
            <a:graphicFrameLocks noGrp="1"/>
          </p:cNvGraphicFramePr>
          <p:nvPr>
            <p:ph idx="4294967295"/>
            <p:extLst>
              <p:ext uri="{D42A27DB-BD31-4B8C-83A1-F6EECF244321}">
                <p14:modId xmlns:p14="http://schemas.microsoft.com/office/powerpoint/2010/main" val="355690404"/>
              </p:ext>
            </p:extLst>
          </p:nvPr>
        </p:nvGraphicFramePr>
        <p:xfrm>
          <a:off x="583094" y="1614454"/>
          <a:ext cx="11269503" cy="1715842"/>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1571773" y="3005307"/>
            <a:ext cx="2203703" cy="461665"/>
          </a:xfrm>
          <a:prstGeom prst="rect">
            <a:avLst/>
          </a:prstGeom>
          <a:noFill/>
        </p:spPr>
        <p:txBody>
          <a:bodyPr wrap="square" rtlCol="0">
            <a:spAutoFit/>
          </a:bodyPr>
          <a:lstStyle/>
          <a:p>
            <a:pPr algn="ctr"/>
            <a:r>
              <a:rPr lang="en-US" sz="1200" b="1" dirty="0">
                <a:solidFill>
                  <a:schemeClr val="accent3">
                    <a:lumMod val="75000"/>
                  </a:schemeClr>
                </a:solidFill>
                <a:latin typeface="Century Gothic" panose="020B0502020202020204" pitchFamily="34" charset="0"/>
              </a:rPr>
              <a:t>Satisfied</a:t>
            </a:r>
          </a:p>
          <a:p>
            <a:pPr algn="ctr"/>
            <a:r>
              <a:rPr lang="en-US" sz="1200" b="1" dirty="0">
                <a:solidFill>
                  <a:schemeClr val="tx2">
                    <a:lumMod val="75000"/>
                    <a:lumOff val="25000"/>
                  </a:schemeClr>
                </a:solidFill>
                <a:latin typeface="Century Gothic" panose="020B0502020202020204" pitchFamily="34" charset="0"/>
              </a:rPr>
              <a:t>(40%)</a:t>
            </a:r>
          </a:p>
        </p:txBody>
      </p:sp>
      <p:sp>
        <p:nvSpPr>
          <p:cNvPr id="9" name="TextBox 8"/>
          <p:cNvSpPr txBox="1"/>
          <p:nvPr/>
        </p:nvSpPr>
        <p:spPr>
          <a:xfrm>
            <a:off x="9070302" y="3005307"/>
            <a:ext cx="2297132" cy="461665"/>
          </a:xfrm>
          <a:prstGeom prst="rect">
            <a:avLst/>
          </a:prstGeom>
          <a:noFill/>
        </p:spPr>
        <p:txBody>
          <a:bodyPr wrap="square" rtlCol="0">
            <a:spAutoFit/>
          </a:bodyPr>
          <a:lstStyle/>
          <a:p>
            <a:pPr algn="ctr"/>
            <a:r>
              <a:rPr lang="en-US" sz="1200" b="1" dirty="0">
                <a:latin typeface="Century Gothic" panose="020B0502020202020204" pitchFamily="34" charset="0"/>
              </a:rPr>
              <a:t>Neutral</a:t>
            </a:r>
          </a:p>
          <a:p>
            <a:pPr algn="ctr"/>
            <a:r>
              <a:rPr lang="en-US" sz="1200" b="1" dirty="0">
                <a:solidFill>
                  <a:schemeClr val="tx2">
                    <a:lumMod val="75000"/>
                    <a:lumOff val="25000"/>
                  </a:schemeClr>
                </a:solidFill>
                <a:latin typeface="Century Gothic" panose="020B0502020202020204" pitchFamily="34" charset="0"/>
              </a:rPr>
              <a:t>(13%)</a:t>
            </a:r>
            <a:endParaRPr lang="en-US" sz="1400" b="1" dirty="0">
              <a:solidFill>
                <a:schemeClr val="tx2">
                  <a:lumMod val="75000"/>
                  <a:lumOff val="25000"/>
                </a:schemeClr>
              </a:solidFill>
              <a:latin typeface="Century Gothic" panose="020B0502020202020204" pitchFamily="34" charset="0"/>
            </a:endParaRPr>
          </a:p>
        </p:txBody>
      </p:sp>
      <p:sp>
        <p:nvSpPr>
          <p:cNvPr id="10" name="TextBox 9"/>
          <p:cNvSpPr txBox="1"/>
          <p:nvPr/>
        </p:nvSpPr>
        <p:spPr>
          <a:xfrm>
            <a:off x="10475975" y="3018302"/>
            <a:ext cx="1371600" cy="830997"/>
          </a:xfrm>
          <a:prstGeom prst="rect">
            <a:avLst/>
          </a:prstGeom>
          <a:noFill/>
        </p:spPr>
        <p:txBody>
          <a:bodyPr wrap="square" rtlCol="0">
            <a:spAutoFit/>
          </a:bodyPr>
          <a:lstStyle/>
          <a:p>
            <a:pPr algn="ctr"/>
            <a:r>
              <a:rPr lang="en-US" sz="1200" b="1" dirty="0">
                <a:solidFill>
                  <a:schemeClr val="accent1"/>
                </a:solidFill>
                <a:latin typeface="Century Gothic" panose="020B0502020202020204" pitchFamily="34" charset="0"/>
              </a:rPr>
              <a:t>Dissatisfied</a:t>
            </a:r>
          </a:p>
          <a:p>
            <a:pPr algn="ctr"/>
            <a:r>
              <a:rPr lang="en-US" sz="1200" i="1" dirty="0">
                <a:solidFill>
                  <a:schemeClr val="tx2">
                    <a:lumMod val="75000"/>
                    <a:lumOff val="25000"/>
                  </a:schemeClr>
                </a:solidFill>
                <a:latin typeface="Century Gothic" panose="020B0502020202020204" pitchFamily="34" charset="0"/>
              </a:rPr>
              <a:t>Ratings of </a:t>
            </a:r>
          </a:p>
          <a:p>
            <a:pPr algn="ctr"/>
            <a:r>
              <a:rPr lang="en-US" sz="1200" i="1" dirty="0">
                <a:solidFill>
                  <a:schemeClr val="tx2">
                    <a:lumMod val="75000"/>
                    <a:lumOff val="25000"/>
                  </a:schemeClr>
                </a:solidFill>
                <a:latin typeface="Century Gothic" panose="020B0502020202020204" pitchFamily="34" charset="0"/>
              </a:rPr>
              <a:t>4 &amp; lower </a:t>
            </a:r>
          </a:p>
          <a:p>
            <a:pPr algn="ctr"/>
            <a:r>
              <a:rPr lang="en-US" sz="1200" b="1" dirty="0">
                <a:solidFill>
                  <a:schemeClr val="tx2">
                    <a:lumMod val="75000"/>
                    <a:lumOff val="25000"/>
                  </a:schemeClr>
                </a:solidFill>
                <a:latin typeface="Century Gothic" panose="020B0502020202020204" pitchFamily="34" charset="0"/>
              </a:rPr>
              <a:t>(3%)</a:t>
            </a:r>
            <a:endParaRPr lang="en-US" sz="1400" b="1" dirty="0">
              <a:solidFill>
                <a:schemeClr val="tx2">
                  <a:lumMod val="75000"/>
                  <a:lumOff val="25000"/>
                </a:schemeClr>
              </a:solidFill>
              <a:latin typeface="Century Gothic" panose="020B0502020202020204" pitchFamily="34" charset="0"/>
            </a:endParaRPr>
          </a:p>
        </p:txBody>
      </p:sp>
      <p:sp>
        <p:nvSpPr>
          <p:cNvPr id="11" name="Right Bracket 10"/>
          <p:cNvSpPr/>
          <p:nvPr/>
        </p:nvSpPr>
        <p:spPr>
          <a:xfrm rot="5400000">
            <a:off x="2821861" y="923646"/>
            <a:ext cx="89045" cy="4104914"/>
          </a:xfrm>
          <a:prstGeom prst="rightBracket">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Right Bracket 11"/>
          <p:cNvSpPr/>
          <p:nvPr/>
        </p:nvSpPr>
        <p:spPr>
          <a:xfrm rot="5400000">
            <a:off x="11008922" y="2841911"/>
            <a:ext cx="76249" cy="281184"/>
          </a:xfrm>
          <a:prstGeom prst="rightBracket">
            <a:avLst/>
          </a:prstGeom>
          <a:ln w="28575">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Right Bracket 12"/>
          <p:cNvSpPr/>
          <p:nvPr/>
        </p:nvSpPr>
        <p:spPr>
          <a:xfrm rot="5400000">
            <a:off x="10150396" y="2338933"/>
            <a:ext cx="76249" cy="1274269"/>
          </a:xfrm>
          <a:prstGeom prst="rightBracket">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Footer Placeholder 2">
            <a:extLst>
              <a:ext uri="{FF2B5EF4-FFF2-40B4-BE49-F238E27FC236}">
                <a16:creationId xmlns:a16="http://schemas.microsoft.com/office/drawing/2014/main" id="{939327EE-3A29-4E21-8D6D-24C6782E3E8B}"/>
              </a:ext>
            </a:extLst>
          </p:cNvPr>
          <p:cNvSpPr>
            <a:spLocks noGrp="1"/>
          </p:cNvSpPr>
          <p:nvPr>
            <p:ph type="ftr" sz="quarter" idx="11"/>
          </p:nvPr>
        </p:nvSpPr>
        <p:spPr/>
        <p:txBody>
          <a:bodyPr/>
          <a:lstStyle/>
          <a:p>
            <a:r>
              <a:rPr lang="en-US"/>
              <a:t>www.GLM.com</a:t>
            </a:r>
            <a:endParaRPr lang="en-US" dirty="0"/>
          </a:p>
        </p:txBody>
      </p:sp>
      <p:sp>
        <p:nvSpPr>
          <p:cNvPr id="16" name="Title 15">
            <a:extLst>
              <a:ext uri="{FF2B5EF4-FFF2-40B4-BE49-F238E27FC236}">
                <a16:creationId xmlns:a16="http://schemas.microsoft.com/office/drawing/2014/main" id="{49529854-F662-428E-B1BC-99430AD244B2}"/>
              </a:ext>
            </a:extLst>
          </p:cNvPr>
          <p:cNvSpPr>
            <a:spLocks noGrp="1"/>
          </p:cNvSpPr>
          <p:nvPr>
            <p:ph type="title"/>
          </p:nvPr>
        </p:nvSpPr>
        <p:spPr>
          <a:xfrm>
            <a:off x="344423" y="150270"/>
            <a:ext cx="11752983" cy="950976"/>
          </a:xfrm>
        </p:spPr>
        <p:txBody>
          <a:bodyPr>
            <a:normAutofit fontScale="90000"/>
          </a:bodyPr>
          <a:lstStyle/>
          <a:p>
            <a:r>
              <a:rPr lang="en-US" dirty="0"/>
              <a:t>Satisfaction with the FWPRD has improved since 2011</a:t>
            </a:r>
          </a:p>
        </p:txBody>
      </p:sp>
      <p:sp>
        <p:nvSpPr>
          <p:cNvPr id="14" name="TextBox 13">
            <a:extLst>
              <a:ext uri="{FF2B5EF4-FFF2-40B4-BE49-F238E27FC236}">
                <a16:creationId xmlns:a16="http://schemas.microsoft.com/office/drawing/2014/main" id="{790509FF-8E23-44B7-AB59-B2DEAFAD6269}"/>
              </a:ext>
            </a:extLst>
          </p:cNvPr>
          <p:cNvSpPr txBox="1"/>
          <p:nvPr/>
        </p:nvSpPr>
        <p:spPr>
          <a:xfrm>
            <a:off x="344424" y="6263027"/>
            <a:ext cx="902550" cy="307777"/>
          </a:xfrm>
          <a:prstGeom prst="rect">
            <a:avLst/>
          </a:prstGeom>
          <a:noFill/>
        </p:spPr>
        <p:txBody>
          <a:bodyPr wrap="square" rtlCol="0">
            <a:spAutoFit/>
          </a:bodyPr>
          <a:lstStyle/>
          <a:p>
            <a:r>
              <a:rPr lang="en-US" sz="1400" b="1" dirty="0">
                <a:solidFill>
                  <a:schemeClr val="tx2"/>
                </a:solidFill>
                <a:latin typeface="Century Gothic" panose="020B0502020202020204" pitchFamily="34" charset="0"/>
              </a:rPr>
              <a:t>n=800</a:t>
            </a:r>
          </a:p>
        </p:txBody>
      </p:sp>
      <p:sp>
        <p:nvSpPr>
          <p:cNvPr id="15" name="TextBox 14">
            <a:extLst>
              <a:ext uri="{FF2B5EF4-FFF2-40B4-BE49-F238E27FC236}">
                <a16:creationId xmlns:a16="http://schemas.microsoft.com/office/drawing/2014/main" id="{247E224E-659D-4E2A-A210-E8C567094FB3}"/>
              </a:ext>
            </a:extLst>
          </p:cNvPr>
          <p:cNvSpPr txBox="1"/>
          <p:nvPr/>
        </p:nvSpPr>
        <p:spPr>
          <a:xfrm>
            <a:off x="6249475" y="3030471"/>
            <a:ext cx="2203703" cy="461665"/>
          </a:xfrm>
          <a:prstGeom prst="rect">
            <a:avLst/>
          </a:prstGeom>
          <a:noFill/>
        </p:spPr>
        <p:txBody>
          <a:bodyPr wrap="square" rtlCol="0">
            <a:spAutoFit/>
          </a:bodyPr>
          <a:lstStyle/>
          <a:p>
            <a:pPr algn="ctr"/>
            <a:r>
              <a:rPr lang="en-US" sz="1200" b="1" dirty="0">
                <a:solidFill>
                  <a:schemeClr val="accent3"/>
                </a:solidFill>
                <a:latin typeface="Century Gothic" panose="020B0502020202020204" pitchFamily="34" charset="0"/>
              </a:rPr>
              <a:t>Slightly Satisfied</a:t>
            </a:r>
          </a:p>
          <a:p>
            <a:pPr algn="ctr"/>
            <a:r>
              <a:rPr lang="en-US" sz="1200" b="1" dirty="0">
                <a:solidFill>
                  <a:schemeClr val="tx2">
                    <a:lumMod val="75000"/>
                    <a:lumOff val="25000"/>
                  </a:schemeClr>
                </a:solidFill>
                <a:latin typeface="Century Gothic" panose="020B0502020202020204" pitchFamily="34" charset="0"/>
              </a:rPr>
              <a:t>(44%)</a:t>
            </a:r>
          </a:p>
        </p:txBody>
      </p:sp>
      <p:sp>
        <p:nvSpPr>
          <p:cNvPr id="17" name="Right Bracket 16">
            <a:extLst>
              <a:ext uri="{FF2B5EF4-FFF2-40B4-BE49-F238E27FC236}">
                <a16:creationId xmlns:a16="http://schemas.microsoft.com/office/drawing/2014/main" id="{3996696B-CAD0-4624-8C24-F2C624A217C3}"/>
              </a:ext>
            </a:extLst>
          </p:cNvPr>
          <p:cNvSpPr/>
          <p:nvPr/>
        </p:nvSpPr>
        <p:spPr>
          <a:xfrm rot="5400000">
            <a:off x="7196989" y="737286"/>
            <a:ext cx="76249" cy="4490433"/>
          </a:xfrm>
          <a:prstGeom prst="rightBracket">
            <a:avLst/>
          </a:prstGeom>
          <a:ln w="28575">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20" name="Content Placeholder 12">
            <a:extLst>
              <a:ext uri="{FF2B5EF4-FFF2-40B4-BE49-F238E27FC236}">
                <a16:creationId xmlns:a16="http://schemas.microsoft.com/office/drawing/2014/main" id="{37424735-BCB6-4194-8DC4-CD56BFCABF4F}"/>
              </a:ext>
            </a:extLst>
          </p:cNvPr>
          <p:cNvGraphicFramePr>
            <a:graphicFrameLocks/>
          </p:cNvGraphicFramePr>
          <p:nvPr>
            <p:extLst>
              <p:ext uri="{D42A27DB-BD31-4B8C-83A1-F6EECF244321}">
                <p14:modId xmlns:p14="http://schemas.microsoft.com/office/powerpoint/2010/main" val="2267270331"/>
              </p:ext>
            </p:extLst>
          </p:nvPr>
        </p:nvGraphicFramePr>
        <p:xfrm>
          <a:off x="583094" y="3513185"/>
          <a:ext cx="11288786" cy="1619895"/>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a:extLst>
              <a:ext uri="{FF2B5EF4-FFF2-40B4-BE49-F238E27FC236}">
                <a16:creationId xmlns:a16="http://schemas.microsoft.com/office/drawing/2014/main" id="{D3F44172-FA81-4240-B5A7-43567678C5ED}"/>
              </a:ext>
            </a:extLst>
          </p:cNvPr>
          <p:cNvSpPr txBox="1"/>
          <p:nvPr/>
        </p:nvSpPr>
        <p:spPr>
          <a:xfrm rot="16200000">
            <a:off x="129428" y="2197840"/>
            <a:ext cx="907334" cy="461665"/>
          </a:xfrm>
          <a:prstGeom prst="rect">
            <a:avLst/>
          </a:prstGeom>
          <a:noFill/>
        </p:spPr>
        <p:txBody>
          <a:bodyPr wrap="square" rtlCol="0">
            <a:spAutoFit/>
          </a:bodyPr>
          <a:lstStyle/>
          <a:p>
            <a:r>
              <a:rPr lang="en-US" sz="2400" b="1" dirty="0">
                <a:solidFill>
                  <a:schemeClr val="tx2"/>
                </a:solidFill>
              </a:rPr>
              <a:t>2020</a:t>
            </a:r>
          </a:p>
        </p:txBody>
      </p:sp>
      <p:sp>
        <p:nvSpPr>
          <p:cNvPr id="21" name="TextBox 20">
            <a:extLst>
              <a:ext uri="{FF2B5EF4-FFF2-40B4-BE49-F238E27FC236}">
                <a16:creationId xmlns:a16="http://schemas.microsoft.com/office/drawing/2014/main" id="{6F2A0C0D-5E7D-41DF-A995-4790DA4798FB}"/>
              </a:ext>
            </a:extLst>
          </p:cNvPr>
          <p:cNvSpPr txBox="1"/>
          <p:nvPr/>
        </p:nvSpPr>
        <p:spPr>
          <a:xfrm rot="16200000">
            <a:off x="129429" y="4048013"/>
            <a:ext cx="907334" cy="461665"/>
          </a:xfrm>
          <a:prstGeom prst="rect">
            <a:avLst/>
          </a:prstGeom>
          <a:noFill/>
        </p:spPr>
        <p:txBody>
          <a:bodyPr wrap="square" rtlCol="0">
            <a:spAutoFit/>
          </a:bodyPr>
          <a:lstStyle/>
          <a:p>
            <a:r>
              <a:rPr lang="en-US" sz="2400" b="1" dirty="0">
                <a:solidFill>
                  <a:schemeClr val="tx2"/>
                </a:solidFill>
              </a:rPr>
              <a:t>2011</a:t>
            </a:r>
          </a:p>
        </p:txBody>
      </p:sp>
      <p:sp>
        <p:nvSpPr>
          <p:cNvPr id="22" name="Right Bracket 21">
            <a:extLst>
              <a:ext uri="{FF2B5EF4-FFF2-40B4-BE49-F238E27FC236}">
                <a16:creationId xmlns:a16="http://schemas.microsoft.com/office/drawing/2014/main" id="{7B7D8064-B4E0-4161-AF9D-041375D308F1}"/>
              </a:ext>
            </a:extLst>
          </p:cNvPr>
          <p:cNvSpPr/>
          <p:nvPr/>
        </p:nvSpPr>
        <p:spPr>
          <a:xfrm rot="5400000">
            <a:off x="2254838" y="3312650"/>
            <a:ext cx="79725" cy="2961550"/>
          </a:xfrm>
          <a:prstGeom prst="rightBracket">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TextBox 22">
            <a:extLst>
              <a:ext uri="{FF2B5EF4-FFF2-40B4-BE49-F238E27FC236}">
                <a16:creationId xmlns:a16="http://schemas.microsoft.com/office/drawing/2014/main" id="{36238000-FC11-4FA0-BDA1-8C9D06470190}"/>
              </a:ext>
            </a:extLst>
          </p:cNvPr>
          <p:cNvSpPr txBox="1"/>
          <p:nvPr/>
        </p:nvSpPr>
        <p:spPr>
          <a:xfrm>
            <a:off x="1111011" y="4825252"/>
            <a:ext cx="2203703" cy="461665"/>
          </a:xfrm>
          <a:prstGeom prst="rect">
            <a:avLst/>
          </a:prstGeom>
          <a:noFill/>
        </p:spPr>
        <p:txBody>
          <a:bodyPr wrap="square" rtlCol="0">
            <a:spAutoFit/>
          </a:bodyPr>
          <a:lstStyle/>
          <a:p>
            <a:pPr algn="ctr"/>
            <a:r>
              <a:rPr lang="en-US" sz="1200" b="1" dirty="0">
                <a:solidFill>
                  <a:schemeClr val="accent3">
                    <a:lumMod val="75000"/>
                  </a:schemeClr>
                </a:solidFill>
                <a:latin typeface="Century Gothic" panose="020B0502020202020204" pitchFamily="34" charset="0"/>
              </a:rPr>
              <a:t>Satisfied</a:t>
            </a:r>
          </a:p>
          <a:p>
            <a:pPr algn="ctr"/>
            <a:r>
              <a:rPr lang="en-US" sz="1200" b="1" dirty="0">
                <a:solidFill>
                  <a:schemeClr val="tx2">
                    <a:lumMod val="75000"/>
                    <a:lumOff val="25000"/>
                  </a:schemeClr>
                </a:solidFill>
                <a:latin typeface="Century Gothic" panose="020B0502020202020204" pitchFamily="34" charset="0"/>
              </a:rPr>
              <a:t>(29%)</a:t>
            </a:r>
          </a:p>
        </p:txBody>
      </p:sp>
      <p:sp>
        <p:nvSpPr>
          <p:cNvPr id="26" name="Right Bracket 25">
            <a:extLst>
              <a:ext uri="{FF2B5EF4-FFF2-40B4-BE49-F238E27FC236}">
                <a16:creationId xmlns:a16="http://schemas.microsoft.com/office/drawing/2014/main" id="{470AA0D7-6F06-4659-8B7A-5A4B42F57A68}"/>
              </a:ext>
            </a:extLst>
          </p:cNvPr>
          <p:cNvSpPr/>
          <p:nvPr/>
        </p:nvSpPr>
        <p:spPr>
          <a:xfrm rot="5400000">
            <a:off x="6284085" y="2312109"/>
            <a:ext cx="79726" cy="4962633"/>
          </a:xfrm>
          <a:prstGeom prst="rightBracket">
            <a:avLst/>
          </a:prstGeom>
          <a:ln w="28575">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TextBox 26">
            <a:extLst>
              <a:ext uri="{FF2B5EF4-FFF2-40B4-BE49-F238E27FC236}">
                <a16:creationId xmlns:a16="http://schemas.microsoft.com/office/drawing/2014/main" id="{B093187C-8F95-4FD5-A6FE-FA56D8FDE300}"/>
              </a:ext>
            </a:extLst>
          </p:cNvPr>
          <p:cNvSpPr txBox="1"/>
          <p:nvPr/>
        </p:nvSpPr>
        <p:spPr>
          <a:xfrm>
            <a:off x="5222096" y="4825252"/>
            <a:ext cx="2203703" cy="461665"/>
          </a:xfrm>
          <a:prstGeom prst="rect">
            <a:avLst/>
          </a:prstGeom>
          <a:noFill/>
        </p:spPr>
        <p:txBody>
          <a:bodyPr wrap="square" rtlCol="0">
            <a:spAutoFit/>
          </a:bodyPr>
          <a:lstStyle/>
          <a:p>
            <a:pPr algn="ctr"/>
            <a:r>
              <a:rPr lang="en-US" sz="1200" b="1" dirty="0">
                <a:solidFill>
                  <a:schemeClr val="accent3"/>
                </a:solidFill>
                <a:latin typeface="Century Gothic" panose="020B0502020202020204" pitchFamily="34" charset="0"/>
              </a:rPr>
              <a:t>Slightly Satisfied</a:t>
            </a:r>
          </a:p>
          <a:p>
            <a:pPr algn="ctr"/>
            <a:r>
              <a:rPr lang="en-US" sz="1200" b="1" dirty="0">
                <a:solidFill>
                  <a:schemeClr val="tx2">
                    <a:lumMod val="75000"/>
                    <a:lumOff val="25000"/>
                  </a:schemeClr>
                </a:solidFill>
                <a:latin typeface="Century Gothic" panose="020B0502020202020204" pitchFamily="34" charset="0"/>
              </a:rPr>
              <a:t>(49%)</a:t>
            </a:r>
          </a:p>
        </p:txBody>
      </p:sp>
      <p:sp>
        <p:nvSpPr>
          <p:cNvPr id="28" name="Right Bracket 27">
            <a:extLst>
              <a:ext uri="{FF2B5EF4-FFF2-40B4-BE49-F238E27FC236}">
                <a16:creationId xmlns:a16="http://schemas.microsoft.com/office/drawing/2014/main" id="{A3375768-3D03-4955-BD20-B1116FBDCC29}"/>
              </a:ext>
            </a:extLst>
          </p:cNvPr>
          <p:cNvSpPr/>
          <p:nvPr/>
        </p:nvSpPr>
        <p:spPr>
          <a:xfrm rot="5400000">
            <a:off x="9767827" y="3839818"/>
            <a:ext cx="87388" cy="1904260"/>
          </a:xfrm>
          <a:prstGeom prst="rightBracket">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TextBox 28">
            <a:extLst>
              <a:ext uri="{FF2B5EF4-FFF2-40B4-BE49-F238E27FC236}">
                <a16:creationId xmlns:a16="http://schemas.microsoft.com/office/drawing/2014/main" id="{C45A2B78-F642-45C7-B963-AC8744C920F5}"/>
              </a:ext>
            </a:extLst>
          </p:cNvPr>
          <p:cNvSpPr txBox="1"/>
          <p:nvPr/>
        </p:nvSpPr>
        <p:spPr>
          <a:xfrm>
            <a:off x="8749914" y="4826364"/>
            <a:ext cx="2297132" cy="461665"/>
          </a:xfrm>
          <a:prstGeom prst="rect">
            <a:avLst/>
          </a:prstGeom>
          <a:noFill/>
        </p:spPr>
        <p:txBody>
          <a:bodyPr wrap="square" rtlCol="0">
            <a:spAutoFit/>
          </a:bodyPr>
          <a:lstStyle/>
          <a:p>
            <a:pPr algn="ctr"/>
            <a:r>
              <a:rPr lang="en-US" sz="1200" b="1" dirty="0">
                <a:latin typeface="Century Gothic" panose="020B0502020202020204" pitchFamily="34" charset="0"/>
              </a:rPr>
              <a:t>Neutral</a:t>
            </a:r>
          </a:p>
          <a:p>
            <a:pPr algn="ctr"/>
            <a:r>
              <a:rPr lang="en-US" sz="1200" b="1" dirty="0">
                <a:solidFill>
                  <a:schemeClr val="tx2">
                    <a:lumMod val="75000"/>
                    <a:lumOff val="25000"/>
                  </a:schemeClr>
                </a:solidFill>
                <a:latin typeface="Century Gothic" panose="020B0502020202020204" pitchFamily="34" charset="0"/>
              </a:rPr>
              <a:t>(19%)</a:t>
            </a:r>
            <a:endParaRPr lang="en-US" sz="1400" b="1" dirty="0">
              <a:solidFill>
                <a:schemeClr val="tx2">
                  <a:lumMod val="75000"/>
                  <a:lumOff val="25000"/>
                </a:schemeClr>
              </a:solidFill>
              <a:latin typeface="Century Gothic" panose="020B0502020202020204" pitchFamily="34" charset="0"/>
            </a:endParaRPr>
          </a:p>
        </p:txBody>
      </p:sp>
      <p:sp>
        <p:nvSpPr>
          <p:cNvPr id="31" name="Right Bracket 30">
            <a:extLst>
              <a:ext uri="{FF2B5EF4-FFF2-40B4-BE49-F238E27FC236}">
                <a16:creationId xmlns:a16="http://schemas.microsoft.com/office/drawing/2014/main" id="{415D7827-4033-46C7-8669-E0CAD34DBAC9}"/>
              </a:ext>
            </a:extLst>
          </p:cNvPr>
          <p:cNvSpPr/>
          <p:nvPr/>
        </p:nvSpPr>
        <p:spPr>
          <a:xfrm rot="5400000">
            <a:off x="10961304" y="4611464"/>
            <a:ext cx="79727" cy="372939"/>
          </a:xfrm>
          <a:prstGeom prst="rightBracket">
            <a:avLst/>
          </a:prstGeom>
          <a:ln w="28575">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TextBox 31">
            <a:extLst>
              <a:ext uri="{FF2B5EF4-FFF2-40B4-BE49-F238E27FC236}">
                <a16:creationId xmlns:a16="http://schemas.microsoft.com/office/drawing/2014/main" id="{EEB5CFE6-04CF-491B-90AD-EB5F403159B3}"/>
              </a:ext>
            </a:extLst>
          </p:cNvPr>
          <p:cNvSpPr txBox="1"/>
          <p:nvPr/>
        </p:nvSpPr>
        <p:spPr>
          <a:xfrm>
            <a:off x="10403320" y="4833288"/>
            <a:ext cx="1535715" cy="830997"/>
          </a:xfrm>
          <a:prstGeom prst="rect">
            <a:avLst/>
          </a:prstGeom>
          <a:noFill/>
        </p:spPr>
        <p:txBody>
          <a:bodyPr wrap="square" rtlCol="0">
            <a:spAutoFit/>
          </a:bodyPr>
          <a:lstStyle/>
          <a:p>
            <a:pPr algn="ctr"/>
            <a:r>
              <a:rPr lang="en-US" sz="1200" b="1" dirty="0">
                <a:solidFill>
                  <a:schemeClr val="accent1"/>
                </a:solidFill>
                <a:latin typeface="Century Gothic" panose="020B0502020202020204" pitchFamily="34" charset="0"/>
              </a:rPr>
              <a:t>Dissatisfied</a:t>
            </a:r>
          </a:p>
          <a:p>
            <a:pPr algn="ctr"/>
            <a:r>
              <a:rPr lang="en-US" sz="1200" i="1" dirty="0">
                <a:solidFill>
                  <a:schemeClr val="tx2">
                    <a:lumMod val="75000"/>
                    <a:lumOff val="25000"/>
                  </a:schemeClr>
                </a:solidFill>
                <a:latin typeface="Century Gothic" panose="020B0502020202020204" pitchFamily="34" charset="0"/>
              </a:rPr>
              <a:t>Ratings of </a:t>
            </a:r>
          </a:p>
          <a:p>
            <a:pPr algn="ctr"/>
            <a:r>
              <a:rPr lang="en-US" sz="1200" i="1" dirty="0">
                <a:solidFill>
                  <a:schemeClr val="tx2">
                    <a:lumMod val="75000"/>
                    <a:lumOff val="25000"/>
                  </a:schemeClr>
                </a:solidFill>
                <a:latin typeface="Century Gothic" panose="020B0502020202020204" pitchFamily="34" charset="0"/>
              </a:rPr>
              <a:t>4 &amp; lower </a:t>
            </a:r>
          </a:p>
          <a:p>
            <a:pPr algn="ctr"/>
            <a:r>
              <a:rPr lang="en-US" sz="1200" b="1" dirty="0">
                <a:solidFill>
                  <a:schemeClr val="tx2">
                    <a:lumMod val="75000"/>
                    <a:lumOff val="25000"/>
                  </a:schemeClr>
                </a:solidFill>
                <a:latin typeface="Century Gothic" panose="020B0502020202020204" pitchFamily="34" charset="0"/>
              </a:rPr>
              <a:t>(3%)</a:t>
            </a:r>
            <a:endParaRPr lang="en-US" sz="1400" b="1" dirty="0">
              <a:solidFill>
                <a:schemeClr val="tx2">
                  <a:lumMod val="75000"/>
                  <a:lumOff val="25000"/>
                </a:schemeClr>
              </a:solidFill>
              <a:latin typeface="Century Gothic" panose="020B0502020202020204" pitchFamily="34" charset="0"/>
            </a:endParaRPr>
          </a:p>
        </p:txBody>
      </p:sp>
    </p:spTree>
    <p:extLst>
      <p:ext uri="{BB962C8B-B14F-4D97-AF65-F5344CB8AC3E}">
        <p14:creationId xmlns:p14="http://schemas.microsoft.com/office/powerpoint/2010/main" val="3716486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C640736-590F-4FF6-AF7F-A7F355A634D9}"/>
              </a:ext>
            </a:extLst>
          </p:cNvPr>
          <p:cNvSpPr>
            <a:spLocks noGrp="1"/>
          </p:cNvSpPr>
          <p:nvPr>
            <p:ph type="body" sz="quarter" idx="13"/>
          </p:nvPr>
        </p:nvSpPr>
        <p:spPr>
          <a:xfrm>
            <a:off x="1975103" y="1446020"/>
            <a:ext cx="4881367" cy="531201"/>
          </a:xfrm>
        </p:spPr>
        <p:txBody>
          <a:bodyPr>
            <a:normAutofit fontScale="85000" lnSpcReduction="20000"/>
          </a:bodyPr>
          <a:lstStyle/>
          <a:p>
            <a:pPr algn="ctr"/>
            <a:r>
              <a:rPr lang="en-US" sz="1600" b="1" dirty="0"/>
              <a:t>Rating of Physical Condition of </a:t>
            </a:r>
          </a:p>
          <a:p>
            <a:pPr algn="ctr"/>
            <a:r>
              <a:rPr lang="en-US" sz="1600" b="1" dirty="0"/>
              <a:t>Most Visited Park/Trail</a:t>
            </a:r>
          </a:p>
          <a:p>
            <a:pPr algn="ctr"/>
            <a:endParaRPr lang="en-US" dirty="0"/>
          </a:p>
        </p:txBody>
      </p:sp>
      <p:sp>
        <p:nvSpPr>
          <p:cNvPr id="4" name="Title 3">
            <a:extLst>
              <a:ext uri="{FF2B5EF4-FFF2-40B4-BE49-F238E27FC236}">
                <a16:creationId xmlns:a16="http://schemas.microsoft.com/office/drawing/2014/main" id="{FB7FF9C4-2E50-455B-B149-3EE62C1F915E}"/>
              </a:ext>
            </a:extLst>
          </p:cNvPr>
          <p:cNvSpPr>
            <a:spLocks noGrp="1"/>
          </p:cNvSpPr>
          <p:nvPr>
            <p:ph type="title"/>
          </p:nvPr>
        </p:nvSpPr>
        <p:spPr/>
        <p:txBody>
          <a:bodyPr>
            <a:normAutofit fontScale="90000"/>
          </a:bodyPr>
          <a:lstStyle/>
          <a:p>
            <a:r>
              <a:rPr lang="en-US" dirty="0"/>
              <a:t>Promenade has the highest overall rating for physical condition among those who use it the most</a:t>
            </a:r>
          </a:p>
        </p:txBody>
      </p:sp>
      <p:sp>
        <p:nvSpPr>
          <p:cNvPr id="5" name="Footer Placeholder 4">
            <a:extLst>
              <a:ext uri="{FF2B5EF4-FFF2-40B4-BE49-F238E27FC236}">
                <a16:creationId xmlns:a16="http://schemas.microsoft.com/office/drawing/2014/main" id="{CE9BEE9A-9733-4AE7-84EF-060AE8B4AC69}"/>
              </a:ext>
            </a:extLst>
          </p:cNvPr>
          <p:cNvSpPr>
            <a:spLocks noGrp="1"/>
          </p:cNvSpPr>
          <p:nvPr>
            <p:ph type="ftr" sz="quarter" idx="11"/>
          </p:nvPr>
        </p:nvSpPr>
        <p:spPr/>
        <p:txBody>
          <a:bodyPr/>
          <a:lstStyle/>
          <a:p>
            <a:r>
              <a:rPr lang="en-US"/>
              <a:t>www.GLM.com</a:t>
            </a:r>
            <a:endParaRPr lang="en-US" dirty="0"/>
          </a:p>
        </p:txBody>
      </p:sp>
      <p:sp>
        <p:nvSpPr>
          <p:cNvPr id="6" name="Slide Number Placeholder 5">
            <a:extLst>
              <a:ext uri="{FF2B5EF4-FFF2-40B4-BE49-F238E27FC236}">
                <a16:creationId xmlns:a16="http://schemas.microsoft.com/office/drawing/2014/main" id="{D51C0675-AD96-4091-BB65-B425E7C3F816}"/>
              </a:ext>
            </a:extLst>
          </p:cNvPr>
          <p:cNvSpPr>
            <a:spLocks noGrp="1"/>
          </p:cNvSpPr>
          <p:nvPr>
            <p:ph type="sldNum" sz="quarter" idx="12"/>
          </p:nvPr>
        </p:nvSpPr>
        <p:spPr/>
        <p:txBody>
          <a:bodyPr/>
          <a:lstStyle/>
          <a:p>
            <a:fld id="{F79749CB-5984-46E2-9EDB-EB4914E22A5A}" type="slidenum">
              <a:rPr lang="en-US" smtClean="0"/>
              <a:pPr/>
              <a:t>5</a:t>
            </a:fld>
            <a:endParaRPr lang="en-US" dirty="0"/>
          </a:p>
        </p:txBody>
      </p:sp>
      <p:graphicFrame>
        <p:nvGraphicFramePr>
          <p:cNvPr id="8" name="Content Placeholder 12">
            <a:extLst>
              <a:ext uri="{FF2B5EF4-FFF2-40B4-BE49-F238E27FC236}">
                <a16:creationId xmlns:a16="http://schemas.microsoft.com/office/drawing/2014/main" id="{706CF489-F6C9-4E07-9B14-F6F3879DDFAD}"/>
              </a:ext>
            </a:extLst>
          </p:cNvPr>
          <p:cNvGraphicFramePr>
            <a:graphicFrameLocks/>
          </p:cNvGraphicFramePr>
          <p:nvPr>
            <p:extLst>
              <p:ext uri="{D42A27DB-BD31-4B8C-83A1-F6EECF244321}">
                <p14:modId xmlns:p14="http://schemas.microsoft.com/office/powerpoint/2010/main" val="1665151970"/>
              </p:ext>
            </p:extLst>
          </p:nvPr>
        </p:nvGraphicFramePr>
        <p:xfrm>
          <a:off x="111284" y="2025445"/>
          <a:ext cx="11381061" cy="4497676"/>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F6061789-6657-4BF3-8F2D-AAB95353BE8D}"/>
              </a:ext>
            </a:extLst>
          </p:cNvPr>
          <p:cNvSpPr txBox="1"/>
          <p:nvPr/>
        </p:nvSpPr>
        <p:spPr>
          <a:xfrm>
            <a:off x="7056589" y="2302943"/>
            <a:ext cx="699655" cy="4185761"/>
          </a:xfrm>
          <a:prstGeom prst="rect">
            <a:avLst/>
          </a:prstGeom>
          <a:noFill/>
        </p:spPr>
        <p:txBody>
          <a:bodyPr wrap="square" rtlCol="0">
            <a:spAutoFit/>
          </a:bodyPr>
          <a:lstStyle/>
          <a:p>
            <a:r>
              <a:rPr lang="en-US" sz="1400" b="1" dirty="0"/>
              <a:t>9.1</a:t>
            </a:r>
          </a:p>
          <a:p>
            <a:endParaRPr lang="en-US" b="1" dirty="0"/>
          </a:p>
          <a:p>
            <a:r>
              <a:rPr lang="en-US" sz="1400" b="1" dirty="0"/>
              <a:t>8.4</a:t>
            </a:r>
          </a:p>
          <a:p>
            <a:endParaRPr lang="en-US" b="1" dirty="0"/>
          </a:p>
          <a:p>
            <a:r>
              <a:rPr lang="en-US" sz="1400" b="1" dirty="0"/>
              <a:t>8.2</a:t>
            </a:r>
          </a:p>
          <a:p>
            <a:endParaRPr lang="en-US" sz="1600" b="1" dirty="0"/>
          </a:p>
          <a:p>
            <a:r>
              <a:rPr lang="en-US" sz="1400" b="1" dirty="0"/>
              <a:t>8.3</a:t>
            </a:r>
          </a:p>
          <a:p>
            <a:endParaRPr lang="en-US" sz="1600" b="1" dirty="0"/>
          </a:p>
          <a:p>
            <a:r>
              <a:rPr lang="en-US" sz="1400" b="1" dirty="0"/>
              <a:t>7.9</a:t>
            </a:r>
          </a:p>
          <a:p>
            <a:endParaRPr lang="en-US" sz="1600" b="1" dirty="0"/>
          </a:p>
          <a:p>
            <a:r>
              <a:rPr lang="en-US" sz="1400" b="1" dirty="0"/>
              <a:t>8.2</a:t>
            </a:r>
          </a:p>
          <a:p>
            <a:endParaRPr lang="en-US" b="1" dirty="0"/>
          </a:p>
          <a:p>
            <a:r>
              <a:rPr lang="en-US" sz="1400" b="1" dirty="0"/>
              <a:t>7.9</a:t>
            </a:r>
          </a:p>
          <a:p>
            <a:endParaRPr lang="en-US" sz="1600" b="1" dirty="0"/>
          </a:p>
          <a:p>
            <a:r>
              <a:rPr lang="en-US" sz="1400" b="1" dirty="0"/>
              <a:t>7.5</a:t>
            </a:r>
          </a:p>
          <a:p>
            <a:endParaRPr lang="en-US" sz="1400" dirty="0"/>
          </a:p>
          <a:p>
            <a:endParaRPr lang="en-US" sz="1400" dirty="0"/>
          </a:p>
        </p:txBody>
      </p:sp>
      <p:sp>
        <p:nvSpPr>
          <p:cNvPr id="7" name="TextBox 6">
            <a:extLst>
              <a:ext uri="{FF2B5EF4-FFF2-40B4-BE49-F238E27FC236}">
                <a16:creationId xmlns:a16="http://schemas.microsoft.com/office/drawing/2014/main" id="{F7B04F80-061D-4B3C-A847-FF4AA9D740D2}"/>
              </a:ext>
            </a:extLst>
          </p:cNvPr>
          <p:cNvSpPr txBox="1"/>
          <p:nvPr/>
        </p:nvSpPr>
        <p:spPr>
          <a:xfrm>
            <a:off x="6856471" y="1977221"/>
            <a:ext cx="1142421" cy="338554"/>
          </a:xfrm>
          <a:prstGeom prst="rect">
            <a:avLst/>
          </a:prstGeom>
          <a:noFill/>
        </p:spPr>
        <p:txBody>
          <a:bodyPr wrap="square" rtlCol="0">
            <a:spAutoFit/>
          </a:bodyPr>
          <a:lstStyle/>
          <a:p>
            <a:r>
              <a:rPr lang="en-US" sz="1600" b="1" dirty="0"/>
              <a:t>Average</a:t>
            </a:r>
          </a:p>
        </p:txBody>
      </p:sp>
      <p:sp>
        <p:nvSpPr>
          <p:cNvPr id="9" name="Freeform: Shape 8">
            <a:extLst>
              <a:ext uri="{FF2B5EF4-FFF2-40B4-BE49-F238E27FC236}">
                <a16:creationId xmlns:a16="http://schemas.microsoft.com/office/drawing/2014/main" id="{BB1E494C-31C1-4843-A59B-23506A91A5C3}"/>
              </a:ext>
            </a:extLst>
          </p:cNvPr>
          <p:cNvSpPr/>
          <p:nvPr/>
        </p:nvSpPr>
        <p:spPr>
          <a:xfrm>
            <a:off x="8412690" y="2718914"/>
            <a:ext cx="3079655" cy="2401090"/>
          </a:xfrm>
          <a:custGeom>
            <a:avLst/>
            <a:gdLst>
              <a:gd name="connsiteX0" fmla="*/ 0 w 3450945"/>
              <a:gd name="connsiteY0" fmla="*/ 331016 h 1986056"/>
              <a:gd name="connsiteX1" fmla="*/ 331016 w 3450945"/>
              <a:gd name="connsiteY1" fmla="*/ 0 h 1986056"/>
              <a:gd name="connsiteX2" fmla="*/ 3119929 w 3450945"/>
              <a:gd name="connsiteY2" fmla="*/ 0 h 1986056"/>
              <a:gd name="connsiteX3" fmla="*/ 3450945 w 3450945"/>
              <a:gd name="connsiteY3" fmla="*/ 331016 h 1986056"/>
              <a:gd name="connsiteX4" fmla="*/ 3450945 w 3450945"/>
              <a:gd name="connsiteY4" fmla="*/ 1655040 h 1986056"/>
              <a:gd name="connsiteX5" fmla="*/ 3119929 w 3450945"/>
              <a:gd name="connsiteY5" fmla="*/ 1986056 h 1986056"/>
              <a:gd name="connsiteX6" fmla="*/ 331016 w 3450945"/>
              <a:gd name="connsiteY6" fmla="*/ 1986056 h 1986056"/>
              <a:gd name="connsiteX7" fmla="*/ 0 w 3450945"/>
              <a:gd name="connsiteY7" fmla="*/ 1655040 h 1986056"/>
              <a:gd name="connsiteX8" fmla="*/ 0 w 3450945"/>
              <a:gd name="connsiteY8" fmla="*/ 331016 h 1986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50945" h="1986056">
                <a:moveTo>
                  <a:pt x="0" y="331016"/>
                </a:moveTo>
                <a:cubicBezTo>
                  <a:pt x="0" y="148201"/>
                  <a:pt x="148201" y="0"/>
                  <a:pt x="331016" y="0"/>
                </a:cubicBezTo>
                <a:lnTo>
                  <a:pt x="3119929" y="0"/>
                </a:lnTo>
                <a:cubicBezTo>
                  <a:pt x="3302744" y="0"/>
                  <a:pt x="3450945" y="148201"/>
                  <a:pt x="3450945" y="331016"/>
                </a:cubicBezTo>
                <a:lnTo>
                  <a:pt x="3450945" y="1655040"/>
                </a:lnTo>
                <a:cubicBezTo>
                  <a:pt x="3450945" y="1837855"/>
                  <a:pt x="3302744" y="1986056"/>
                  <a:pt x="3119929" y="1986056"/>
                </a:cubicBezTo>
                <a:lnTo>
                  <a:pt x="331016" y="1986056"/>
                </a:lnTo>
                <a:cubicBezTo>
                  <a:pt x="148201" y="1986056"/>
                  <a:pt x="0" y="1837855"/>
                  <a:pt x="0" y="1655040"/>
                </a:cubicBezTo>
                <a:lnTo>
                  <a:pt x="0" y="331016"/>
                </a:lnTo>
                <a:close/>
              </a:path>
            </a:pathLst>
          </a:custGeom>
          <a:solidFill>
            <a:srgbClr val="FFFFFF">
              <a:alpha val="30196"/>
            </a:srgbClr>
          </a:solidFill>
          <a:ln>
            <a:solidFill>
              <a:schemeClr val="bg2">
                <a:lumMod val="90000"/>
              </a:schemeClr>
            </a:solidFill>
          </a:ln>
          <a:effectLst/>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344601" tIns="344601" rIns="344601" bIns="344601" numCol="1" spcCol="1270" anchor="ctr" anchorCtr="0">
            <a:noAutofit/>
          </a:bodyPr>
          <a:lstStyle/>
          <a:p>
            <a:pPr marL="0" marR="0" lvl="0" indent="0" algn="ctr" defTabSz="2889250" rtl="0" eaLnBrk="1" fontAlgn="auto" latinLnBrk="0" hangingPunct="1">
              <a:lnSpc>
                <a:spcPct val="90000"/>
              </a:lnSpc>
              <a:spcBef>
                <a:spcPct val="0"/>
              </a:spcBef>
              <a:spcAft>
                <a:spcPct val="35000"/>
              </a:spcAft>
              <a:buClrTx/>
              <a:buSzTx/>
              <a:buFontTx/>
              <a:buNone/>
              <a:tabLst/>
              <a:defRPr/>
            </a:pPr>
            <a:endParaRPr kumimoji="0" lang="en-US" sz="6500" b="0" i="0" u="none" strike="noStrike" kern="1200" cap="none" spc="0" normalizeH="0" baseline="0" noProof="0" dirty="0">
              <a:ln>
                <a:noFill/>
              </a:ln>
              <a:solidFill>
                <a:srgbClr val="136797"/>
              </a:solidFill>
              <a:effectLst/>
              <a:uLnTx/>
              <a:uFillTx/>
              <a:latin typeface="Century Gothic"/>
              <a:ea typeface="+mn-ea"/>
              <a:cs typeface="+mn-cs"/>
            </a:endParaRPr>
          </a:p>
        </p:txBody>
      </p:sp>
      <p:sp>
        <p:nvSpPr>
          <p:cNvPr id="10" name="TextBox 9">
            <a:extLst>
              <a:ext uri="{FF2B5EF4-FFF2-40B4-BE49-F238E27FC236}">
                <a16:creationId xmlns:a16="http://schemas.microsoft.com/office/drawing/2014/main" id="{7A26E6E3-4197-47CC-9382-427B455895AA}"/>
              </a:ext>
            </a:extLst>
          </p:cNvPr>
          <p:cNvSpPr txBox="1"/>
          <p:nvPr/>
        </p:nvSpPr>
        <p:spPr>
          <a:xfrm>
            <a:off x="8583161" y="2869205"/>
            <a:ext cx="2909184" cy="2769989"/>
          </a:xfrm>
          <a:prstGeom prst="rect">
            <a:avLst/>
          </a:prstGeom>
          <a:noFill/>
        </p:spPr>
        <p:txBody>
          <a:bodyPr wrap="square" rtlCol="0">
            <a:spAutoFit/>
          </a:bodyPr>
          <a:lstStyle/>
          <a:p>
            <a:r>
              <a:rPr lang="en-US" sz="1600" dirty="0"/>
              <a:t>Promenade clearly earns the highest marks; however, no park is perceived as being in fair or poor physical condition by more than about 11% of those who use it most often.</a:t>
            </a:r>
          </a:p>
          <a:p>
            <a:endParaRPr lang="en-US" sz="1600" b="1" dirty="0"/>
          </a:p>
          <a:p>
            <a:endParaRPr lang="en-US" sz="1600" dirty="0"/>
          </a:p>
          <a:p>
            <a:endParaRPr lang="en-US" sz="1400" dirty="0"/>
          </a:p>
        </p:txBody>
      </p:sp>
      <p:pic>
        <p:nvPicPr>
          <p:cNvPr id="11" name="Picture 4" descr="Image result for light bulb png">
            <a:extLst>
              <a:ext uri="{FF2B5EF4-FFF2-40B4-BE49-F238E27FC236}">
                <a16:creationId xmlns:a16="http://schemas.microsoft.com/office/drawing/2014/main" id="{5922E704-E074-44D2-A6CD-AFB962EE095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63267" y="2461976"/>
            <a:ext cx="530055" cy="530055"/>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9BBCF36E-D4B3-47A1-AB81-AD709516D4D0}"/>
              </a:ext>
            </a:extLst>
          </p:cNvPr>
          <p:cNvSpPr txBox="1"/>
          <p:nvPr/>
        </p:nvSpPr>
        <p:spPr>
          <a:xfrm>
            <a:off x="7998892" y="6129769"/>
            <a:ext cx="3952593" cy="415498"/>
          </a:xfrm>
          <a:prstGeom prst="rect">
            <a:avLst/>
          </a:prstGeom>
          <a:noFill/>
        </p:spPr>
        <p:txBody>
          <a:bodyPr wrap="square" rtlCol="0">
            <a:spAutoFit/>
          </a:bodyPr>
          <a:lstStyle/>
          <a:p>
            <a:pPr algn="r"/>
            <a:r>
              <a:rPr lang="en-US" sz="1050" i="1" dirty="0">
                <a:solidFill>
                  <a:schemeClr val="tx2"/>
                </a:solidFill>
                <a:latin typeface="Century Gothic" panose="020B0502020202020204" pitchFamily="34" charset="0"/>
              </a:rPr>
              <a:t>Blanks = 3% or less</a:t>
            </a:r>
          </a:p>
          <a:p>
            <a:pPr algn="r"/>
            <a:r>
              <a:rPr lang="en-US" sz="1050" i="1" dirty="0">
                <a:solidFill>
                  <a:schemeClr val="tx2"/>
                </a:solidFill>
                <a:latin typeface="Century Gothic" panose="020B0502020202020204" pitchFamily="34" charset="0"/>
              </a:rPr>
              <a:t>Top Responses shown; see Appendix B for full list</a:t>
            </a:r>
          </a:p>
        </p:txBody>
      </p:sp>
    </p:spTree>
    <p:extLst>
      <p:ext uri="{BB962C8B-B14F-4D97-AF65-F5344CB8AC3E}">
        <p14:creationId xmlns:p14="http://schemas.microsoft.com/office/powerpoint/2010/main" val="3525729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11EB94E-348A-4F2E-8922-69B61607CD42}"/>
              </a:ext>
            </a:extLst>
          </p:cNvPr>
          <p:cNvSpPr>
            <a:spLocks noGrp="1"/>
          </p:cNvSpPr>
          <p:nvPr>
            <p:ph idx="1"/>
          </p:nvPr>
        </p:nvSpPr>
        <p:spPr>
          <a:xfrm>
            <a:off x="344424" y="948636"/>
            <a:ext cx="11503152" cy="5389102"/>
          </a:xfrm>
        </p:spPr>
        <p:txBody>
          <a:bodyPr numCol="1"/>
          <a:lstStyle/>
          <a:p>
            <a:r>
              <a:rPr lang="en-US" sz="1800" b="1" dirty="0">
                <a:solidFill>
                  <a:srgbClr val="353535"/>
                </a:solidFill>
              </a:rPr>
              <a:t>93% agree that the FWPRD improves the quality of life of Fort Wayne residents (an increase of 9% in the strongly agree category)</a:t>
            </a:r>
          </a:p>
          <a:p>
            <a:pPr lvl="1"/>
            <a:r>
              <a:rPr lang="en-US" sz="1600" dirty="0">
                <a:solidFill>
                  <a:srgbClr val="353535"/>
                </a:solidFill>
              </a:rPr>
              <a:t>83% say the offerings meet the needs of their household and 78% say the offerings meet the needs of people from diverse backgrounds (up 33% and 54% in the strongly agree category respectively since 2011).</a:t>
            </a:r>
          </a:p>
        </p:txBody>
      </p:sp>
      <p:sp>
        <p:nvSpPr>
          <p:cNvPr id="3" name="Title 2">
            <a:extLst>
              <a:ext uri="{FF2B5EF4-FFF2-40B4-BE49-F238E27FC236}">
                <a16:creationId xmlns:a16="http://schemas.microsoft.com/office/drawing/2014/main" id="{483DC31E-B5DA-4D1B-B162-6C498100DAD5}"/>
              </a:ext>
            </a:extLst>
          </p:cNvPr>
          <p:cNvSpPr>
            <a:spLocks noGrp="1"/>
          </p:cNvSpPr>
          <p:nvPr>
            <p:ph type="title"/>
          </p:nvPr>
        </p:nvSpPr>
        <p:spPr>
          <a:xfrm>
            <a:off x="344424" y="-2340"/>
            <a:ext cx="11503152" cy="950976"/>
          </a:xfrm>
        </p:spPr>
        <p:txBody>
          <a:bodyPr/>
          <a:lstStyle/>
          <a:p>
            <a:pPr algn="ctr"/>
            <a:r>
              <a:rPr lang="en-US" dirty="0"/>
              <a:t>Key Findings</a:t>
            </a:r>
          </a:p>
        </p:txBody>
      </p:sp>
      <p:sp>
        <p:nvSpPr>
          <p:cNvPr id="4" name="Footer Placeholder 3">
            <a:extLst>
              <a:ext uri="{FF2B5EF4-FFF2-40B4-BE49-F238E27FC236}">
                <a16:creationId xmlns:a16="http://schemas.microsoft.com/office/drawing/2014/main" id="{A2B64207-4CF6-40BB-8479-6AAA3280E438}"/>
              </a:ext>
            </a:extLst>
          </p:cNvPr>
          <p:cNvSpPr>
            <a:spLocks noGrp="1"/>
          </p:cNvSpPr>
          <p:nvPr>
            <p:ph type="ftr" sz="quarter" idx="11"/>
          </p:nvPr>
        </p:nvSpPr>
        <p:spPr/>
        <p:txBody>
          <a:bodyPr/>
          <a:lstStyle/>
          <a:p>
            <a:r>
              <a:rPr lang="en-US" dirty="0"/>
              <a:t>www.GLM.com</a:t>
            </a:r>
          </a:p>
        </p:txBody>
      </p:sp>
      <p:sp>
        <p:nvSpPr>
          <p:cNvPr id="5" name="Slide Number Placeholder 4">
            <a:extLst>
              <a:ext uri="{FF2B5EF4-FFF2-40B4-BE49-F238E27FC236}">
                <a16:creationId xmlns:a16="http://schemas.microsoft.com/office/drawing/2014/main" id="{74F6A8FF-5D0B-4B1F-91DD-E18E4CA0DF45}"/>
              </a:ext>
            </a:extLst>
          </p:cNvPr>
          <p:cNvSpPr>
            <a:spLocks noGrp="1"/>
          </p:cNvSpPr>
          <p:nvPr>
            <p:ph type="sldNum" sz="quarter" idx="12"/>
          </p:nvPr>
        </p:nvSpPr>
        <p:spPr/>
        <p:txBody>
          <a:bodyPr/>
          <a:lstStyle/>
          <a:p>
            <a:fld id="{F79749CB-5984-46E2-9EDB-EB4914E22A5A}" type="slidenum">
              <a:rPr lang="en-US" smtClean="0"/>
              <a:pPr/>
              <a:t>6</a:t>
            </a:fld>
            <a:endParaRPr lang="en-US" dirty="0"/>
          </a:p>
        </p:txBody>
      </p:sp>
    </p:spTree>
    <p:extLst>
      <p:ext uri="{BB962C8B-B14F-4D97-AF65-F5344CB8AC3E}">
        <p14:creationId xmlns:p14="http://schemas.microsoft.com/office/powerpoint/2010/main" val="1865832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468912D-B32D-409C-BB6E-005D2BA7512A}"/>
              </a:ext>
            </a:extLst>
          </p:cNvPr>
          <p:cNvSpPr>
            <a:spLocks noGrp="1"/>
          </p:cNvSpPr>
          <p:nvPr>
            <p:ph type="body" sz="quarter" idx="13"/>
          </p:nvPr>
        </p:nvSpPr>
        <p:spPr>
          <a:xfrm>
            <a:off x="344424" y="1198673"/>
            <a:ext cx="11503151" cy="598831"/>
          </a:xfrm>
        </p:spPr>
        <p:txBody>
          <a:bodyPr>
            <a:normAutofit/>
          </a:bodyPr>
          <a:lstStyle/>
          <a:p>
            <a:r>
              <a:rPr lang="en-US" dirty="0"/>
              <a:t>Please indicate how much you agree or disagree with the following statement:  </a:t>
            </a:r>
            <a:r>
              <a:rPr lang="en-US" u="sng" dirty="0"/>
              <a:t>Fort Wayne Parks and Recreation Department programming, activities, and facilities...</a:t>
            </a:r>
            <a:r>
              <a:rPr lang="en-US" dirty="0"/>
              <a:t> </a:t>
            </a:r>
          </a:p>
        </p:txBody>
      </p:sp>
      <p:sp>
        <p:nvSpPr>
          <p:cNvPr id="4" name="Title 3">
            <a:extLst>
              <a:ext uri="{FF2B5EF4-FFF2-40B4-BE49-F238E27FC236}">
                <a16:creationId xmlns:a16="http://schemas.microsoft.com/office/drawing/2014/main" id="{D86459D2-AE00-4F68-9467-DB34D8DA80A1}"/>
              </a:ext>
            </a:extLst>
          </p:cNvPr>
          <p:cNvSpPr>
            <a:spLocks noGrp="1"/>
          </p:cNvSpPr>
          <p:nvPr>
            <p:ph type="title"/>
          </p:nvPr>
        </p:nvSpPr>
        <p:spPr/>
        <p:txBody>
          <a:bodyPr>
            <a:normAutofit/>
          </a:bodyPr>
          <a:lstStyle/>
          <a:p>
            <a:r>
              <a:rPr lang="en-US" dirty="0"/>
              <a:t>Appendix I – Comparing 2020 vs. 2011</a:t>
            </a:r>
          </a:p>
        </p:txBody>
      </p:sp>
      <p:sp>
        <p:nvSpPr>
          <p:cNvPr id="5" name="Footer Placeholder 4">
            <a:extLst>
              <a:ext uri="{FF2B5EF4-FFF2-40B4-BE49-F238E27FC236}">
                <a16:creationId xmlns:a16="http://schemas.microsoft.com/office/drawing/2014/main" id="{F06F1526-B1DB-4DE7-856A-5D9F308F90F1}"/>
              </a:ext>
            </a:extLst>
          </p:cNvPr>
          <p:cNvSpPr>
            <a:spLocks noGrp="1"/>
          </p:cNvSpPr>
          <p:nvPr>
            <p:ph type="ftr" sz="quarter" idx="11"/>
          </p:nvPr>
        </p:nvSpPr>
        <p:spPr/>
        <p:txBody>
          <a:bodyPr/>
          <a:lstStyle/>
          <a:p>
            <a:r>
              <a:rPr lang="en-US" dirty="0"/>
              <a:t>www.GLM.com</a:t>
            </a:r>
          </a:p>
        </p:txBody>
      </p:sp>
      <p:sp>
        <p:nvSpPr>
          <p:cNvPr id="6" name="Slide Number Placeholder 5">
            <a:extLst>
              <a:ext uri="{FF2B5EF4-FFF2-40B4-BE49-F238E27FC236}">
                <a16:creationId xmlns:a16="http://schemas.microsoft.com/office/drawing/2014/main" id="{1E3E05E5-9A8D-483D-96EB-5F5907EE0663}"/>
              </a:ext>
            </a:extLst>
          </p:cNvPr>
          <p:cNvSpPr>
            <a:spLocks noGrp="1"/>
          </p:cNvSpPr>
          <p:nvPr>
            <p:ph type="sldNum" sz="quarter" idx="12"/>
          </p:nvPr>
        </p:nvSpPr>
        <p:spPr/>
        <p:txBody>
          <a:bodyPr/>
          <a:lstStyle/>
          <a:p>
            <a:fld id="{F79749CB-5984-46E2-9EDB-EB4914E22A5A}" type="slidenum">
              <a:rPr lang="en-US" smtClean="0"/>
              <a:pPr/>
              <a:t>7</a:t>
            </a:fld>
            <a:endParaRPr lang="en-US" dirty="0"/>
          </a:p>
        </p:txBody>
      </p:sp>
      <p:sp>
        <p:nvSpPr>
          <p:cNvPr id="10" name="TextBox 9">
            <a:extLst>
              <a:ext uri="{FF2B5EF4-FFF2-40B4-BE49-F238E27FC236}">
                <a16:creationId xmlns:a16="http://schemas.microsoft.com/office/drawing/2014/main" id="{B3CDCC74-4522-4589-AF38-C29252D2ED1C}"/>
              </a:ext>
            </a:extLst>
          </p:cNvPr>
          <p:cNvSpPr txBox="1"/>
          <p:nvPr/>
        </p:nvSpPr>
        <p:spPr>
          <a:xfrm>
            <a:off x="4948677" y="2474893"/>
            <a:ext cx="2294644" cy="954107"/>
          </a:xfrm>
          <a:prstGeom prst="rect">
            <a:avLst/>
          </a:prstGeom>
          <a:noFill/>
        </p:spPr>
        <p:txBody>
          <a:bodyPr wrap="square" rtlCol="0">
            <a:spAutoFit/>
          </a:bodyPr>
          <a:lstStyle/>
          <a:p>
            <a:pPr algn="ctr"/>
            <a:r>
              <a:rPr lang="en-US" sz="1400" u="sng" dirty="0">
                <a:solidFill>
                  <a:schemeClr val="tx2"/>
                </a:solidFill>
              </a:rPr>
              <a:t>improve the quality of life of Fort Wayne residents.</a:t>
            </a:r>
          </a:p>
          <a:p>
            <a:pPr algn="ctr"/>
            <a:endParaRPr lang="en-US" sz="1400" dirty="0">
              <a:solidFill>
                <a:schemeClr val="tx2"/>
              </a:solidFill>
            </a:endParaRPr>
          </a:p>
        </p:txBody>
      </p:sp>
      <p:graphicFrame>
        <p:nvGraphicFramePr>
          <p:cNvPr id="11" name="Content Placeholder 8">
            <a:extLst>
              <a:ext uri="{FF2B5EF4-FFF2-40B4-BE49-F238E27FC236}">
                <a16:creationId xmlns:a16="http://schemas.microsoft.com/office/drawing/2014/main" id="{C051CB8A-8E65-4690-A02E-4B79B5C12C81}"/>
              </a:ext>
            </a:extLst>
          </p:cNvPr>
          <p:cNvGraphicFramePr>
            <a:graphicFrameLocks/>
          </p:cNvGraphicFramePr>
          <p:nvPr>
            <p:extLst>
              <p:ext uri="{D42A27DB-BD31-4B8C-83A1-F6EECF244321}">
                <p14:modId xmlns:p14="http://schemas.microsoft.com/office/powerpoint/2010/main" val="4230702437"/>
              </p:ext>
            </p:extLst>
          </p:nvPr>
        </p:nvGraphicFramePr>
        <p:xfrm>
          <a:off x="7243323" y="2236418"/>
          <a:ext cx="4604250" cy="3668425"/>
        </p:xfrm>
        <a:graphic>
          <a:graphicData uri="http://schemas.openxmlformats.org/drawingml/2006/chart">
            <c:chart xmlns:c="http://schemas.openxmlformats.org/drawingml/2006/chart" xmlns:r="http://schemas.openxmlformats.org/officeDocument/2006/relationships" r:id="rId3"/>
          </a:graphicData>
        </a:graphic>
      </p:graphicFrame>
      <p:sp>
        <p:nvSpPr>
          <p:cNvPr id="12" name="Content Placeholder 7">
            <a:extLst>
              <a:ext uri="{FF2B5EF4-FFF2-40B4-BE49-F238E27FC236}">
                <a16:creationId xmlns:a16="http://schemas.microsoft.com/office/drawing/2014/main" id="{FD9DA641-4614-47E7-81A1-C1123AA50DCA}"/>
              </a:ext>
            </a:extLst>
          </p:cNvPr>
          <p:cNvSpPr txBox="1">
            <a:spLocks/>
          </p:cNvSpPr>
          <p:nvPr/>
        </p:nvSpPr>
        <p:spPr>
          <a:xfrm>
            <a:off x="615820" y="1903569"/>
            <a:ext cx="4265460" cy="417692"/>
          </a:xfrm>
          <a:prstGeom prst="rect">
            <a:avLst/>
          </a:prstGeom>
        </p:spPr>
        <p:txBody>
          <a:bodyPr/>
          <a:lstStyle>
            <a:lvl1pPr marL="0" indent="0" algn="l" defTabSz="914400" rtl="0" eaLnBrk="1" latinLnBrk="0" hangingPunct="1">
              <a:lnSpc>
                <a:spcPct val="90000"/>
              </a:lnSpc>
              <a:spcBef>
                <a:spcPts val="1000"/>
              </a:spcBef>
              <a:buFontTx/>
              <a:buNone/>
              <a:defRPr sz="2400" kern="1200">
                <a:solidFill>
                  <a:schemeClr val="tx1"/>
                </a:solidFill>
                <a:latin typeface="Baskerville Old Face" panose="02020602080505020303" pitchFamily="18" charset="0"/>
                <a:ea typeface="+mn-ea"/>
                <a:cs typeface="+mn-cs"/>
              </a:defRPr>
            </a:lvl1pPr>
            <a:lvl2pPr marL="914400" indent="-4572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Baskerville Old Face" panose="020206020805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skerville Old Face" panose="020206020805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Baskerville Old Face" panose="020206020805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Baskerville Old Face" panose="020206020805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1800" b="1" u="sng" dirty="0">
                <a:solidFill>
                  <a:schemeClr val="tx2"/>
                </a:solidFill>
                <a:latin typeface="+mj-lt"/>
              </a:rPr>
              <a:t>2020</a:t>
            </a:r>
            <a:r>
              <a:rPr lang="en-US" sz="1800" b="1" dirty="0">
                <a:solidFill>
                  <a:schemeClr val="tx2"/>
                </a:solidFill>
                <a:latin typeface="+mj-lt"/>
              </a:rPr>
              <a:t> </a:t>
            </a:r>
            <a:r>
              <a:rPr lang="en-US" sz="1400" b="1" dirty="0">
                <a:solidFill>
                  <a:schemeClr val="tx2"/>
                </a:solidFill>
                <a:latin typeface="+mj-lt"/>
              </a:rPr>
              <a:t>(n=800)</a:t>
            </a:r>
            <a:endParaRPr lang="en-US" sz="1800" b="1" dirty="0">
              <a:solidFill>
                <a:schemeClr val="tx2"/>
              </a:solidFill>
              <a:latin typeface="+mj-lt"/>
            </a:endParaRPr>
          </a:p>
        </p:txBody>
      </p:sp>
      <p:sp>
        <p:nvSpPr>
          <p:cNvPr id="13" name="Content Placeholder 9">
            <a:extLst>
              <a:ext uri="{FF2B5EF4-FFF2-40B4-BE49-F238E27FC236}">
                <a16:creationId xmlns:a16="http://schemas.microsoft.com/office/drawing/2014/main" id="{2F316DB0-25DA-4E52-8593-188BAD0DB237}"/>
              </a:ext>
            </a:extLst>
          </p:cNvPr>
          <p:cNvSpPr txBox="1">
            <a:spLocks/>
          </p:cNvSpPr>
          <p:nvPr/>
        </p:nvSpPr>
        <p:spPr>
          <a:xfrm>
            <a:off x="7310714" y="1903569"/>
            <a:ext cx="4265460" cy="417692"/>
          </a:xfrm>
          <a:prstGeom prst="rect">
            <a:avLst/>
          </a:prstGeom>
        </p:spPr>
        <p:txBody>
          <a:bodyPr/>
          <a:lstStyle>
            <a:lvl1pPr marL="0" indent="0" algn="l" defTabSz="914400" rtl="0" eaLnBrk="1" latinLnBrk="0" hangingPunct="1">
              <a:lnSpc>
                <a:spcPct val="90000"/>
              </a:lnSpc>
              <a:spcBef>
                <a:spcPts val="1000"/>
              </a:spcBef>
              <a:buFontTx/>
              <a:buNone/>
              <a:defRPr sz="2400" kern="1200">
                <a:solidFill>
                  <a:schemeClr val="tx1"/>
                </a:solidFill>
                <a:latin typeface="Baskerville Old Face" panose="02020602080505020303" pitchFamily="18" charset="0"/>
                <a:ea typeface="+mn-ea"/>
                <a:cs typeface="+mn-cs"/>
              </a:defRPr>
            </a:lvl1pPr>
            <a:lvl2pPr marL="914400" indent="-4572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Baskerville Old Face" panose="020206020805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skerville Old Face" panose="020206020805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Baskerville Old Face" panose="020206020805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Baskerville Old Face" panose="020206020805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1800" b="1" u="sng" dirty="0">
                <a:solidFill>
                  <a:schemeClr val="tx2"/>
                </a:solidFill>
                <a:latin typeface="+mj-lt"/>
              </a:rPr>
              <a:t>2011</a:t>
            </a:r>
            <a:r>
              <a:rPr lang="en-US" sz="1800" b="1" dirty="0">
                <a:solidFill>
                  <a:schemeClr val="tx2"/>
                </a:solidFill>
                <a:latin typeface="+mj-lt"/>
              </a:rPr>
              <a:t> </a:t>
            </a:r>
            <a:r>
              <a:rPr lang="en-US" sz="1400" b="1" dirty="0">
                <a:solidFill>
                  <a:schemeClr val="tx2"/>
                </a:solidFill>
                <a:latin typeface="+mj-lt"/>
              </a:rPr>
              <a:t>(n=800)</a:t>
            </a:r>
            <a:endParaRPr lang="en-US" sz="1800" b="1" dirty="0">
              <a:solidFill>
                <a:schemeClr val="tx2"/>
              </a:solidFill>
              <a:latin typeface="+mj-lt"/>
            </a:endParaRPr>
          </a:p>
        </p:txBody>
      </p:sp>
      <p:sp>
        <p:nvSpPr>
          <p:cNvPr id="17" name="TextBox 16">
            <a:extLst>
              <a:ext uri="{FF2B5EF4-FFF2-40B4-BE49-F238E27FC236}">
                <a16:creationId xmlns:a16="http://schemas.microsoft.com/office/drawing/2014/main" id="{573D112D-40E2-4BEC-AF83-079739B214D4}"/>
              </a:ext>
            </a:extLst>
          </p:cNvPr>
          <p:cNvSpPr txBox="1"/>
          <p:nvPr/>
        </p:nvSpPr>
        <p:spPr>
          <a:xfrm>
            <a:off x="3651379" y="3651418"/>
            <a:ext cx="578497" cy="292388"/>
          </a:xfrm>
          <a:prstGeom prst="rect">
            <a:avLst/>
          </a:prstGeom>
          <a:noFill/>
        </p:spPr>
        <p:txBody>
          <a:bodyPr wrap="square" rtlCol="0">
            <a:spAutoFit/>
          </a:bodyPr>
          <a:lstStyle/>
          <a:p>
            <a:r>
              <a:rPr lang="en-US" sz="1300" dirty="0">
                <a:solidFill>
                  <a:schemeClr val="bg2"/>
                </a:solidFill>
              </a:rPr>
              <a:t>%</a:t>
            </a:r>
          </a:p>
        </p:txBody>
      </p:sp>
      <p:grpSp>
        <p:nvGrpSpPr>
          <p:cNvPr id="8" name="Group 7">
            <a:extLst>
              <a:ext uri="{FF2B5EF4-FFF2-40B4-BE49-F238E27FC236}">
                <a16:creationId xmlns:a16="http://schemas.microsoft.com/office/drawing/2014/main" id="{0E6E16AE-142D-4FD1-B501-E9422C14CFEE}"/>
              </a:ext>
            </a:extLst>
          </p:cNvPr>
          <p:cNvGrpSpPr/>
          <p:nvPr/>
        </p:nvGrpSpPr>
        <p:grpSpPr>
          <a:xfrm>
            <a:off x="345681" y="2236418"/>
            <a:ext cx="4602996" cy="3668425"/>
            <a:chOff x="344423" y="2236418"/>
            <a:chExt cx="4536857" cy="3819146"/>
          </a:xfrm>
        </p:grpSpPr>
        <p:graphicFrame>
          <p:nvGraphicFramePr>
            <p:cNvPr id="9" name="Content Placeholder 8">
              <a:extLst>
                <a:ext uri="{FF2B5EF4-FFF2-40B4-BE49-F238E27FC236}">
                  <a16:creationId xmlns:a16="http://schemas.microsoft.com/office/drawing/2014/main" id="{61A146D5-A06A-4977-B884-E7284D51EB2E}"/>
                </a:ext>
              </a:extLst>
            </p:cNvPr>
            <p:cNvGraphicFramePr>
              <a:graphicFrameLocks/>
            </p:cNvGraphicFramePr>
            <p:nvPr>
              <p:extLst>
                <p:ext uri="{D42A27DB-BD31-4B8C-83A1-F6EECF244321}">
                  <p14:modId xmlns:p14="http://schemas.microsoft.com/office/powerpoint/2010/main" val="1657279196"/>
                </p:ext>
              </p:extLst>
            </p:nvPr>
          </p:nvGraphicFramePr>
          <p:xfrm>
            <a:off x="344423" y="2236418"/>
            <a:ext cx="4536857" cy="3819146"/>
          </p:xfrm>
          <a:graphic>
            <a:graphicData uri="http://schemas.openxmlformats.org/drawingml/2006/chart">
              <c:chart xmlns:c="http://schemas.openxmlformats.org/drawingml/2006/chart" xmlns:r="http://schemas.openxmlformats.org/officeDocument/2006/relationships" r:id="rId4"/>
            </a:graphicData>
          </a:graphic>
        </p:graphicFrame>
        <p:grpSp>
          <p:nvGrpSpPr>
            <p:cNvPr id="7" name="Group 6">
              <a:extLst>
                <a:ext uri="{FF2B5EF4-FFF2-40B4-BE49-F238E27FC236}">
                  <a16:creationId xmlns:a16="http://schemas.microsoft.com/office/drawing/2014/main" id="{0E7A8B35-801E-49EC-B3BD-83A10162DB6D}"/>
                </a:ext>
              </a:extLst>
            </p:cNvPr>
            <p:cNvGrpSpPr/>
            <p:nvPr/>
          </p:nvGrpSpPr>
          <p:grpSpPr>
            <a:xfrm>
              <a:off x="447952" y="2719546"/>
              <a:ext cx="4005734" cy="2867476"/>
              <a:chOff x="447952" y="2719546"/>
              <a:chExt cx="4005734" cy="2867476"/>
            </a:xfrm>
          </p:grpSpPr>
          <p:sp>
            <p:nvSpPr>
              <p:cNvPr id="3" name="TextBox 2">
                <a:extLst>
                  <a:ext uri="{FF2B5EF4-FFF2-40B4-BE49-F238E27FC236}">
                    <a16:creationId xmlns:a16="http://schemas.microsoft.com/office/drawing/2014/main" id="{CB1B5390-1EDE-4574-8817-0F093630A67A}"/>
                  </a:ext>
                </a:extLst>
              </p:cNvPr>
              <p:cNvSpPr txBox="1"/>
              <p:nvPr/>
            </p:nvSpPr>
            <p:spPr>
              <a:xfrm>
                <a:off x="3321168" y="2719546"/>
                <a:ext cx="578497" cy="304401"/>
              </a:xfrm>
              <a:prstGeom prst="rect">
                <a:avLst/>
              </a:prstGeom>
              <a:noFill/>
            </p:spPr>
            <p:txBody>
              <a:bodyPr wrap="square" rtlCol="0">
                <a:spAutoFit/>
              </a:bodyPr>
              <a:lstStyle/>
              <a:p>
                <a:pPr algn="ctr"/>
                <a:r>
                  <a:rPr lang="en-US" sz="1300" dirty="0">
                    <a:solidFill>
                      <a:schemeClr val="bg2"/>
                    </a:solidFill>
                  </a:rPr>
                  <a:t>63%</a:t>
                </a:r>
              </a:p>
            </p:txBody>
          </p:sp>
          <p:sp>
            <p:nvSpPr>
              <p:cNvPr id="14" name="TextBox 13">
                <a:extLst>
                  <a:ext uri="{FF2B5EF4-FFF2-40B4-BE49-F238E27FC236}">
                    <a16:creationId xmlns:a16="http://schemas.microsoft.com/office/drawing/2014/main" id="{4FC15226-0924-454B-A831-9DDB975418CF}"/>
                  </a:ext>
                </a:extLst>
              </p:cNvPr>
              <p:cNvSpPr txBox="1"/>
              <p:nvPr/>
            </p:nvSpPr>
            <p:spPr>
              <a:xfrm>
                <a:off x="3602180" y="3233096"/>
                <a:ext cx="578497" cy="304401"/>
              </a:xfrm>
              <a:prstGeom prst="rect">
                <a:avLst/>
              </a:prstGeom>
              <a:noFill/>
            </p:spPr>
            <p:txBody>
              <a:bodyPr wrap="square" rtlCol="0">
                <a:spAutoFit/>
              </a:bodyPr>
              <a:lstStyle/>
              <a:p>
                <a:pPr algn="ctr"/>
                <a:r>
                  <a:rPr lang="en-US" sz="1300" dirty="0">
                    <a:solidFill>
                      <a:schemeClr val="bg2"/>
                    </a:solidFill>
                  </a:rPr>
                  <a:t>50%</a:t>
                </a:r>
              </a:p>
            </p:txBody>
          </p:sp>
          <p:sp>
            <p:nvSpPr>
              <p:cNvPr id="15" name="TextBox 14">
                <a:extLst>
                  <a:ext uri="{FF2B5EF4-FFF2-40B4-BE49-F238E27FC236}">
                    <a16:creationId xmlns:a16="http://schemas.microsoft.com/office/drawing/2014/main" id="{719A39E5-A196-4E79-975F-D1D665A642BA}"/>
                  </a:ext>
                </a:extLst>
              </p:cNvPr>
              <p:cNvSpPr txBox="1"/>
              <p:nvPr/>
            </p:nvSpPr>
            <p:spPr>
              <a:xfrm>
                <a:off x="2248786" y="3233096"/>
                <a:ext cx="578497" cy="304401"/>
              </a:xfrm>
              <a:prstGeom prst="rect">
                <a:avLst/>
              </a:prstGeom>
              <a:noFill/>
            </p:spPr>
            <p:txBody>
              <a:bodyPr wrap="square" rtlCol="0">
                <a:spAutoFit/>
              </a:bodyPr>
              <a:lstStyle/>
              <a:p>
                <a:pPr algn="ctr"/>
                <a:r>
                  <a:rPr lang="en-US" sz="1300" dirty="0">
                    <a:solidFill>
                      <a:schemeClr val="bg2"/>
                    </a:solidFill>
                  </a:rPr>
                  <a:t>12%</a:t>
                </a:r>
              </a:p>
            </p:txBody>
          </p:sp>
          <p:sp>
            <p:nvSpPr>
              <p:cNvPr id="16" name="TextBox 15">
                <a:extLst>
                  <a:ext uri="{FF2B5EF4-FFF2-40B4-BE49-F238E27FC236}">
                    <a16:creationId xmlns:a16="http://schemas.microsoft.com/office/drawing/2014/main" id="{ED6F4AE1-9873-4B79-B897-CCD27A444DB0}"/>
                  </a:ext>
                </a:extLst>
              </p:cNvPr>
              <p:cNvSpPr txBox="1"/>
              <p:nvPr/>
            </p:nvSpPr>
            <p:spPr>
              <a:xfrm>
                <a:off x="1239354" y="2785680"/>
                <a:ext cx="578497" cy="304401"/>
              </a:xfrm>
              <a:prstGeom prst="rect">
                <a:avLst/>
              </a:prstGeom>
              <a:noFill/>
            </p:spPr>
            <p:txBody>
              <a:bodyPr wrap="square" rtlCol="0">
                <a:spAutoFit/>
              </a:bodyPr>
              <a:lstStyle/>
              <a:p>
                <a:pPr algn="ctr"/>
                <a:r>
                  <a:rPr lang="en-US" sz="1300" dirty="0">
                    <a:solidFill>
                      <a:schemeClr val="bg2"/>
                    </a:solidFill>
                  </a:rPr>
                  <a:t>30%</a:t>
                </a:r>
              </a:p>
            </p:txBody>
          </p:sp>
          <p:sp>
            <p:nvSpPr>
              <p:cNvPr id="18" name="TextBox 17">
                <a:extLst>
                  <a:ext uri="{FF2B5EF4-FFF2-40B4-BE49-F238E27FC236}">
                    <a16:creationId xmlns:a16="http://schemas.microsoft.com/office/drawing/2014/main" id="{B2E1F732-5A58-4534-9C1E-70A9CDFC2AA8}"/>
                  </a:ext>
                </a:extLst>
              </p:cNvPr>
              <p:cNvSpPr txBox="1"/>
              <p:nvPr/>
            </p:nvSpPr>
            <p:spPr>
              <a:xfrm>
                <a:off x="3859087" y="3943329"/>
                <a:ext cx="578497" cy="304401"/>
              </a:xfrm>
              <a:prstGeom prst="rect">
                <a:avLst/>
              </a:prstGeom>
              <a:noFill/>
            </p:spPr>
            <p:txBody>
              <a:bodyPr wrap="square" rtlCol="0">
                <a:spAutoFit/>
              </a:bodyPr>
              <a:lstStyle/>
              <a:p>
                <a:pPr algn="ctr"/>
                <a:r>
                  <a:rPr lang="en-US" sz="1300" dirty="0">
                    <a:solidFill>
                      <a:schemeClr val="bg2"/>
                    </a:solidFill>
                  </a:rPr>
                  <a:t>36%</a:t>
                </a:r>
              </a:p>
            </p:txBody>
          </p:sp>
          <p:sp>
            <p:nvSpPr>
              <p:cNvPr id="19" name="TextBox 18">
                <a:extLst>
                  <a:ext uri="{FF2B5EF4-FFF2-40B4-BE49-F238E27FC236}">
                    <a16:creationId xmlns:a16="http://schemas.microsoft.com/office/drawing/2014/main" id="{060010FA-C372-4186-9E8D-5035F5216D6C}"/>
                  </a:ext>
                </a:extLst>
              </p:cNvPr>
              <p:cNvSpPr txBox="1"/>
              <p:nvPr/>
            </p:nvSpPr>
            <p:spPr>
              <a:xfrm>
                <a:off x="3602180" y="4759087"/>
                <a:ext cx="578497" cy="304401"/>
              </a:xfrm>
              <a:prstGeom prst="rect">
                <a:avLst/>
              </a:prstGeom>
              <a:noFill/>
            </p:spPr>
            <p:txBody>
              <a:bodyPr wrap="square" rtlCol="0">
                <a:spAutoFit/>
              </a:bodyPr>
              <a:lstStyle/>
              <a:p>
                <a:pPr algn="ctr"/>
                <a:r>
                  <a:rPr lang="en-US" sz="1300" dirty="0">
                    <a:solidFill>
                      <a:schemeClr val="bg2"/>
                    </a:solidFill>
                  </a:rPr>
                  <a:t>47%</a:t>
                </a:r>
              </a:p>
            </p:txBody>
          </p:sp>
          <p:sp>
            <p:nvSpPr>
              <p:cNvPr id="20" name="TextBox 19">
                <a:extLst>
                  <a:ext uri="{FF2B5EF4-FFF2-40B4-BE49-F238E27FC236}">
                    <a16:creationId xmlns:a16="http://schemas.microsoft.com/office/drawing/2014/main" id="{59EE3C71-5400-4705-A43A-866FBD8D33E1}"/>
                  </a:ext>
                </a:extLst>
              </p:cNvPr>
              <p:cNvSpPr txBox="1"/>
              <p:nvPr/>
            </p:nvSpPr>
            <p:spPr>
              <a:xfrm>
                <a:off x="3875189" y="5262335"/>
                <a:ext cx="578497" cy="304401"/>
              </a:xfrm>
              <a:prstGeom prst="rect">
                <a:avLst/>
              </a:prstGeom>
              <a:noFill/>
            </p:spPr>
            <p:txBody>
              <a:bodyPr wrap="square" rtlCol="0">
                <a:spAutoFit/>
              </a:bodyPr>
              <a:lstStyle/>
              <a:p>
                <a:pPr algn="ctr"/>
                <a:r>
                  <a:rPr lang="en-US" sz="1300" dirty="0">
                    <a:solidFill>
                      <a:schemeClr val="bg2"/>
                    </a:solidFill>
                  </a:rPr>
                  <a:t>37%</a:t>
                </a:r>
              </a:p>
            </p:txBody>
          </p:sp>
          <p:sp>
            <p:nvSpPr>
              <p:cNvPr id="21" name="TextBox 20">
                <a:extLst>
                  <a:ext uri="{FF2B5EF4-FFF2-40B4-BE49-F238E27FC236}">
                    <a16:creationId xmlns:a16="http://schemas.microsoft.com/office/drawing/2014/main" id="{1D07DB06-6F50-4C84-9D06-C69AB2B07DB8}"/>
                  </a:ext>
                </a:extLst>
              </p:cNvPr>
              <p:cNvSpPr txBox="1"/>
              <p:nvPr/>
            </p:nvSpPr>
            <p:spPr>
              <a:xfrm>
                <a:off x="2034355" y="3987128"/>
                <a:ext cx="578497" cy="304401"/>
              </a:xfrm>
              <a:prstGeom prst="rect">
                <a:avLst/>
              </a:prstGeom>
              <a:noFill/>
            </p:spPr>
            <p:txBody>
              <a:bodyPr wrap="square" rtlCol="0">
                <a:spAutoFit/>
              </a:bodyPr>
              <a:lstStyle/>
              <a:p>
                <a:pPr algn="ctr"/>
                <a:r>
                  <a:rPr lang="en-US" sz="1300" dirty="0">
                    <a:solidFill>
                      <a:schemeClr val="bg2"/>
                    </a:solidFill>
                  </a:rPr>
                  <a:t>47%</a:t>
                </a:r>
              </a:p>
            </p:txBody>
          </p:sp>
          <p:sp>
            <p:nvSpPr>
              <p:cNvPr id="22" name="TextBox 21">
                <a:extLst>
                  <a:ext uri="{FF2B5EF4-FFF2-40B4-BE49-F238E27FC236}">
                    <a16:creationId xmlns:a16="http://schemas.microsoft.com/office/drawing/2014/main" id="{93D8A153-B2A5-453E-9F57-6B5168CD3B49}"/>
                  </a:ext>
                </a:extLst>
              </p:cNvPr>
              <p:cNvSpPr txBox="1"/>
              <p:nvPr/>
            </p:nvSpPr>
            <p:spPr>
              <a:xfrm>
                <a:off x="2373722" y="4759087"/>
                <a:ext cx="578497" cy="304401"/>
              </a:xfrm>
              <a:prstGeom prst="rect">
                <a:avLst/>
              </a:prstGeom>
              <a:noFill/>
            </p:spPr>
            <p:txBody>
              <a:bodyPr wrap="square" rtlCol="0">
                <a:spAutoFit/>
              </a:bodyPr>
              <a:lstStyle/>
              <a:p>
                <a:pPr algn="ctr"/>
                <a:r>
                  <a:rPr lang="en-US" sz="1300" dirty="0">
                    <a:solidFill>
                      <a:schemeClr val="bg2"/>
                    </a:solidFill>
                  </a:rPr>
                  <a:t>12%</a:t>
                </a:r>
              </a:p>
            </p:txBody>
          </p:sp>
          <p:sp>
            <p:nvSpPr>
              <p:cNvPr id="23" name="TextBox 22">
                <a:extLst>
                  <a:ext uri="{FF2B5EF4-FFF2-40B4-BE49-F238E27FC236}">
                    <a16:creationId xmlns:a16="http://schemas.microsoft.com/office/drawing/2014/main" id="{B6178266-F2E8-4C1C-B233-0A95D78F10D3}"/>
                  </a:ext>
                </a:extLst>
              </p:cNvPr>
              <p:cNvSpPr txBox="1"/>
              <p:nvPr/>
            </p:nvSpPr>
            <p:spPr>
              <a:xfrm>
                <a:off x="2186711" y="5264867"/>
                <a:ext cx="578497" cy="304401"/>
              </a:xfrm>
              <a:prstGeom prst="rect">
                <a:avLst/>
              </a:prstGeom>
              <a:noFill/>
            </p:spPr>
            <p:txBody>
              <a:bodyPr wrap="square" rtlCol="0">
                <a:spAutoFit/>
              </a:bodyPr>
              <a:lstStyle/>
              <a:p>
                <a:pPr algn="ctr"/>
                <a:r>
                  <a:rPr lang="en-US" sz="1300" dirty="0">
                    <a:solidFill>
                      <a:schemeClr val="bg2"/>
                    </a:solidFill>
                  </a:rPr>
                  <a:t>41%</a:t>
                </a:r>
              </a:p>
            </p:txBody>
          </p:sp>
          <p:sp>
            <p:nvSpPr>
              <p:cNvPr id="24" name="TextBox 23">
                <a:extLst>
                  <a:ext uri="{FF2B5EF4-FFF2-40B4-BE49-F238E27FC236}">
                    <a16:creationId xmlns:a16="http://schemas.microsoft.com/office/drawing/2014/main" id="{65A3B6A8-1EEB-4E49-8856-F67C79048349}"/>
                  </a:ext>
                </a:extLst>
              </p:cNvPr>
              <p:cNvSpPr txBox="1"/>
              <p:nvPr/>
            </p:nvSpPr>
            <p:spPr>
              <a:xfrm>
                <a:off x="1699880" y="3233096"/>
                <a:ext cx="578497" cy="304401"/>
              </a:xfrm>
              <a:prstGeom prst="rect">
                <a:avLst/>
              </a:prstGeom>
              <a:noFill/>
            </p:spPr>
            <p:txBody>
              <a:bodyPr wrap="square" rtlCol="0">
                <a:spAutoFit/>
              </a:bodyPr>
              <a:lstStyle/>
              <a:p>
                <a:pPr algn="ctr"/>
                <a:r>
                  <a:rPr lang="en-US" sz="1300" dirty="0">
                    <a:solidFill>
                      <a:schemeClr val="bg2"/>
                    </a:solidFill>
                  </a:rPr>
                  <a:t>13%</a:t>
                </a:r>
              </a:p>
            </p:txBody>
          </p:sp>
          <p:sp>
            <p:nvSpPr>
              <p:cNvPr id="27" name="TextBox 26">
                <a:extLst>
                  <a:ext uri="{FF2B5EF4-FFF2-40B4-BE49-F238E27FC236}">
                    <a16:creationId xmlns:a16="http://schemas.microsoft.com/office/drawing/2014/main" id="{34B054B3-F206-48F7-A682-B426458D8764}"/>
                  </a:ext>
                </a:extLst>
              </p:cNvPr>
              <p:cNvSpPr txBox="1"/>
              <p:nvPr/>
            </p:nvSpPr>
            <p:spPr>
              <a:xfrm>
                <a:off x="1796706" y="4759087"/>
                <a:ext cx="578497" cy="304401"/>
              </a:xfrm>
              <a:prstGeom prst="rect">
                <a:avLst/>
              </a:prstGeom>
              <a:noFill/>
            </p:spPr>
            <p:txBody>
              <a:bodyPr wrap="square" rtlCol="0">
                <a:spAutoFit/>
              </a:bodyPr>
              <a:lstStyle/>
              <a:p>
                <a:pPr algn="ctr"/>
                <a:r>
                  <a:rPr lang="en-US" sz="1300" dirty="0">
                    <a:solidFill>
                      <a:schemeClr val="bg2"/>
                    </a:solidFill>
                  </a:rPr>
                  <a:t>15%</a:t>
                </a:r>
              </a:p>
            </p:txBody>
          </p:sp>
          <p:sp>
            <p:nvSpPr>
              <p:cNvPr id="30" name="TextBox 29">
                <a:extLst>
                  <a:ext uri="{FF2B5EF4-FFF2-40B4-BE49-F238E27FC236}">
                    <a16:creationId xmlns:a16="http://schemas.microsoft.com/office/drawing/2014/main" id="{05B461DC-2150-4A38-8432-EB6B88910898}"/>
                  </a:ext>
                </a:extLst>
              </p:cNvPr>
              <p:cNvSpPr txBox="1"/>
              <p:nvPr/>
            </p:nvSpPr>
            <p:spPr>
              <a:xfrm>
                <a:off x="447952" y="2752330"/>
                <a:ext cx="526313" cy="304401"/>
              </a:xfrm>
              <a:prstGeom prst="rect">
                <a:avLst/>
              </a:prstGeom>
              <a:noFill/>
            </p:spPr>
            <p:txBody>
              <a:bodyPr wrap="square" rtlCol="0">
                <a:spAutoFit/>
              </a:bodyPr>
              <a:lstStyle/>
              <a:p>
                <a:pPr algn="ctr"/>
                <a:r>
                  <a:rPr lang="en-US" sz="1300" dirty="0">
                    <a:solidFill>
                      <a:schemeClr val="tx2"/>
                    </a:solidFill>
                  </a:rPr>
                  <a:t>3%</a:t>
                </a:r>
              </a:p>
            </p:txBody>
          </p:sp>
          <p:sp>
            <p:nvSpPr>
              <p:cNvPr id="31" name="TextBox 30">
                <a:extLst>
                  <a:ext uri="{FF2B5EF4-FFF2-40B4-BE49-F238E27FC236}">
                    <a16:creationId xmlns:a16="http://schemas.microsoft.com/office/drawing/2014/main" id="{38B8B74F-C441-403F-A5FD-E40F045BBA39}"/>
                  </a:ext>
                </a:extLst>
              </p:cNvPr>
              <p:cNvSpPr txBox="1"/>
              <p:nvPr/>
            </p:nvSpPr>
            <p:spPr>
              <a:xfrm>
                <a:off x="537502" y="3998705"/>
                <a:ext cx="526313" cy="304401"/>
              </a:xfrm>
              <a:prstGeom prst="rect">
                <a:avLst/>
              </a:prstGeom>
              <a:noFill/>
            </p:spPr>
            <p:txBody>
              <a:bodyPr wrap="square" rtlCol="0">
                <a:spAutoFit/>
              </a:bodyPr>
              <a:lstStyle/>
              <a:p>
                <a:pPr algn="ctr"/>
                <a:r>
                  <a:rPr lang="en-US" sz="1300" dirty="0">
                    <a:solidFill>
                      <a:schemeClr val="tx2"/>
                    </a:solidFill>
                  </a:rPr>
                  <a:t>6%</a:t>
                </a:r>
              </a:p>
            </p:txBody>
          </p:sp>
          <p:sp>
            <p:nvSpPr>
              <p:cNvPr id="33" name="TextBox 32">
                <a:extLst>
                  <a:ext uri="{FF2B5EF4-FFF2-40B4-BE49-F238E27FC236}">
                    <a16:creationId xmlns:a16="http://schemas.microsoft.com/office/drawing/2014/main" id="{C9079B60-88B5-4F4F-8D2E-467CA9007E53}"/>
                  </a:ext>
                </a:extLst>
              </p:cNvPr>
              <p:cNvSpPr txBox="1"/>
              <p:nvPr/>
            </p:nvSpPr>
            <p:spPr>
              <a:xfrm>
                <a:off x="688373" y="5282621"/>
                <a:ext cx="526313" cy="304401"/>
              </a:xfrm>
              <a:prstGeom prst="rect">
                <a:avLst/>
              </a:prstGeom>
              <a:noFill/>
            </p:spPr>
            <p:txBody>
              <a:bodyPr wrap="square" rtlCol="0">
                <a:spAutoFit/>
              </a:bodyPr>
              <a:lstStyle/>
              <a:p>
                <a:pPr algn="ctr"/>
                <a:r>
                  <a:rPr lang="en-US" sz="1300" dirty="0">
                    <a:solidFill>
                      <a:schemeClr val="tx2"/>
                    </a:solidFill>
                  </a:rPr>
                  <a:t>11%</a:t>
                </a:r>
              </a:p>
            </p:txBody>
          </p:sp>
        </p:grpSp>
      </p:grpSp>
      <p:grpSp>
        <p:nvGrpSpPr>
          <p:cNvPr id="83" name="Group 82">
            <a:extLst>
              <a:ext uri="{FF2B5EF4-FFF2-40B4-BE49-F238E27FC236}">
                <a16:creationId xmlns:a16="http://schemas.microsoft.com/office/drawing/2014/main" id="{1B662DD7-F06B-43D5-AD00-B632E0068397}"/>
              </a:ext>
            </a:extLst>
          </p:cNvPr>
          <p:cNvGrpSpPr/>
          <p:nvPr/>
        </p:nvGrpSpPr>
        <p:grpSpPr>
          <a:xfrm>
            <a:off x="442310" y="5875553"/>
            <a:ext cx="4592478" cy="662658"/>
            <a:chOff x="442310" y="5913261"/>
            <a:chExt cx="4592478" cy="662658"/>
          </a:xfrm>
        </p:grpSpPr>
        <p:grpSp>
          <p:nvGrpSpPr>
            <p:cNvPr id="42" name="Group 41">
              <a:extLst>
                <a:ext uri="{FF2B5EF4-FFF2-40B4-BE49-F238E27FC236}">
                  <a16:creationId xmlns:a16="http://schemas.microsoft.com/office/drawing/2014/main" id="{F66F9C1F-4F6B-4BB1-8AE9-5CDC7E773F4C}"/>
                </a:ext>
              </a:extLst>
            </p:cNvPr>
            <p:cNvGrpSpPr/>
            <p:nvPr/>
          </p:nvGrpSpPr>
          <p:grpSpPr>
            <a:xfrm>
              <a:off x="3911252" y="5944977"/>
              <a:ext cx="1123536" cy="630942"/>
              <a:chOff x="3862415" y="6001539"/>
              <a:chExt cx="1123536" cy="630942"/>
            </a:xfrm>
          </p:grpSpPr>
          <p:sp>
            <p:nvSpPr>
              <p:cNvPr id="35" name="TextBox 34">
                <a:extLst>
                  <a:ext uri="{FF2B5EF4-FFF2-40B4-BE49-F238E27FC236}">
                    <a16:creationId xmlns:a16="http://schemas.microsoft.com/office/drawing/2014/main" id="{04F72318-97BD-4A71-A276-F1CF64EEB30D}"/>
                  </a:ext>
                </a:extLst>
              </p:cNvPr>
              <p:cNvSpPr txBox="1"/>
              <p:nvPr/>
            </p:nvSpPr>
            <p:spPr>
              <a:xfrm>
                <a:off x="3862415" y="6001539"/>
                <a:ext cx="1037756" cy="630942"/>
              </a:xfrm>
              <a:prstGeom prst="rect">
                <a:avLst/>
              </a:prstGeom>
              <a:noFill/>
            </p:spPr>
            <p:txBody>
              <a:bodyPr wrap="square" rtlCol="0">
                <a:spAutoFit/>
              </a:bodyPr>
              <a:lstStyle/>
              <a:p>
                <a:pPr algn="r"/>
                <a:r>
                  <a:rPr lang="en-US" sz="1200" dirty="0">
                    <a:solidFill>
                      <a:schemeClr val="tx2"/>
                    </a:solidFill>
                  </a:rPr>
                  <a:t>Strongly agree </a:t>
                </a:r>
              </a:p>
              <a:p>
                <a:pPr algn="r"/>
                <a:r>
                  <a:rPr lang="en-US" sz="1100" i="1" dirty="0">
                    <a:solidFill>
                      <a:schemeClr val="tx2"/>
                    </a:solidFill>
                  </a:rPr>
                  <a:t>(Rating of 4)</a:t>
                </a:r>
              </a:p>
            </p:txBody>
          </p:sp>
          <p:sp>
            <p:nvSpPr>
              <p:cNvPr id="34" name="Rectangle 33">
                <a:extLst>
                  <a:ext uri="{FF2B5EF4-FFF2-40B4-BE49-F238E27FC236}">
                    <a16:creationId xmlns:a16="http://schemas.microsoft.com/office/drawing/2014/main" id="{48291B30-3920-4D80-BAA3-5A9890038DFA}"/>
                  </a:ext>
                </a:extLst>
              </p:cNvPr>
              <p:cNvSpPr/>
              <p:nvPr/>
            </p:nvSpPr>
            <p:spPr>
              <a:xfrm>
                <a:off x="4876223" y="6076311"/>
                <a:ext cx="109728" cy="109728"/>
              </a:xfrm>
              <a:prstGeom prst="rect">
                <a:avLst/>
              </a:prstGeom>
              <a:solidFill>
                <a:srgbClr val="3752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4" name="Group 43">
              <a:extLst>
                <a:ext uri="{FF2B5EF4-FFF2-40B4-BE49-F238E27FC236}">
                  <a16:creationId xmlns:a16="http://schemas.microsoft.com/office/drawing/2014/main" id="{0E5DA5A4-32BD-4FD9-A336-42D101744D7C}"/>
                </a:ext>
              </a:extLst>
            </p:cNvPr>
            <p:cNvGrpSpPr/>
            <p:nvPr/>
          </p:nvGrpSpPr>
          <p:grpSpPr>
            <a:xfrm>
              <a:off x="915918" y="5913261"/>
              <a:ext cx="1793838" cy="630942"/>
              <a:chOff x="1706449" y="5969823"/>
              <a:chExt cx="1793838" cy="630942"/>
            </a:xfrm>
          </p:grpSpPr>
          <p:sp>
            <p:nvSpPr>
              <p:cNvPr id="39" name="TextBox 38">
                <a:extLst>
                  <a:ext uri="{FF2B5EF4-FFF2-40B4-BE49-F238E27FC236}">
                    <a16:creationId xmlns:a16="http://schemas.microsoft.com/office/drawing/2014/main" id="{FDC79A17-5C8A-45A6-A826-9127EDDB41F1}"/>
                  </a:ext>
                </a:extLst>
              </p:cNvPr>
              <p:cNvSpPr txBox="1"/>
              <p:nvPr/>
            </p:nvSpPr>
            <p:spPr>
              <a:xfrm>
                <a:off x="1706449" y="5969823"/>
                <a:ext cx="1718395" cy="630942"/>
              </a:xfrm>
              <a:prstGeom prst="rect">
                <a:avLst/>
              </a:prstGeom>
              <a:noFill/>
            </p:spPr>
            <p:txBody>
              <a:bodyPr wrap="square" rtlCol="0">
                <a:spAutoFit/>
              </a:bodyPr>
              <a:lstStyle/>
              <a:p>
                <a:pPr algn="r"/>
                <a:r>
                  <a:rPr lang="en-US" sz="1200" dirty="0">
                    <a:solidFill>
                      <a:schemeClr val="tx2"/>
                    </a:solidFill>
                  </a:rPr>
                  <a:t>Somewhat &amp; </a:t>
                </a:r>
              </a:p>
              <a:p>
                <a:pPr algn="r"/>
                <a:r>
                  <a:rPr lang="en-US" sz="1200" dirty="0">
                    <a:solidFill>
                      <a:schemeClr val="tx2"/>
                    </a:solidFill>
                  </a:rPr>
                  <a:t>Strongly disagree </a:t>
                </a:r>
              </a:p>
              <a:p>
                <a:pPr algn="r"/>
                <a:r>
                  <a:rPr lang="en-US" sz="1100" i="1" dirty="0">
                    <a:solidFill>
                      <a:schemeClr val="tx2"/>
                    </a:solidFill>
                  </a:rPr>
                  <a:t>(Ratings of 2 or 1)</a:t>
                </a:r>
              </a:p>
            </p:txBody>
          </p:sp>
          <p:sp>
            <p:nvSpPr>
              <p:cNvPr id="38" name="Rectangle 37">
                <a:extLst>
                  <a:ext uri="{FF2B5EF4-FFF2-40B4-BE49-F238E27FC236}">
                    <a16:creationId xmlns:a16="http://schemas.microsoft.com/office/drawing/2014/main" id="{BEDDDC57-BB9C-4DB8-B2FC-7719DA7CD375}"/>
                  </a:ext>
                </a:extLst>
              </p:cNvPr>
              <p:cNvSpPr/>
              <p:nvPr/>
            </p:nvSpPr>
            <p:spPr>
              <a:xfrm>
                <a:off x="3390559" y="6076311"/>
                <a:ext cx="109728" cy="109728"/>
              </a:xfrm>
              <a:prstGeom prst="rect">
                <a:avLst/>
              </a:prstGeom>
              <a:solidFill>
                <a:srgbClr val="B0D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8140D24B-5B4E-45E7-B671-7D3D51BAD78C}"/>
                </a:ext>
              </a:extLst>
            </p:cNvPr>
            <p:cNvGrpSpPr/>
            <p:nvPr/>
          </p:nvGrpSpPr>
          <p:grpSpPr>
            <a:xfrm>
              <a:off x="442310" y="5944977"/>
              <a:ext cx="686460" cy="461665"/>
              <a:chOff x="668554" y="6001539"/>
              <a:chExt cx="686460" cy="461665"/>
            </a:xfrm>
          </p:grpSpPr>
          <p:sp>
            <p:nvSpPr>
              <p:cNvPr id="41" name="TextBox 40">
                <a:extLst>
                  <a:ext uri="{FF2B5EF4-FFF2-40B4-BE49-F238E27FC236}">
                    <a16:creationId xmlns:a16="http://schemas.microsoft.com/office/drawing/2014/main" id="{ACEFB9FF-4F56-4AA6-8C2D-CAF063D82B70}"/>
                  </a:ext>
                </a:extLst>
              </p:cNvPr>
              <p:cNvSpPr txBox="1"/>
              <p:nvPr/>
            </p:nvSpPr>
            <p:spPr>
              <a:xfrm>
                <a:off x="668554" y="6001539"/>
                <a:ext cx="608670" cy="461665"/>
              </a:xfrm>
              <a:prstGeom prst="rect">
                <a:avLst/>
              </a:prstGeom>
              <a:noFill/>
            </p:spPr>
            <p:txBody>
              <a:bodyPr wrap="square" rtlCol="0">
                <a:spAutoFit/>
              </a:bodyPr>
              <a:lstStyle/>
              <a:p>
                <a:pPr algn="r"/>
                <a:r>
                  <a:rPr lang="en-US" sz="1200" dirty="0">
                    <a:solidFill>
                      <a:schemeClr val="tx2"/>
                    </a:solidFill>
                  </a:rPr>
                  <a:t>Don’t Know</a:t>
                </a:r>
                <a:endParaRPr lang="en-US" sz="1200" i="1" dirty="0">
                  <a:solidFill>
                    <a:schemeClr val="tx2"/>
                  </a:solidFill>
                </a:endParaRPr>
              </a:p>
            </p:txBody>
          </p:sp>
          <p:sp>
            <p:nvSpPr>
              <p:cNvPr id="40" name="Rectangle 39">
                <a:extLst>
                  <a:ext uri="{FF2B5EF4-FFF2-40B4-BE49-F238E27FC236}">
                    <a16:creationId xmlns:a16="http://schemas.microsoft.com/office/drawing/2014/main" id="{5D4810CC-0769-48A7-A2AF-97B3CAC4636B}"/>
                  </a:ext>
                </a:extLst>
              </p:cNvPr>
              <p:cNvSpPr/>
              <p:nvPr/>
            </p:nvSpPr>
            <p:spPr>
              <a:xfrm>
                <a:off x="1245286" y="6076311"/>
                <a:ext cx="109728" cy="109728"/>
              </a:xfrm>
              <a:prstGeom prst="rect">
                <a:avLst/>
              </a:prstGeom>
              <a:solidFill>
                <a:srgbClr val="AFAB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0" name="Group 59">
              <a:extLst>
                <a:ext uri="{FF2B5EF4-FFF2-40B4-BE49-F238E27FC236}">
                  <a16:creationId xmlns:a16="http://schemas.microsoft.com/office/drawing/2014/main" id="{B35F2ACD-EF98-49DD-BAEE-EBB31FD178D9}"/>
                </a:ext>
              </a:extLst>
            </p:cNvPr>
            <p:cNvGrpSpPr/>
            <p:nvPr/>
          </p:nvGrpSpPr>
          <p:grpSpPr>
            <a:xfrm>
              <a:off x="2725360" y="5944977"/>
              <a:ext cx="1201407" cy="630942"/>
              <a:chOff x="3784546" y="6001539"/>
              <a:chExt cx="1201407" cy="630942"/>
            </a:xfrm>
          </p:grpSpPr>
          <p:sp>
            <p:nvSpPr>
              <p:cNvPr id="61" name="TextBox 60">
                <a:extLst>
                  <a:ext uri="{FF2B5EF4-FFF2-40B4-BE49-F238E27FC236}">
                    <a16:creationId xmlns:a16="http://schemas.microsoft.com/office/drawing/2014/main" id="{907635BB-CD5C-463F-9FD9-78BCBDFD62EA}"/>
                  </a:ext>
                </a:extLst>
              </p:cNvPr>
              <p:cNvSpPr txBox="1"/>
              <p:nvPr/>
            </p:nvSpPr>
            <p:spPr>
              <a:xfrm>
                <a:off x="3784546" y="6001539"/>
                <a:ext cx="1147949" cy="630942"/>
              </a:xfrm>
              <a:prstGeom prst="rect">
                <a:avLst/>
              </a:prstGeom>
              <a:noFill/>
            </p:spPr>
            <p:txBody>
              <a:bodyPr wrap="square" rtlCol="0">
                <a:spAutoFit/>
              </a:bodyPr>
              <a:lstStyle/>
              <a:p>
                <a:pPr algn="r"/>
                <a:r>
                  <a:rPr lang="en-US" sz="1200" dirty="0">
                    <a:solidFill>
                      <a:schemeClr val="tx2"/>
                    </a:solidFill>
                  </a:rPr>
                  <a:t>Somewhat agree</a:t>
                </a:r>
              </a:p>
              <a:p>
                <a:pPr algn="r"/>
                <a:r>
                  <a:rPr lang="en-US" sz="1100" i="1" dirty="0">
                    <a:solidFill>
                      <a:schemeClr val="tx2"/>
                    </a:solidFill>
                  </a:rPr>
                  <a:t>(Rating of 3)</a:t>
                </a:r>
              </a:p>
            </p:txBody>
          </p:sp>
          <p:sp>
            <p:nvSpPr>
              <p:cNvPr id="62" name="Rectangle 61">
                <a:extLst>
                  <a:ext uri="{FF2B5EF4-FFF2-40B4-BE49-F238E27FC236}">
                    <a16:creationId xmlns:a16="http://schemas.microsoft.com/office/drawing/2014/main" id="{A53E4B69-624C-4DF9-A428-3509C5F8DFCE}"/>
                  </a:ext>
                </a:extLst>
              </p:cNvPr>
              <p:cNvSpPr/>
              <p:nvPr/>
            </p:nvSpPr>
            <p:spPr>
              <a:xfrm>
                <a:off x="4876225" y="6076311"/>
                <a:ext cx="109728" cy="109728"/>
              </a:xfrm>
              <a:prstGeom prst="rect">
                <a:avLst/>
              </a:prstGeom>
              <a:solidFill>
                <a:srgbClr val="4C72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4" name="Group 83">
            <a:extLst>
              <a:ext uri="{FF2B5EF4-FFF2-40B4-BE49-F238E27FC236}">
                <a16:creationId xmlns:a16="http://schemas.microsoft.com/office/drawing/2014/main" id="{9DB03E5A-B2B3-4004-9931-65A852B56582}"/>
              </a:ext>
            </a:extLst>
          </p:cNvPr>
          <p:cNvGrpSpPr/>
          <p:nvPr/>
        </p:nvGrpSpPr>
        <p:grpSpPr>
          <a:xfrm>
            <a:off x="7141658" y="5907269"/>
            <a:ext cx="4597403" cy="630942"/>
            <a:chOff x="7141658" y="5944977"/>
            <a:chExt cx="4597403" cy="630942"/>
          </a:xfrm>
        </p:grpSpPr>
        <p:grpSp>
          <p:nvGrpSpPr>
            <p:cNvPr id="46" name="Group 45">
              <a:extLst>
                <a:ext uri="{FF2B5EF4-FFF2-40B4-BE49-F238E27FC236}">
                  <a16:creationId xmlns:a16="http://schemas.microsoft.com/office/drawing/2014/main" id="{3C75E047-D109-4CB0-A495-938206C554BE}"/>
                </a:ext>
              </a:extLst>
            </p:cNvPr>
            <p:cNvGrpSpPr/>
            <p:nvPr/>
          </p:nvGrpSpPr>
          <p:grpSpPr>
            <a:xfrm>
              <a:off x="8281222" y="5944977"/>
              <a:ext cx="1167181" cy="630942"/>
              <a:chOff x="4063442" y="6001539"/>
              <a:chExt cx="1167181" cy="630942"/>
            </a:xfrm>
          </p:grpSpPr>
          <p:sp>
            <p:nvSpPr>
              <p:cNvPr id="47" name="TextBox 46">
                <a:extLst>
                  <a:ext uri="{FF2B5EF4-FFF2-40B4-BE49-F238E27FC236}">
                    <a16:creationId xmlns:a16="http://schemas.microsoft.com/office/drawing/2014/main" id="{61440E5F-0EE3-4EE6-87C8-22D7518C12CD}"/>
                  </a:ext>
                </a:extLst>
              </p:cNvPr>
              <p:cNvSpPr txBox="1"/>
              <p:nvPr/>
            </p:nvSpPr>
            <p:spPr>
              <a:xfrm>
                <a:off x="4118307" y="6001539"/>
                <a:ext cx="1112316" cy="630942"/>
              </a:xfrm>
              <a:prstGeom prst="rect">
                <a:avLst/>
              </a:prstGeom>
              <a:noFill/>
            </p:spPr>
            <p:txBody>
              <a:bodyPr wrap="square" rtlCol="0">
                <a:spAutoFit/>
              </a:bodyPr>
              <a:lstStyle/>
              <a:p>
                <a:r>
                  <a:rPr lang="en-US" sz="1200" dirty="0">
                    <a:solidFill>
                      <a:schemeClr val="tx2"/>
                    </a:solidFill>
                  </a:rPr>
                  <a:t>Somewhat agree</a:t>
                </a:r>
              </a:p>
              <a:p>
                <a:r>
                  <a:rPr lang="en-US" sz="1100" i="1" dirty="0">
                    <a:solidFill>
                      <a:schemeClr val="tx2"/>
                    </a:solidFill>
                  </a:rPr>
                  <a:t>(Rating of 3)</a:t>
                </a:r>
              </a:p>
            </p:txBody>
          </p:sp>
          <p:sp>
            <p:nvSpPr>
              <p:cNvPr id="48" name="Rectangle 47">
                <a:extLst>
                  <a:ext uri="{FF2B5EF4-FFF2-40B4-BE49-F238E27FC236}">
                    <a16:creationId xmlns:a16="http://schemas.microsoft.com/office/drawing/2014/main" id="{4A29D341-D966-4556-BF34-374149336365}"/>
                  </a:ext>
                </a:extLst>
              </p:cNvPr>
              <p:cNvSpPr/>
              <p:nvPr/>
            </p:nvSpPr>
            <p:spPr>
              <a:xfrm>
                <a:off x="4063442" y="6076311"/>
                <a:ext cx="109728" cy="109728"/>
              </a:xfrm>
              <a:prstGeom prst="rect">
                <a:avLst/>
              </a:prstGeom>
              <a:solidFill>
                <a:srgbClr val="4C72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2" name="Group 51">
              <a:extLst>
                <a:ext uri="{FF2B5EF4-FFF2-40B4-BE49-F238E27FC236}">
                  <a16:creationId xmlns:a16="http://schemas.microsoft.com/office/drawing/2014/main" id="{07B92001-C8FD-44E1-ABBD-419FD0C332CA}"/>
                </a:ext>
              </a:extLst>
            </p:cNvPr>
            <p:cNvGrpSpPr/>
            <p:nvPr/>
          </p:nvGrpSpPr>
          <p:grpSpPr>
            <a:xfrm>
              <a:off x="9490148" y="5944977"/>
              <a:ext cx="1694038" cy="630942"/>
              <a:chOff x="320052" y="6001539"/>
              <a:chExt cx="1694038" cy="630942"/>
            </a:xfrm>
          </p:grpSpPr>
          <p:sp>
            <p:nvSpPr>
              <p:cNvPr id="53" name="TextBox 52">
                <a:extLst>
                  <a:ext uri="{FF2B5EF4-FFF2-40B4-BE49-F238E27FC236}">
                    <a16:creationId xmlns:a16="http://schemas.microsoft.com/office/drawing/2014/main" id="{E1B11C17-6890-4FF6-90A6-287478C9BC35}"/>
                  </a:ext>
                </a:extLst>
              </p:cNvPr>
              <p:cNvSpPr txBox="1"/>
              <p:nvPr/>
            </p:nvSpPr>
            <p:spPr>
              <a:xfrm>
                <a:off x="415902" y="6001539"/>
                <a:ext cx="1598188" cy="630942"/>
              </a:xfrm>
              <a:prstGeom prst="rect">
                <a:avLst/>
              </a:prstGeom>
              <a:noFill/>
            </p:spPr>
            <p:txBody>
              <a:bodyPr wrap="square" rtlCol="0">
                <a:spAutoFit/>
              </a:bodyPr>
              <a:lstStyle/>
              <a:p>
                <a:r>
                  <a:rPr lang="en-US" sz="1200" dirty="0">
                    <a:solidFill>
                      <a:schemeClr val="tx2"/>
                    </a:solidFill>
                  </a:rPr>
                  <a:t>Somewhat &amp; Strongly disagree </a:t>
                </a:r>
                <a:r>
                  <a:rPr lang="en-US" sz="1100" i="1" dirty="0">
                    <a:solidFill>
                      <a:schemeClr val="tx2"/>
                    </a:solidFill>
                  </a:rPr>
                  <a:t>(Ratings of 2 or 1)</a:t>
                </a:r>
              </a:p>
            </p:txBody>
          </p:sp>
          <p:sp>
            <p:nvSpPr>
              <p:cNvPr id="54" name="Rectangle 53">
                <a:extLst>
                  <a:ext uri="{FF2B5EF4-FFF2-40B4-BE49-F238E27FC236}">
                    <a16:creationId xmlns:a16="http://schemas.microsoft.com/office/drawing/2014/main" id="{C9691C9E-8CB0-43DB-9AC0-AB4EBE42B31B}"/>
                  </a:ext>
                </a:extLst>
              </p:cNvPr>
              <p:cNvSpPr/>
              <p:nvPr/>
            </p:nvSpPr>
            <p:spPr>
              <a:xfrm>
                <a:off x="320052" y="6076311"/>
                <a:ext cx="109728" cy="109728"/>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 name="Group 54">
              <a:extLst>
                <a:ext uri="{FF2B5EF4-FFF2-40B4-BE49-F238E27FC236}">
                  <a16:creationId xmlns:a16="http://schemas.microsoft.com/office/drawing/2014/main" id="{04CDF4A5-57D4-4798-8F3B-8916BF850F04}"/>
                </a:ext>
              </a:extLst>
            </p:cNvPr>
            <p:cNvGrpSpPr/>
            <p:nvPr/>
          </p:nvGrpSpPr>
          <p:grpSpPr>
            <a:xfrm>
              <a:off x="11066099" y="5944977"/>
              <a:ext cx="672962" cy="461665"/>
              <a:chOff x="232111" y="6001539"/>
              <a:chExt cx="672962" cy="461665"/>
            </a:xfrm>
          </p:grpSpPr>
          <p:sp>
            <p:nvSpPr>
              <p:cNvPr id="56" name="TextBox 55">
                <a:extLst>
                  <a:ext uri="{FF2B5EF4-FFF2-40B4-BE49-F238E27FC236}">
                    <a16:creationId xmlns:a16="http://schemas.microsoft.com/office/drawing/2014/main" id="{2CFA9EA7-48E2-4038-AC96-72E546FEA528}"/>
                  </a:ext>
                </a:extLst>
              </p:cNvPr>
              <p:cNvSpPr txBox="1"/>
              <p:nvPr/>
            </p:nvSpPr>
            <p:spPr>
              <a:xfrm>
                <a:off x="296403" y="6001539"/>
                <a:ext cx="608670" cy="461665"/>
              </a:xfrm>
              <a:prstGeom prst="rect">
                <a:avLst/>
              </a:prstGeom>
              <a:noFill/>
            </p:spPr>
            <p:txBody>
              <a:bodyPr wrap="square" rtlCol="0">
                <a:spAutoFit/>
              </a:bodyPr>
              <a:lstStyle/>
              <a:p>
                <a:r>
                  <a:rPr lang="en-US" sz="1200" dirty="0">
                    <a:solidFill>
                      <a:schemeClr val="tx2"/>
                    </a:solidFill>
                  </a:rPr>
                  <a:t>Don’t Know</a:t>
                </a:r>
                <a:endParaRPr lang="en-US" sz="1200" i="1" dirty="0">
                  <a:solidFill>
                    <a:schemeClr val="tx2"/>
                  </a:solidFill>
                </a:endParaRPr>
              </a:p>
            </p:txBody>
          </p:sp>
          <p:sp>
            <p:nvSpPr>
              <p:cNvPr id="57" name="Rectangle 56">
                <a:extLst>
                  <a:ext uri="{FF2B5EF4-FFF2-40B4-BE49-F238E27FC236}">
                    <a16:creationId xmlns:a16="http://schemas.microsoft.com/office/drawing/2014/main" id="{B1420201-F82B-40D3-A00B-ABFC706D9EBC}"/>
                  </a:ext>
                </a:extLst>
              </p:cNvPr>
              <p:cNvSpPr/>
              <p:nvPr/>
            </p:nvSpPr>
            <p:spPr>
              <a:xfrm>
                <a:off x="232111" y="6076311"/>
                <a:ext cx="109728" cy="109728"/>
              </a:xfrm>
              <a:prstGeom prst="rect">
                <a:avLst/>
              </a:prstGeom>
              <a:solidFill>
                <a:srgbClr val="AFAB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0" name="Group 79">
              <a:extLst>
                <a:ext uri="{FF2B5EF4-FFF2-40B4-BE49-F238E27FC236}">
                  <a16:creationId xmlns:a16="http://schemas.microsoft.com/office/drawing/2014/main" id="{21AD5F98-C823-4AA6-8113-09A59B9F3FA5}"/>
                </a:ext>
              </a:extLst>
            </p:cNvPr>
            <p:cNvGrpSpPr/>
            <p:nvPr/>
          </p:nvGrpSpPr>
          <p:grpSpPr>
            <a:xfrm>
              <a:off x="7141658" y="5944977"/>
              <a:ext cx="1079749" cy="630942"/>
              <a:chOff x="4063442" y="6001539"/>
              <a:chExt cx="1079749" cy="630942"/>
            </a:xfrm>
          </p:grpSpPr>
          <p:sp>
            <p:nvSpPr>
              <p:cNvPr id="81" name="TextBox 80">
                <a:extLst>
                  <a:ext uri="{FF2B5EF4-FFF2-40B4-BE49-F238E27FC236}">
                    <a16:creationId xmlns:a16="http://schemas.microsoft.com/office/drawing/2014/main" id="{0B60464D-DF65-4F5D-BBAA-E8D54F42CB60}"/>
                  </a:ext>
                </a:extLst>
              </p:cNvPr>
              <p:cNvSpPr txBox="1"/>
              <p:nvPr/>
            </p:nvSpPr>
            <p:spPr>
              <a:xfrm>
                <a:off x="4118306" y="6001539"/>
                <a:ext cx="1024885" cy="630942"/>
              </a:xfrm>
              <a:prstGeom prst="rect">
                <a:avLst/>
              </a:prstGeom>
              <a:noFill/>
            </p:spPr>
            <p:txBody>
              <a:bodyPr wrap="square" rtlCol="0">
                <a:spAutoFit/>
              </a:bodyPr>
              <a:lstStyle/>
              <a:p>
                <a:r>
                  <a:rPr lang="en-US" sz="1200" dirty="0">
                    <a:solidFill>
                      <a:schemeClr val="tx2"/>
                    </a:solidFill>
                  </a:rPr>
                  <a:t>Strongly agree</a:t>
                </a:r>
              </a:p>
              <a:p>
                <a:r>
                  <a:rPr lang="en-US" sz="1100" i="1" dirty="0">
                    <a:solidFill>
                      <a:schemeClr val="tx2"/>
                    </a:solidFill>
                  </a:rPr>
                  <a:t>(Rating of 4)</a:t>
                </a:r>
              </a:p>
            </p:txBody>
          </p:sp>
          <p:sp>
            <p:nvSpPr>
              <p:cNvPr id="82" name="Rectangle 81">
                <a:extLst>
                  <a:ext uri="{FF2B5EF4-FFF2-40B4-BE49-F238E27FC236}">
                    <a16:creationId xmlns:a16="http://schemas.microsoft.com/office/drawing/2014/main" id="{0BFE9BD7-AC55-4249-BCC6-DC40D871684F}"/>
                  </a:ext>
                </a:extLst>
              </p:cNvPr>
              <p:cNvSpPr/>
              <p:nvPr/>
            </p:nvSpPr>
            <p:spPr>
              <a:xfrm>
                <a:off x="4063442" y="6076311"/>
                <a:ext cx="109728" cy="109728"/>
              </a:xfrm>
              <a:prstGeom prst="rect">
                <a:avLst/>
              </a:prstGeom>
              <a:solidFill>
                <a:srgbClr val="3752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2" name="TextBox 91">
            <a:extLst>
              <a:ext uri="{FF2B5EF4-FFF2-40B4-BE49-F238E27FC236}">
                <a16:creationId xmlns:a16="http://schemas.microsoft.com/office/drawing/2014/main" id="{85B50EAC-0394-4586-A1AC-8A5938DC3CCC}"/>
              </a:ext>
            </a:extLst>
          </p:cNvPr>
          <p:cNvSpPr txBox="1"/>
          <p:nvPr/>
        </p:nvSpPr>
        <p:spPr>
          <a:xfrm>
            <a:off x="942885" y="3952149"/>
            <a:ext cx="533986" cy="292388"/>
          </a:xfrm>
          <a:prstGeom prst="rect">
            <a:avLst/>
          </a:prstGeom>
          <a:noFill/>
        </p:spPr>
        <p:txBody>
          <a:bodyPr wrap="square" rtlCol="0">
            <a:spAutoFit/>
          </a:bodyPr>
          <a:lstStyle/>
          <a:p>
            <a:pPr algn="ctr"/>
            <a:r>
              <a:rPr lang="en-US" sz="1300" dirty="0">
                <a:solidFill>
                  <a:schemeClr val="tx2"/>
                </a:solidFill>
              </a:rPr>
              <a:t>11%</a:t>
            </a:r>
          </a:p>
        </p:txBody>
      </p:sp>
      <p:sp>
        <p:nvSpPr>
          <p:cNvPr id="94" name="TextBox 93">
            <a:extLst>
              <a:ext uri="{FF2B5EF4-FFF2-40B4-BE49-F238E27FC236}">
                <a16:creationId xmlns:a16="http://schemas.microsoft.com/office/drawing/2014/main" id="{1F99319F-B5A9-4A5A-9A58-FE239EC3E5C4}"/>
              </a:ext>
            </a:extLst>
          </p:cNvPr>
          <p:cNvSpPr txBox="1"/>
          <p:nvPr/>
        </p:nvSpPr>
        <p:spPr>
          <a:xfrm>
            <a:off x="1163119" y="5185396"/>
            <a:ext cx="533986" cy="292388"/>
          </a:xfrm>
          <a:prstGeom prst="rect">
            <a:avLst/>
          </a:prstGeom>
          <a:noFill/>
        </p:spPr>
        <p:txBody>
          <a:bodyPr wrap="square" rtlCol="0">
            <a:spAutoFit/>
          </a:bodyPr>
          <a:lstStyle/>
          <a:p>
            <a:pPr algn="ctr"/>
            <a:r>
              <a:rPr lang="en-US" sz="1300" dirty="0">
                <a:solidFill>
                  <a:schemeClr val="tx2"/>
                </a:solidFill>
              </a:rPr>
              <a:t>10%</a:t>
            </a:r>
          </a:p>
        </p:txBody>
      </p:sp>
      <p:sp>
        <p:nvSpPr>
          <p:cNvPr id="71" name="TextBox 70">
            <a:extLst>
              <a:ext uri="{FF2B5EF4-FFF2-40B4-BE49-F238E27FC236}">
                <a16:creationId xmlns:a16="http://schemas.microsoft.com/office/drawing/2014/main" id="{70DAA269-4245-41E0-A0DE-DCC654061AFB}"/>
              </a:ext>
            </a:extLst>
          </p:cNvPr>
          <p:cNvSpPr txBox="1"/>
          <p:nvPr/>
        </p:nvSpPr>
        <p:spPr>
          <a:xfrm>
            <a:off x="694645" y="2744692"/>
            <a:ext cx="533986" cy="292388"/>
          </a:xfrm>
          <a:prstGeom prst="rect">
            <a:avLst/>
          </a:prstGeom>
          <a:noFill/>
        </p:spPr>
        <p:txBody>
          <a:bodyPr wrap="square" rtlCol="0">
            <a:spAutoFit/>
          </a:bodyPr>
          <a:lstStyle/>
          <a:p>
            <a:pPr algn="ctr"/>
            <a:r>
              <a:rPr lang="en-US" sz="1300" dirty="0">
                <a:solidFill>
                  <a:schemeClr val="tx2"/>
                </a:solidFill>
              </a:rPr>
              <a:t>4%</a:t>
            </a:r>
          </a:p>
        </p:txBody>
      </p:sp>
      <p:sp>
        <p:nvSpPr>
          <p:cNvPr id="75" name="TextBox 74">
            <a:extLst>
              <a:ext uri="{FF2B5EF4-FFF2-40B4-BE49-F238E27FC236}">
                <a16:creationId xmlns:a16="http://schemas.microsoft.com/office/drawing/2014/main" id="{CA9BF79A-808E-423E-B829-F031E0F132DA}"/>
              </a:ext>
            </a:extLst>
          </p:cNvPr>
          <p:cNvSpPr txBox="1"/>
          <p:nvPr/>
        </p:nvSpPr>
        <p:spPr>
          <a:xfrm>
            <a:off x="4893361" y="3826592"/>
            <a:ext cx="2294644" cy="738664"/>
          </a:xfrm>
          <a:prstGeom prst="rect">
            <a:avLst/>
          </a:prstGeom>
          <a:noFill/>
        </p:spPr>
        <p:txBody>
          <a:bodyPr wrap="square" rtlCol="0">
            <a:spAutoFit/>
          </a:bodyPr>
          <a:lstStyle/>
          <a:p>
            <a:pPr algn="ctr"/>
            <a:r>
              <a:rPr lang="en-US" sz="1400" u="sng" dirty="0">
                <a:solidFill>
                  <a:schemeClr val="tx2"/>
                </a:solidFill>
              </a:rPr>
              <a:t>meet the needs of my household.</a:t>
            </a:r>
          </a:p>
          <a:p>
            <a:pPr algn="ctr"/>
            <a:endParaRPr lang="en-US" sz="1400" dirty="0">
              <a:solidFill>
                <a:schemeClr val="tx2"/>
              </a:solidFill>
            </a:endParaRPr>
          </a:p>
        </p:txBody>
      </p:sp>
      <p:sp>
        <p:nvSpPr>
          <p:cNvPr id="76" name="TextBox 75">
            <a:extLst>
              <a:ext uri="{FF2B5EF4-FFF2-40B4-BE49-F238E27FC236}">
                <a16:creationId xmlns:a16="http://schemas.microsoft.com/office/drawing/2014/main" id="{0B7CC9E8-5F68-43DE-8182-D245ED690151}"/>
              </a:ext>
            </a:extLst>
          </p:cNvPr>
          <p:cNvSpPr txBox="1"/>
          <p:nvPr/>
        </p:nvSpPr>
        <p:spPr>
          <a:xfrm>
            <a:off x="4930762" y="4960685"/>
            <a:ext cx="2294644" cy="954107"/>
          </a:xfrm>
          <a:prstGeom prst="rect">
            <a:avLst/>
          </a:prstGeom>
          <a:noFill/>
        </p:spPr>
        <p:txBody>
          <a:bodyPr wrap="square" rtlCol="0">
            <a:spAutoFit/>
          </a:bodyPr>
          <a:lstStyle/>
          <a:p>
            <a:pPr algn="ctr"/>
            <a:r>
              <a:rPr lang="en-US" sz="1400" u="sng" dirty="0">
                <a:solidFill>
                  <a:schemeClr val="tx2"/>
                </a:solidFill>
              </a:rPr>
              <a:t>meet the needs of people from diverse backgrounds.*</a:t>
            </a:r>
          </a:p>
          <a:p>
            <a:pPr algn="ctr"/>
            <a:endParaRPr lang="en-US" sz="1400" dirty="0">
              <a:solidFill>
                <a:schemeClr val="tx2"/>
              </a:solidFill>
            </a:endParaRPr>
          </a:p>
        </p:txBody>
      </p:sp>
      <p:sp>
        <p:nvSpPr>
          <p:cNvPr id="64" name="TextBox 63">
            <a:extLst>
              <a:ext uri="{FF2B5EF4-FFF2-40B4-BE49-F238E27FC236}">
                <a16:creationId xmlns:a16="http://schemas.microsoft.com/office/drawing/2014/main" id="{42F6E5EB-E179-41E7-85F6-B3E0AEA6B330}"/>
              </a:ext>
            </a:extLst>
          </p:cNvPr>
          <p:cNvSpPr txBox="1"/>
          <p:nvPr/>
        </p:nvSpPr>
        <p:spPr>
          <a:xfrm>
            <a:off x="5396730" y="5753380"/>
            <a:ext cx="1374171" cy="769441"/>
          </a:xfrm>
          <a:prstGeom prst="rect">
            <a:avLst/>
          </a:prstGeom>
          <a:noFill/>
          <a:ln>
            <a:solidFill>
              <a:schemeClr val="tx2"/>
            </a:solidFill>
          </a:ln>
        </p:spPr>
        <p:txBody>
          <a:bodyPr wrap="square" rtlCol="0">
            <a:spAutoFit/>
          </a:bodyPr>
          <a:lstStyle/>
          <a:p>
            <a:pPr algn="ctr"/>
            <a:r>
              <a:rPr lang="en-US" sz="1100" i="1" dirty="0">
                <a:solidFill>
                  <a:schemeClr val="tx2"/>
                </a:solidFill>
              </a:rPr>
              <a:t>*In 2011, the question read “diverse </a:t>
            </a:r>
            <a:r>
              <a:rPr lang="en-US" sz="1100" i="1" u="sng" dirty="0">
                <a:solidFill>
                  <a:schemeClr val="tx2"/>
                </a:solidFill>
              </a:rPr>
              <a:t>racial</a:t>
            </a:r>
            <a:r>
              <a:rPr lang="en-US" sz="1100" i="1" dirty="0">
                <a:solidFill>
                  <a:schemeClr val="tx2"/>
                </a:solidFill>
              </a:rPr>
              <a:t> backgrounds.”</a:t>
            </a:r>
          </a:p>
        </p:txBody>
      </p:sp>
    </p:spTree>
    <p:extLst>
      <p:ext uri="{BB962C8B-B14F-4D97-AF65-F5344CB8AC3E}">
        <p14:creationId xmlns:p14="http://schemas.microsoft.com/office/powerpoint/2010/main" val="3364089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11EB94E-348A-4F2E-8922-69B61607CD42}"/>
              </a:ext>
            </a:extLst>
          </p:cNvPr>
          <p:cNvSpPr>
            <a:spLocks noGrp="1"/>
          </p:cNvSpPr>
          <p:nvPr>
            <p:ph idx="1"/>
          </p:nvPr>
        </p:nvSpPr>
        <p:spPr>
          <a:xfrm>
            <a:off x="344424" y="948636"/>
            <a:ext cx="11503152" cy="5389102"/>
          </a:xfrm>
        </p:spPr>
        <p:txBody>
          <a:bodyPr numCol="1"/>
          <a:lstStyle/>
          <a:p>
            <a:r>
              <a:rPr lang="en-US" sz="1800" b="1" dirty="0">
                <a:solidFill>
                  <a:srgbClr val="353535"/>
                </a:solidFill>
              </a:rPr>
              <a:t>Making improvements to existing parks, playgrounds, and recreational facilities would be given the highest percentage of the budget, same as in 2011. </a:t>
            </a:r>
          </a:p>
          <a:p>
            <a:pPr lvl="1"/>
            <a:r>
              <a:rPr lang="en-US" sz="1600" dirty="0">
                <a:solidFill>
                  <a:srgbClr val="353535"/>
                </a:solidFill>
              </a:rPr>
              <a:t>The same three functions were listed as first, second, and third in 2020 and 2011 [acquisition of land for trails (second) and conservation/preservation (third)].  Construction of new game fields was given the lowest expenditure in 2011 and 2020.</a:t>
            </a:r>
          </a:p>
          <a:p>
            <a:pPr lvl="1"/>
            <a:r>
              <a:rPr lang="en-US" sz="1600" dirty="0">
                <a:solidFill>
                  <a:srgbClr val="353535"/>
                </a:solidFill>
              </a:rPr>
              <a:t>Consistent with this, residents said the most important function for FWPRD is operating clean &amp; well-maintained parks/facilities (the same priority as was stated in 2011).  Acquiring land for athletic fields and golf courses are the least important functions.</a:t>
            </a:r>
          </a:p>
        </p:txBody>
      </p:sp>
      <p:sp>
        <p:nvSpPr>
          <p:cNvPr id="3" name="Title 2">
            <a:extLst>
              <a:ext uri="{FF2B5EF4-FFF2-40B4-BE49-F238E27FC236}">
                <a16:creationId xmlns:a16="http://schemas.microsoft.com/office/drawing/2014/main" id="{483DC31E-B5DA-4D1B-B162-6C498100DAD5}"/>
              </a:ext>
            </a:extLst>
          </p:cNvPr>
          <p:cNvSpPr>
            <a:spLocks noGrp="1"/>
          </p:cNvSpPr>
          <p:nvPr>
            <p:ph type="title"/>
          </p:nvPr>
        </p:nvSpPr>
        <p:spPr>
          <a:xfrm>
            <a:off x="344424" y="-2340"/>
            <a:ext cx="11503152" cy="950976"/>
          </a:xfrm>
        </p:spPr>
        <p:txBody>
          <a:bodyPr/>
          <a:lstStyle/>
          <a:p>
            <a:pPr algn="ctr"/>
            <a:r>
              <a:rPr lang="en-US" dirty="0"/>
              <a:t>Key Findings</a:t>
            </a:r>
          </a:p>
        </p:txBody>
      </p:sp>
      <p:sp>
        <p:nvSpPr>
          <p:cNvPr id="4" name="Footer Placeholder 3">
            <a:extLst>
              <a:ext uri="{FF2B5EF4-FFF2-40B4-BE49-F238E27FC236}">
                <a16:creationId xmlns:a16="http://schemas.microsoft.com/office/drawing/2014/main" id="{A2B64207-4CF6-40BB-8479-6AAA3280E438}"/>
              </a:ext>
            </a:extLst>
          </p:cNvPr>
          <p:cNvSpPr>
            <a:spLocks noGrp="1"/>
          </p:cNvSpPr>
          <p:nvPr>
            <p:ph type="ftr" sz="quarter" idx="11"/>
          </p:nvPr>
        </p:nvSpPr>
        <p:spPr/>
        <p:txBody>
          <a:bodyPr/>
          <a:lstStyle/>
          <a:p>
            <a:r>
              <a:rPr lang="en-US" dirty="0"/>
              <a:t>www.GLM.com</a:t>
            </a:r>
          </a:p>
        </p:txBody>
      </p:sp>
      <p:sp>
        <p:nvSpPr>
          <p:cNvPr id="5" name="Slide Number Placeholder 4">
            <a:extLst>
              <a:ext uri="{FF2B5EF4-FFF2-40B4-BE49-F238E27FC236}">
                <a16:creationId xmlns:a16="http://schemas.microsoft.com/office/drawing/2014/main" id="{74F6A8FF-5D0B-4B1F-91DD-E18E4CA0DF45}"/>
              </a:ext>
            </a:extLst>
          </p:cNvPr>
          <p:cNvSpPr>
            <a:spLocks noGrp="1"/>
          </p:cNvSpPr>
          <p:nvPr>
            <p:ph type="sldNum" sz="quarter" idx="12"/>
          </p:nvPr>
        </p:nvSpPr>
        <p:spPr/>
        <p:txBody>
          <a:bodyPr/>
          <a:lstStyle/>
          <a:p>
            <a:fld id="{F79749CB-5984-46E2-9EDB-EB4914E22A5A}" type="slidenum">
              <a:rPr lang="en-US" smtClean="0"/>
              <a:pPr/>
              <a:t>8</a:t>
            </a:fld>
            <a:endParaRPr lang="en-US" dirty="0"/>
          </a:p>
        </p:txBody>
      </p:sp>
    </p:spTree>
    <p:extLst>
      <p:ext uri="{BB962C8B-B14F-4D97-AF65-F5344CB8AC3E}">
        <p14:creationId xmlns:p14="http://schemas.microsoft.com/office/powerpoint/2010/main" val="54983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2AB85E-C372-4F20-9D21-050E494E3EA6}"/>
              </a:ext>
            </a:extLst>
          </p:cNvPr>
          <p:cNvSpPr>
            <a:spLocks noGrp="1"/>
          </p:cNvSpPr>
          <p:nvPr>
            <p:ph type="body" sz="quarter" idx="13"/>
          </p:nvPr>
        </p:nvSpPr>
        <p:spPr>
          <a:xfrm>
            <a:off x="354676" y="1190965"/>
            <a:ext cx="4119759" cy="598831"/>
          </a:xfrm>
        </p:spPr>
        <p:txBody>
          <a:bodyPr>
            <a:normAutofit/>
          </a:bodyPr>
          <a:lstStyle/>
          <a:p>
            <a:r>
              <a:rPr lang="en-US" sz="1600" b="1" dirty="0"/>
              <a:t>How Residents Would Distribute $100</a:t>
            </a:r>
          </a:p>
        </p:txBody>
      </p:sp>
      <p:sp>
        <p:nvSpPr>
          <p:cNvPr id="4" name="Title 3">
            <a:extLst>
              <a:ext uri="{FF2B5EF4-FFF2-40B4-BE49-F238E27FC236}">
                <a16:creationId xmlns:a16="http://schemas.microsoft.com/office/drawing/2014/main" id="{835CDE1E-34FE-4C95-855F-48AB895B3496}"/>
              </a:ext>
            </a:extLst>
          </p:cNvPr>
          <p:cNvSpPr>
            <a:spLocks noGrp="1"/>
          </p:cNvSpPr>
          <p:nvPr>
            <p:ph type="title"/>
          </p:nvPr>
        </p:nvSpPr>
        <p:spPr>
          <a:xfrm>
            <a:off x="344423" y="150270"/>
            <a:ext cx="11764367" cy="950976"/>
          </a:xfrm>
        </p:spPr>
        <p:txBody>
          <a:bodyPr>
            <a:normAutofit fontScale="90000"/>
          </a:bodyPr>
          <a:lstStyle/>
          <a:p>
            <a:r>
              <a:rPr lang="en-US" dirty="0"/>
              <a:t>Most want existing assets and new trails prioritized; same as in 2011</a:t>
            </a:r>
          </a:p>
        </p:txBody>
      </p:sp>
      <p:sp>
        <p:nvSpPr>
          <p:cNvPr id="5" name="Footer Placeholder 4">
            <a:extLst>
              <a:ext uri="{FF2B5EF4-FFF2-40B4-BE49-F238E27FC236}">
                <a16:creationId xmlns:a16="http://schemas.microsoft.com/office/drawing/2014/main" id="{B783FDA7-2E8E-4267-91CD-5E830970C3BB}"/>
              </a:ext>
            </a:extLst>
          </p:cNvPr>
          <p:cNvSpPr>
            <a:spLocks noGrp="1"/>
          </p:cNvSpPr>
          <p:nvPr>
            <p:ph type="ftr" sz="quarter" idx="11"/>
          </p:nvPr>
        </p:nvSpPr>
        <p:spPr/>
        <p:txBody>
          <a:bodyPr/>
          <a:lstStyle/>
          <a:p>
            <a:r>
              <a:rPr lang="en-US" dirty="0"/>
              <a:t>www.GLM.com</a:t>
            </a:r>
          </a:p>
        </p:txBody>
      </p:sp>
      <p:sp>
        <p:nvSpPr>
          <p:cNvPr id="6" name="Slide Number Placeholder 5">
            <a:extLst>
              <a:ext uri="{FF2B5EF4-FFF2-40B4-BE49-F238E27FC236}">
                <a16:creationId xmlns:a16="http://schemas.microsoft.com/office/drawing/2014/main" id="{6217F6EE-0894-486D-BA9D-0BCA760B95F9}"/>
              </a:ext>
            </a:extLst>
          </p:cNvPr>
          <p:cNvSpPr>
            <a:spLocks noGrp="1"/>
          </p:cNvSpPr>
          <p:nvPr>
            <p:ph type="sldNum" sz="quarter" idx="12"/>
          </p:nvPr>
        </p:nvSpPr>
        <p:spPr/>
        <p:txBody>
          <a:bodyPr/>
          <a:lstStyle/>
          <a:p>
            <a:fld id="{F79749CB-5984-46E2-9EDB-EB4914E22A5A}" type="slidenum">
              <a:rPr lang="en-US" smtClean="0"/>
              <a:pPr/>
              <a:t>9</a:t>
            </a:fld>
            <a:endParaRPr lang="en-US" dirty="0"/>
          </a:p>
        </p:txBody>
      </p:sp>
      <p:grpSp>
        <p:nvGrpSpPr>
          <p:cNvPr id="3" name="Group 2">
            <a:extLst>
              <a:ext uri="{FF2B5EF4-FFF2-40B4-BE49-F238E27FC236}">
                <a16:creationId xmlns:a16="http://schemas.microsoft.com/office/drawing/2014/main" id="{C1A8DCE8-E286-4142-95C3-18CE6E8A9915}"/>
              </a:ext>
            </a:extLst>
          </p:cNvPr>
          <p:cNvGrpSpPr/>
          <p:nvPr/>
        </p:nvGrpSpPr>
        <p:grpSpPr>
          <a:xfrm>
            <a:off x="6494695" y="1673459"/>
            <a:ext cx="5883456" cy="4764988"/>
            <a:chOff x="-34272" y="1795246"/>
            <a:chExt cx="5883456" cy="4764988"/>
          </a:xfrm>
        </p:grpSpPr>
        <p:graphicFrame>
          <p:nvGraphicFramePr>
            <p:cNvPr id="8" name="Content Placeholder 12">
              <a:extLst>
                <a:ext uri="{FF2B5EF4-FFF2-40B4-BE49-F238E27FC236}">
                  <a16:creationId xmlns:a16="http://schemas.microsoft.com/office/drawing/2014/main" id="{F6377183-CFBD-4BD3-9E71-4EB57834938C}"/>
                </a:ext>
              </a:extLst>
            </p:cNvPr>
            <p:cNvGraphicFramePr>
              <a:graphicFrameLocks/>
            </p:cNvGraphicFramePr>
            <p:nvPr>
              <p:extLst>
                <p:ext uri="{D42A27DB-BD31-4B8C-83A1-F6EECF244321}">
                  <p14:modId xmlns:p14="http://schemas.microsoft.com/office/powerpoint/2010/main" val="1895633732"/>
                </p:ext>
              </p:extLst>
            </p:nvPr>
          </p:nvGraphicFramePr>
          <p:xfrm>
            <a:off x="290429" y="2283256"/>
            <a:ext cx="3861090" cy="3422172"/>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BFD613D3-12B0-48C7-AEAE-2DD97C93229A}"/>
                </a:ext>
              </a:extLst>
            </p:cNvPr>
            <p:cNvSpPr txBox="1"/>
            <p:nvPr/>
          </p:nvSpPr>
          <p:spPr>
            <a:xfrm>
              <a:off x="-34272" y="4781988"/>
              <a:ext cx="1646762" cy="954107"/>
            </a:xfrm>
            <a:prstGeom prst="rect">
              <a:avLst/>
            </a:prstGeom>
            <a:noFill/>
          </p:spPr>
          <p:txBody>
            <a:bodyPr wrap="square" rtlCol="0">
              <a:spAutoFit/>
            </a:bodyPr>
            <a:lstStyle/>
            <a:p>
              <a:pPr algn="ctr">
                <a:defRPr sz="1200" b="0" i="0" u="none" strike="noStrike" kern="1200" baseline="0">
                  <a:solidFill>
                    <a:srgbClr val="353535"/>
                  </a:solidFill>
                  <a:latin typeface="Century Gothic" panose="020B0502020202020204" pitchFamily="34" charset="0"/>
                  <a:ea typeface="+mn-ea"/>
                  <a:cs typeface="+mn-cs"/>
                </a:defRPr>
              </a:pPr>
              <a:r>
                <a:rPr lang="en-US" sz="1100" dirty="0">
                  <a:solidFill>
                    <a:schemeClr val="tx2"/>
                  </a:solidFill>
                </a:rPr>
                <a:t>Make improvements to existing parks, playgrounds, &amp; rec. facilities</a:t>
              </a:r>
            </a:p>
            <a:p>
              <a:pPr algn="ctr">
                <a:defRPr sz="1200" b="0" i="0" u="none" strike="noStrike" kern="1200" baseline="0">
                  <a:solidFill>
                    <a:srgbClr val="353535"/>
                  </a:solidFill>
                  <a:latin typeface="Century Gothic" panose="020B0502020202020204" pitchFamily="34" charset="0"/>
                  <a:ea typeface="+mn-ea"/>
                  <a:cs typeface="+mn-cs"/>
                </a:defRPr>
              </a:pPr>
              <a:r>
                <a:rPr lang="en-US" b="1" dirty="0">
                  <a:solidFill>
                    <a:schemeClr val="tx2"/>
                  </a:solidFill>
                </a:rPr>
                <a:t>$26.07</a:t>
              </a:r>
            </a:p>
          </p:txBody>
        </p:sp>
        <p:cxnSp>
          <p:nvCxnSpPr>
            <p:cNvPr id="11" name="Straight Arrow Connector 10">
              <a:extLst>
                <a:ext uri="{FF2B5EF4-FFF2-40B4-BE49-F238E27FC236}">
                  <a16:creationId xmlns:a16="http://schemas.microsoft.com/office/drawing/2014/main" id="{9D3361A6-189C-4E8B-9D13-2BD6922AF768}"/>
                </a:ext>
              </a:extLst>
            </p:cNvPr>
            <p:cNvCxnSpPr>
              <a:cxnSpLocks/>
              <a:endCxn id="9" idx="0"/>
            </p:cNvCxnSpPr>
            <p:nvPr/>
          </p:nvCxnSpPr>
          <p:spPr>
            <a:xfrm flipH="1">
              <a:off x="789109" y="4381878"/>
              <a:ext cx="705394" cy="4001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DB125AF5-C102-4A45-ADA0-4D3077696A15}"/>
                </a:ext>
              </a:extLst>
            </p:cNvPr>
            <p:cNvSpPr txBox="1"/>
            <p:nvPr/>
          </p:nvSpPr>
          <p:spPr>
            <a:xfrm>
              <a:off x="287582" y="1972310"/>
              <a:ext cx="1694596" cy="969496"/>
            </a:xfrm>
            <a:prstGeom prst="rect">
              <a:avLst/>
            </a:prstGeom>
            <a:noFill/>
          </p:spPr>
          <p:txBody>
            <a:bodyPr wrap="square" rtlCol="0">
              <a:spAutoFit/>
            </a:bodyPr>
            <a:lstStyle/>
            <a:p>
              <a:pPr algn="ctr">
                <a:defRPr sz="1200" b="0" i="0" u="none" strike="noStrike" kern="1200" baseline="0">
                  <a:solidFill>
                    <a:srgbClr val="353535"/>
                  </a:solidFill>
                  <a:latin typeface="Century Gothic" panose="020B0502020202020204" pitchFamily="34" charset="0"/>
                  <a:ea typeface="+mn-ea"/>
                  <a:cs typeface="+mn-cs"/>
                </a:defRPr>
              </a:pPr>
              <a:fld id="{5A52C1AC-B0DC-4C1A-947B-7BF4C4CDEB95}" type="CATEGORYNAME">
                <a:rPr lang="en-US" sz="1100">
                  <a:solidFill>
                    <a:schemeClr val="tx2"/>
                  </a:solidFill>
                </a:rPr>
                <a:pPr algn="ctr">
                  <a:defRPr sz="1200" b="0" i="0" u="none" strike="noStrike" kern="1200" baseline="0">
                    <a:solidFill>
                      <a:srgbClr val="353535"/>
                    </a:solidFill>
                    <a:latin typeface="Century Gothic" panose="020B0502020202020204" pitchFamily="34" charset="0"/>
                    <a:ea typeface="+mn-ea"/>
                    <a:cs typeface="+mn-cs"/>
                  </a:defRPr>
                </a:pPr>
                <a:t>Conservation &amp; preservation of historic and cultural parks/facilities</a:t>
              </a:fld>
              <a:r>
                <a:rPr lang="en-US" dirty="0">
                  <a:solidFill>
                    <a:schemeClr val="tx2"/>
                  </a:solidFill>
                </a:rPr>
                <a:t>
</a:t>
              </a:r>
              <a:r>
                <a:rPr lang="en-US" b="1" dirty="0">
                  <a:solidFill>
                    <a:schemeClr val="tx2"/>
                  </a:solidFill>
                </a:rPr>
                <a:t>$15.22</a:t>
              </a:r>
            </a:p>
          </p:txBody>
        </p:sp>
        <p:cxnSp>
          <p:nvCxnSpPr>
            <p:cNvPr id="14" name="Straight Arrow Connector 13">
              <a:extLst>
                <a:ext uri="{FF2B5EF4-FFF2-40B4-BE49-F238E27FC236}">
                  <a16:creationId xmlns:a16="http://schemas.microsoft.com/office/drawing/2014/main" id="{F463BFE6-59E9-4EBF-A46D-A716FCF0C3EB}"/>
                </a:ext>
              </a:extLst>
            </p:cNvPr>
            <p:cNvCxnSpPr>
              <a:cxnSpLocks/>
            </p:cNvCxnSpPr>
            <p:nvPr/>
          </p:nvCxnSpPr>
          <p:spPr>
            <a:xfrm flipH="1" flipV="1">
              <a:off x="1659344" y="2543001"/>
              <a:ext cx="285205" cy="3528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0A486252-DAA3-49A2-9339-EC630CFE16FA}"/>
                </a:ext>
              </a:extLst>
            </p:cNvPr>
            <p:cNvSpPr txBox="1"/>
            <p:nvPr/>
          </p:nvSpPr>
          <p:spPr>
            <a:xfrm>
              <a:off x="2526190" y="1795246"/>
              <a:ext cx="1484278" cy="830997"/>
            </a:xfrm>
            <a:prstGeom prst="rect">
              <a:avLst/>
            </a:prstGeom>
            <a:noFill/>
          </p:spPr>
          <p:txBody>
            <a:bodyPr wrap="square" rtlCol="0">
              <a:spAutoFit/>
            </a:bodyPr>
            <a:lstStyle/>
            <a:p>
              <a:pPr algn="ctr">
                <a:defRPr sz="1200" b="0" i="0" u="none" strike="noStrike" kern="1200" baseline="0">
                  <a:solidFill>
                    <a:srgbClr val="353535"/>
                  </a:solidFill>
                  <a:latin typeface="Century Gothic" panose="020B0502020202020204" pitchFamily="34" charset="0"/>
                  <a:ea typeface="+mn-ea"/>
                  <a:cs typeface="+mn-cs"/>
                </a:defRPr>
              </a:pPr>
              <a:fld id="{E5D6C367-C1BB-420C-A287-2A34E49CC1D9}" type="CATEGORYNAME">
                <a:rPr lang="en-US" sz="1100">
                  <a:solidFill>
                    <a:schemeClr val="tx2"/>
                  </a:solidFill>
                </a:rPr>
                <a:pPr algn="ctr">
                  <a:defRPr sz="1200" b="0" i="0" u="none" strike="noStrike" kern="1200" baseline="0">
                    <a:solidFill>
                      <a:srgbClr val="353535"/>
                    </a:solidFill>
                    <a:latin typeface="Century Gothic" panose="020B0502020202020204" pitchFamily="34" charset="0"/>
                    <a:ea typeface="+mn-ea"/>
                    <a:cs typeface="+mn-cs"/>
                  </a:defRPr>
                </a:pPr>
                <a:t>Acquisition of new parkland &amp; open spaces</a:t>
              </a:fld>
              <a:r>
                <a:rPr lang="en-US" dirty="0">
                  <a:solidFill>
                    <a:schemeClr val="tx2"/>
                  </a:solidFill>
                </a:rPr>
                <a:t>
</a:t>
              </a:r>
              <a:r>
                <a:rPr lang="en-US" b="1" dirty="0">
                  <a:solidFill>
                    <a:schemeClr val="tx2"/>
                  </a:solidFill>
                </a:rPr>
                <a:t>$8.61</a:t>
              </a:r>
            </a:p>
          </p:txBody>
        </p:sp>
        <p:cxnSp>
          <p:nvCxnSpPr>
            <p:cNvPr id="17" name="Straight Arrow Connector 16">
              <a:extLst>
                <a:ext uri="{FF2B5EF4-FFF2-40B4-BE49-F238E27FC236}">
                  <a16:creationId xmlns:a16="http://schemas.microsoft.com/office/drawing/2014/main" id="{5E69D7EA-F4E3-462F-B3D0-B73A4C73F901}"/>
                </a:ext>
              </a:extLst>
            </p:cNvPr>
            <p:cNvCxnSpPr>
              <a:cxnSpLocks/>
            </p:cNvCxnSpPr>
            <p:nvPr/>
          </p:nvCxnSpPr>
          <p:spPr>
            <a:xfrm flipV="1">
              <a:off x="2758183" y="2353232"/>
              <a:ext cx="206115" cy="4217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337E40D9-3B1E-4DFD-A59C-AD26A0B8A2D9}"/>
                </a:ext>
              </a:extLst>
            </p:cNvPr>
            <p:cNvSpPr txBox="1"/>
            <p:nvPr/>
          </p:nvSpPr>
          <p:spPr>
            <a:xfrm>
              <a:off x="3629625" y="2418680"/>
              <a:ext cx="1484278" cy="630942"/>
            </a:xfrm>
            <a:prstGeom prst="rect">
              <a:avLst/>
            </a:prstGeom>
            <a:noFill/>
          </p:spPr>
          <p:txBody>
            <a:bodyPr wrap="square" rtlCol="0">
              <a:spAutoFit/>
            </a:bodyPr>
            <a:lstStyle/>
            <a:p>
              <a:pPr algn="ctr">
                <a:defRPr sz="1200" b="0" i="0" u="none" strike="noStrike" kern="1200" baseline="0">
                  <a:solidFill>
                    <a:srgbClr val="353535"/>
                  </a:solidFill>
                  <a:latin typeface="Century Gothic" panose="020B0502020202020204" pitchFamily="34" charset="0"/>
                  <a:ea typeface="+mn-ea"/>
                  <a:cs typeface="+mn-cs"/>
                </a:defRPr>
              </a:pPr>
              <a:fld id="{85BB73E6-0E48-4A26-B052-65A61988D1AC}" type="CATEGORYNAME">
                <a:rPr lang="en-US" sz="1100"/>
                <a:pPr algn="ctr">
                  <a:defRPr sz="1200" b="0" i="0" u="none" strike="noStrike" kern="1200" baseline="0">
                    <a:solidFill>
                      <a:srgbClr val="353535"/>
                    </a:solidFill>
                    <a:latin typeface="Century Gothic" panose="020B0502020202020204" pitchFamily="34" charset="0"/>
                    <a:ea typeface="+mn-ea"/>
                    <a:cs typeface="+mn-cs"/>
                  </a:defRPr>
                </a:pPr>
                <a:t>Construction of new game fields</a:t>
              </a:fld>
              <a:r>
                <a:rPr lang="en-US" dirty="0"/>
                <a:t>
</a:t>
              </a:r>
              <a:r>
                <a:rPr lang="en-US" b="1" dirty="0"/>
                <a:t>$4.33</a:t>
              </a:r>
            </a:p>
          </p:txBody>
        </p:sp>
        <p:cxnSp>
          <p:nvCxnSpPr>
            <p:cNvPr id="20" name="Straight Arrow Connector 19">
              <a:extLst>
                <a:ext uri="{FF2B5EF4-FFF2-40B4-BE49-F238E27FC236}">
                  <a16:creationId xmlns:a16="http://schemas.microsoft.com/office/drawing/2014/main" id="{00FE206B-2EB1-45E2-8A20-CC58E8BCFEBB}"/>
                </a:ext>
              </a:extLst>
            </p:cNvPr>
            <p:cNvCxnSpPr>
              <a:cxnSpLocks/>
            </p:cNvCxnSpPr>
            <p:nvPr/>
          </p:nvCxnSpPr>
          <p:spPr>
            <a:xfrm flipV="1">
              <a:off x="3206112" y="2737080"/>
              <a:ext cx="504917" cy="2508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F17FCEE6-D755-4872-B90A-87438D09EBFC}"/>
                </a:ext>
              </a:extLst>
            </p:cNvPr>
            <p:cNvSpPr txBox="1"/>
            <p:nvPr/>
          </p:nvSpPr>
          <p:spPr>
            <a:xfrm>
              <a:off x="3956124" y="3302532"/>
              <a:ext cx="1893060" cy="800219"/>
            </a:xfrm>
            <a:prstGeom prst="rect">
              <a:avLst/>
            </a:prstGeom>
            <a:noFill/>
          </p:spPr>
          <p:txBody>
            <a:bodyPr wrap="square" rtlCol="0">
              <a:spAutoFit/>
            </a:bodyPr>
            <a:lstStyle/>
            <a:p>
              <a:pPr algn="ctr">
                <a:defRPr sz="1200" b="0" i="0" u="none" strike="noStrike" kern="1200" baseline="0">
                  <a:solidFill>
                    <a:srgbClr val="353535"/>
                  </a:solidFill>
                  <a:latin typeface="Century Gothic" panose="020B0502020202020204" pitchFamily="34" charset="0"/>
                  <a:ea typeface="+mn-ea"/>
                  <a:cs typeface="+mn-cs"/>
                </a:defRPr>
              </a:pPr>
              <a:fld id="{0397BCF7-2F0F-40CD-8442-CC41AB2589EC}" type="CATEGORYNAME">
                <a:rPr lang="en-US" sz="1100">
                  <a:solidFill>
                    <a:schemeClr val="tx2"/>
                  </a:solidFill>
                </a:rPr>
                <a:pPr algn="ctr">
                  <a:defRPr sz="1200" b="0" i="0" u="none" strike="noStrike" kern="1200" baseline="0">
                    <a:solidFill>
                      <a:srgbClr val="353535"/>
                    </a:solidFill>
                    <a:latin typeface="Century Gothic" panose="020B0502020202020204" pitchFamily="34" charset="0"/>
                    <a:ea typeface="+mn-ea"/>
                    <a:cs typeface="+mn-cs"/>
                  </a:defRPr>
                </a:pPr>
                <a:t>Acquisition &amp; development of walking/biking trails</a:t>
              </a:fld>
              <a:r>
                <a:rPr lang="en-US" dirty="0">
                  <a:solidFill>
                    <a:schemeClr val="tx2"/>
                  </a:solidFill>
                </a:rPr>
                <a:t>
</a:t>
              </a:r>
              <a:r>
                <a:rPr lang="en-US" b="1" dirty="0">
                  <a:solidFill>
                    <a:schemeClr val="tx2"/>
                  </a:solidFill>
                </a:rPr>
                <a:t>$18.62</a:t>
              </a:r>
            </a:p>
          </p:txBody>
        </p:sp>
        <p:cxnSp>
          <p:nvCxnSpPr>
            <p:cNvPr id="23" name="Straight Arrow Connector 22">
              <a:extLst>
                <a:ext uri="{FF2B5EF4-FFF2-40B4-BE49-F238E27FC236}">
                  <a16:creationId xmlns:a16="http://schemas.microsoft.com/office/drawing/2014/main" id="{ABDAF75D-C33A-4B62-899A-AE9832D95117}"/>
                </a:ext>
              </a:extLst>
            </p:cNvPr>
            <p:cNvCxnSpPr>
              <a:cxnSpLocks/>
            </p:cNvCxnSpPr>
            <p:nvPr/>
          </p:nvCxnSpPr>
          <p:spPr>
            <a:xfrm flipV="1">
              <a:off x="3728553" y="3623676"/>
              <a:ext cx="562580" cy="196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809A68DD-93F2-4E06-80B4-CFC346268835}"/>
                </a:ext>
              </a:extLst>
            </p:cNvPr>
            <p:cNvSpPr txBox="1"/>
            <p:nvPr/>
          </p:nvSpPr>
          <p:spPr>
            <a:xfrm>
              <a:off x="3801949" y="4755381"/>
              <a:ext cx="1601771" cy="630942"/>
            </a:xfrm>
            <a:prstGeom prst="rect">
              <a:avLst/>
            </a:prstGeom>
            <a:noFill/>
          </p:spPr>
          <p:txBody>
            <a:bodyPr wrap="square" rtlCol="0">
              <a:spAutoFit/>
            </a:bodyPr>
            <a:lstStyle/>
            <a:p>
              <a:pPr algn="ctr">
                <a:defRPr sz="1200" b="0" i="0" u="none" strike="noStrike" kern="1200" baseline="0">
                  <a:solidFill>
                    <a:srgbClr val="E7E6E6"/>
                  </a:solidFill>
                  <a:latin typeface="Century Gothic" panose="020B0502020202020204" pitchFamily="34" charset="0"/>
                  <a:ea typeface="+mn-ea"/>
                  <a:cs typeface="+mn-cs"/>
                </a:defRPr>
              </a:pPr>
              <a:r>
                <a:rPr lang="en-US" sz="1100" dirty="0">
                  <a:solidFill>
                    <a:schemeClr val="tx2"/>
                  </a:solidFill>
                </a:rPr>
                <a:t>Development of new rec. facilities</a:t>
              </a:r>
              <a:r>
                <a:rPr lang="en-US" dirty="0">
                  <a:solidFill>
                    <a:schemeClr val="tx2"/>
                  </a:solidFill>
                </a:rPr>
                <a:t>
</a:t>
              </a:r>
              <a:r>
                <a:rPr lang="en-US" b="1" dirty="0">
                  <a:solidFill>
                    <a:schemeClr val="tx2"/>
                  </a:solidFill>
                </a:rPr>
                <a:t>$14.54</a:t>
              </a:r>
            </a:p>
          </p:txBody>
        </p:sp>
        <p:cxnSp>
          <p:nvCxnSpPr>
            <p:cNvPr id="26" name="Straight Arrow Connector 25">
              <a:extLst>
                <a:ext uri="{FF2B5EF4-FFF2-40B4-BE49-F238E27FC236}">
                  <a16:creationId xmlns:a16="http://schemas.microsoft.com/office/drawing/2014/main" id="{64071F57-39F6-4D88-A416-9ACD9581F5FA}"/>
                </a:ext>
              </a:extLst>
            </p:cNvPr>
            <p:cNvCxnSpPr>
              <a:cxnSpLocks/>
            </p:cNvCxnSpPr>
            <p:nvPr/>
          </p:nvCxnSpPr>
          <p:spPr>
            <a:xfrm>
              <a:off x="3421949" y="4871439"/>
              <a:ext cx="613207" cy="1253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FEEEF3A3-153C-4F37-9278-70AEFEF9F8AE}"/>
                </a:ext>
              </a:extLst>
            </p:cNvPr>
            <p:cNvSpPr txBox="1"/>
            <p:nvPr/>
          </p:nvSpPr>
          <p:spPr>
            <a:xfrm>
              <a:off x="1619187" y="5775404"/>
              <a:ext cx="1702465" cy="784830"/>
            </a:xfrm>
            <a:prstGeom prst="rect">
              <a:avLst/>
            </a:prstGeom>
            <a:noFill/>
          </p:spPr>
          <p:txBody>
            <a:bodyPr wrap="square" rtlCol="0">
              <a:spAutoFit/>
            </a:bodyPr>
            <a:lstStyle/>
            <a:p>
              <a:pPr algn="ctr"/>
              <a:fld id="{505A6691-36DD-412F-880C-863EE5D3A88C}" type="CATEGORYNAME">
                <a:rPr lang="en-US" sz="1100" smtClean="0">
                  <a:solidFill>
                    <a:schemeClr val="tx2"/>
                  </a:solidFill>
                </a:rPr>
                <a:pPr algn="ctr"/>
                <a:t>Development of indoor/outdoor gardens</a:t>
              </a:fld>
              <a:endParaRPr lang="en-US" sz="1200" dirty="0">
                <a:solidFill>
                  <a:schemeClr val="tx2"/>
                </a:solidFill>
              </a:endParaRPr>
            </a:p>
            <a:p>
              <a:pPr algn="ctr"/>
              <a:r>
                <a:rPr lang="en-US" sz="1200" b="1" dirty="0">
                  <a:solidFill>
                    <a:schemeClr val="tx2"/>
                  </a:solidFill>
                </a:rPr>
                <a:t>$12.62</a:t>
              </a:r>
            </a:p>
          </p:txBody>
        </p:sp>
        <p:cxnSp>
          <p:nvCxnSpPr>
            <p:cNvPr id="33" name="Straight Arrow Connector 32">
              <a:extLst>
                <a:ext uri="{FF2B5EF4-FFF2-40B4-BE49-F238E27FC236}">
                  <a16:creationId xmlns:a16="http://schemas.microsoft.com/office/drawing/2014/main" id="{2CFAE4BA-DCD8-4047-8FC3-8C65523384F6}"/>
                </a:ext>
              </a:extLst>
            </p:cNvPr>
            <p:cNvCxnSpPr>
              <a:cxnSpLocks/>
            </p:cNvCxnSpPr>
            <p:nvPr/>
          </p:nvCxnSpPr>
          <p:spPr>
            <a:xfrm>
              <a:off x="2430430" y="5265640"/>
              <a:ext cx="0" cy="5333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78F1B021-8065-4462-A463-82F1ED0BB1D7}"/>
                </a:ext>
              </a:extLst>
            </p:cNvPr>
            <p:cNvSpPr txBox="1"/>
            <p:nvPr/>
          </p:nvSpPr>
          <p:spPr>
            <a:xfrm>
              <a:off x="1374165" y="3759345"/>
              <a:ext cx="2336864" cy="461665"/>
            </a:xfrm>
            <a:prstGeom prst="rect">
              <a:avLst/>
            </a:prstGeom>
            <a:noFill/>
          </p:spPr>
          <p:txBody>
            <a:bodyPr wrap="square" rtlCol="0">
              <a:spAutoFit/>
            </a:bodyPr>
            <a:lstStyle/>
            <a:p>
              <a:pPr algn="ctr"/>
              <a:r>
                <a:rPr lang="en-US" sz="2400" b="1" cap="small" dirty="0">
                  <a:solidFill>
                    <a:schemeClr val="tx2"/>
                  </a:solidFill>
                </a:rPr>
                <a:t>2011</a:t>
              </a:r>
            </a:p>
          </p:txBody>
        </p:sp>
      </p:grpSp>
      <p:grpSp>
        <p:nvGrpSpPr>
          <p:cNvPr id="10" name="Group 9">
            <a:extLst>
              <a:ext uri="{FF2B5EF4-FFF2-40B4-BE49-F238E27FC236}">
                <a16:creationId xmlns:a16="http://schemas.microsoft.com/office/drawing/2014/main" id="{B184B48F-E27E-4FAC-A5D4-1ED00AD5F1E6}"/>
              </a:ext>
            </a:extLst>
          </p:cNvPr>
          <p:cNvGrpSpPr/>
          <p:nvPr/>
        </p:nvGrpSpPr>
        <p:grpSpPr>
          <a:xfrm>
            <a:off x="13822" y="1673459"/>
            <a:ext cx="6140454" cy="4834955"/>
            <a:chOff x="6199011" y="1689774"/>
            <a:chExt cx="6140454" cy="4834955"/>
          </a:xfrm>
        </p:grpSpPr>
        <p:graphicFrame>
          <p:nvGraphicFramePr>
            <p:cNvPr id="45" name="Content Placeholder 12">
              <a:extLst>
                <a:ext uri="{FF2B5EF4-FFF2-40B4-BE49-F238E27FC236}">
                  <a16:creationId xmlns:a16="http://schemas.microsoft.com/office/drawing/2014/main" id="{E8E72D40-BF53-4B89-9C45-D1110C9FE928}"/>
                </a:ext>
              </a:extLst>
            </p:cNvPr>
            <p:cNvGraphicFramePr>
              <a:graphicFrameLocks/>
            </p:cNvGraphicFramePr>
            <p:nvPr>
              <p:extLst>
                <p:ext uri="{D42A27DB-BD31-4B8C-83A1-F6EECF244321}">
                  <p14:modId xmlns:p14="http://schemas.microsoft.com/office/powerpoint/2010/main" val="492766233"/>
                </p:ext>
              </p:extLst>
            </p:nvPr>
          </p:nvGraphicFramePr>
          <p:xfrm>
            <a:off x="6788282" y="2247751"/>
            <a:ext cx="3861090" cy="3422172"/>
          </p:xfrm>
          <a:graphic>
            <a:graphicData uri="http://schemas.openxmlformats.org/drawingml/2006/chart">
              <c:chart xmlns:c="http://schemas.openxmlformats.org/drawingml/2006/chart" xmlns:r="http://schemas.openxmlformats.org/officeDocument/2006/relationships" r:id="rId4"/>
            </a:graphicData>
          </a:graphic>
        </p:graphicFrame>
        <p:sp>
          <p:nvSpPr>
            <p:cNvPr id="46" name="TextBox 45">
              <a:extLst>
                <a:ext uri="{FF2B5EF4-FFF2-40B4-BE49-F238E27FC236}">
                  <a16:creationId xmlns:a16="http://schemas.microsoft.com/office/drawing/2014/main" id="{E7012717-E740-4B6E-BE9D-CA3199F34A78}"/>
                </a:ext>
              </a:extLst>
            </p:cNvPr>
            <p:cNvSpPr txBox="1"/>
            <p:nvPr/>
          </p:nvSpPr>
          <p:spPr>
            <a:xfrm>
              <a:off x="6199011" y="4484255"/>
              <a:ext cx="1646762" cy="954107"/>
            </a:xfrm>
            <a:prstGeom prst="rect">
              <a:avLst/>
            </a:prstGeom>
            <a:noFill/>
          </p:spPr>
          <p:txBody>
            <a:bodyPr wrap="square" rtlCol="0">
              <a:spAutoFit/>
            </a:bodyPr>
            <a:lstStyle/>
            <a:p>
              <a:pPr algn="ctr">
                <a:defRPr sz="1200" b="0" i="0" u="none" strike="noStrike" kern="1200" baseline="0">
                  <a:solidFill>
                    <a:srgbClr val="353535"/>
                  </a:solidFill>
                  <a:latin typeface="Century Gothic" panose="020B0502020202020204" pitchFamily="34" charset="0"/>
                  <a:ea typeface="+mn-ea"/>
                  <a:cs typeface="+mn-cs"/>
                </a:defRPr>
              </a:pPr>
              <a:r>
                <a:rPr lang="en-US" sz="1100" dirty="0">
                  <a:solidFill>
                    <a:schemeClr val="tx2"/>
                  </a:solidFill>
                </a:rPr>
                <a:t>Make improvements to existing parks, playgrounds, &amp; rec. facilities</a:t>
              </a:r>
            </a:p>
            <a:p>
              <a:pPr algn="ctr">
                <a:defRPr sz="1200" b="0" i="0" u="none" strike="noStrike" kern="1200" baseline="0">
                  <a:solidFill>
                    <a:srgbClr val="353535"/>
                  </a:solidFill>
                  <a:latin typeface="Century Gothic" panose="020B0502020202020204" pitchFamily="34" charset="0"/>
                  <a:ea typeface="+mn-ea"/>
                  <a:cs typeface="+mn-cs"/>
                </a:defRPr>
              </a:pPr>
              <a:r>
                <a:rPr lang="en-US" b="1" dirty="0">
                  <a:solidFill>
                    <a:schemeClr val="tx2"/>
                  </a:solidFill>
                </a:rPr>
                <a:t>$29.84</a:t>
              </a:r>
            </a:p>
          </p:txBody>
        </p:sp>
        <p:cxnSp>
          <p:nvCxnSpPr>
            <p:cNvPr id="47" name="Straight Arrow Connector 46">
              <a:extLst>
                <a:ext uri="{FF2B5EF4-FFF2-40B4-BE49-F238E27FC236}">
                  <a16:creationId xmlns:a16="http://schemas.microsoft.com/office/drawing/2014/main" id="{3C2D12EF-F9FE-49D0-8539-0078F6826086}"/>
                </a:ext>
              </a:extLst>
            </p:cNvPr>
            <p:cNvCxnSpPr>
              <a:cxnSpLocks/>
            </p:cNvCxnSpPr>
            <p:nvPr/>
          </p:nvCxnSpPr>
          <p:spPr>
            <a:xfrm flipH="1">
              <a:off x="7140379" y="4143715"/>
              <a:ext cx="705394" cy="4001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24522225-59D2-4394-B36A-13DF16707E44}"/>
                </a:ext>
              </a:extLst>
            </p:cNvPr>
            <p:cNvSpPr txBox="1"/>
            <p:nvPr/>
          </p:nvSpPr>
          <p:spPr>
            <a:xfrm>
              <a:off x="6966890" y="1827833"/>
              <a:ext cx="1694596" cy="969496"/>
            </a:xfrm>
            <a:prstGeom prst="rect">
              <a:avLst/>
            </a:prstGeom>
            <a:noFill/>
          </p:spPr>
          <p:txBody>
            <a:bodyPr wrap="square" rtlCol="0">
              <a:spAutoFit/>
            </a:bodyPr>
            <a:lstStyle/>
            <a:p>
              <a:pPr algn="ctr">
                <a:defRPr sz="1200" b="0" i="0" u="none" strike="noStrike" kern="1200" baseline="0">
                  <a:solidFill>
                    <a:srgbClr val="353535"/>
                  </a:solidFill>
                  <a:latin typeface="Century Gothic" panose="020B0502020202020204" pitchFamily="34" charset="0"/>
                  <a:ea typeface="+mn-ea"/>
                  <a:cs typeface="+mn-cs"/>
                </a:defRPr>
              </a:pPr>
              <a:fld id="{5A52C1AC-B0DC-4C1A-947B-7BF4C4CDEB95}" type="CATEGORYNAME">
                <a:rPr lang="en-US" sz="1100">
                  <a:solidFill>
                    <a:schemeClr val="tx2"/>
                  </a:solidFill>
                </a:rPr>
                <a:pPr algn="ctr">
                  <a:defRPr sz="1200" b="0" i="0" u="none" strike="noStrike" kern="1200" baseline="0">
                    <a:solidFill>
                      <a:srgbClr val="353535"/>
                    </a:solidFill>
                    <a:latin typeface="Century Gothic" panose="020B0502020202020204" pitchFamily="34" charset="0"/>
                    <a:ea typeface="+mn-ea"/>
                    <a:cs typeface="+mn-cs"/>
                  </a:defRPr>
                </a:pPr>
                <a:t>Conservation &amp; preservation of historic and cultural parks/facilities</a:t>
              </a:fld>
              <a:r>
                <a:rPr lang="en-US" dirty="0">
                  <a:solidFill>
                    <a:schemeClr val="tx2"/>
                  </a:solidFill>
                </a:rPr>
                <a:t>
</a:t>
              </a:r>
              <a:r>
                <a:rPr lang="en-US" b="1" dirty="0">
                  <a:solidFill>
                    <a:schemeClr val="tx2"/>
                  </a:solidFill>
                </a:rPr>
                <a:t>$14.69</a:t>
              </a:r>
            </a:p>
          </p:txBody>
        </p:sp>
        <p:cxnSp>
          <p:nvCxnSpPr>
            <p:cNvPr id="49" name="Straight Arrow Connector 48">
              <a:extLst>
                <a:ext uri="{FF2B5EF4-FFF2-40B4-BE49-F238E27FC236}">
                  <a16:creationId xmlns:a16="http://schemas.microsoft.com/office/drawing/2014/main" id="{1B146252-8A39-44B6-89A2-ED7B8CAF770C}"/>
                </a:ext>
              </a:extLst>
            </p:cNvPr>
            <p:cNvCxnSpPr>
              <a:cxnSpLocks/>
            </p:cNvCxnSpPr>
            <p:nvPr/>
          </p:nvCxnSpPr>
          <p:spPr>
            <a:xfrm flipH="1" flipV="1">
              <a:off x="8383234" y="2427830"/>
              <a:ext cx="285205" cy="3528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A6552389-2E0A-40AD-A111-98C55348A176}"/>
                </a:ext>
              </a:extLst>
            </p:cNvPr>
            <p:cNvSpPr txBox="1"/>
            <p:nvPr/>
          </p:nvSpPr>
          <p:spPr>
            <a:xfrm>
              <a:off x="9106807" y="1689774"/>
              <a:ext cx="1484278" cy="830997"/>
            </a:xfrm>
            <a:prstGeom prst="rect">
              <a:avLst/>
            </a:prstGeom>
            <a:noFill/>
          </p:spPr>
          <p:txBody>
            <a:bodyPr wrap="square" rtlCol="0">
              <a:spAutoFit/>
            </a:bodyPr>
            <a:lstStyle/>
            <a:p>
              <a:pPr algn="ctr">
                <a:defRPr sz="1200" b="0" i="0" u="none" strike="noStrike" kern="1200" baseline="0">
                  <a:solidFill>
                    <a:srgbClr val="353535"/>
                  </a:solidFill>
                  <a:latin typeface="Century Gothic" panose="020B0502020202020204" pitchFamily="34" charset="0"/>
                  <a:ea typeface="+mn-ea"/>
                  <a:cs typeface="+mn-cs"/>
                </a:defRPr>
              </a:pPr>
              <a:fld id="{E5D6C367-C1BB-420C-A287-2A34E49CC1D9}" type="CATEGORYNAME">
                <a:rPr lang="en-US" sz="1100">
                  <a:solidFill>
                    <a:schemeClr val="tx2"/>
                  </a:solidFill>
                </a:rPr>
                <a:pPr algn="ctr">
                  <a:defRPr sz="1200" b="0" i="0" u="none" strike="noStrike" kern="1200" baseline="0">
                    <a:solidFill>
                      <a:srgbClr val="353535"/>
                    </a:solidFill>
                    <a:latin typeface="Century Gothic" panose="020B0502020202020204" pitchFamily="34" charset="0"/>
                    <a:ea typeface="+mn-ea"/>
                    <a:cs typeface="+mn-cs"/>
                  </a:defRPr>
                </a:pPr>
                <a:t>Acquisition of new parkland &amp; open spaces</a:t>
              </a:fld>
              <a:r>
                <a:rPr lang="en-US" dirty="0">
                  <a:solidFill>
                    <a:schemeClr val="tx2"/>
                  </a:solidFill>
                </a:rPr>
                <a:t>
</a:t>
              </a:r>
              <a:r>
                <a:rPr lang="en-US" b="1" dirty="0">
                  <a:solidFill>
                    <a:schemeClr val="tx2"/>
                  </a:solidFill>
                </a:rPr>
                <a:t>$8.43</a:t>
              </a:r>
            </a:p>
          </p:txBody>
        </p:sp>
        <p:cxnSp>
          <p:nvCxnSpPr>
            <p:cNvPr id="51" name="Straight Arrow Connector 50">
              <a:extLst>
                <a:ext uri="{FF2B5EF4-FFF2-40B4-BE49-F238E27FC236}">
                  <a16:creationId xmlns:a16="http://schemas.microsoft.com/office/drawing/2014/main" id="{DF1150A1-41C0-4B6E-88F3-6DB54D964E14}"/>
                </a:ext>
              </a:extLst>
            </p:cNvPr>
            <p:cNvCxnSpPr>
              <a:cxnSpLocks/>
            </p:cNvCxnSpPr>
            <p:nvPr/>
          </p:nvCxnSpPr>
          <p:spPr>
            <a:xfrm flipV="1">
              <a:off x="9541546" y="2474124"/>
              <a:ext cx="206115" cy="4217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CE3FB34C-CF56-4E29-A80F-A2D587AEC79A}"/>
                </a:ext>
              </a:extLst>
            </p:cNvPr>
            <p:cNvSpPr txBox="1"/>
            <p:nvPr/>
          </p:nvSpPr>
          <p:spPr>
            <a:xfrm>
              <a:off x="10226245" y="2452444"/>
              <a:ext cx="1484278" cy="630942"/>
            </a:xfrm>
            <a:prstGeom prst="rect">
              <a:avLst/>
            </a:prstGeom>
            <a:noFill/>
          </p:spPr>
          <p:txBody>
            <a:bodyPr wrap="square" rtlCol="0">
              <a:spAutoFit/>
            </a:bodyPr>
            <a:lstStyle/>
            <a:p>
              <a:pPr algn="ctr">
                <a:defRPr sz="1200" b="0" i="0" u="none" strike="noStrike" kern="1200" baseline="0">
                  <a:solidFill>
                    <a:srgbClr val="353535"/>
                  </a:solidFill>
                  <a:latin typeface="Century Gothic" panose="020B0502020202020204" pitchFamily="34" charset="0"/>
                  <a:ea typeface="+mn-ea"/>
                  <a:cs typeface="+mn-cs"/>
                </a:defRPr>
              </a:pPr>
              <a:fld id="{85BB73E6-0E48-4A26-B052-65A61988D1AC}" type="CATEGORYNAME">
                <a:rPr lang="en-US" sz="1100"/>
                <a:pPr algn="ctr">
                  <a:defRPr sz="1200" b="0" i="0" u="none" strike="noStrike" kern="1200" baseline="0">
                    <a:solidFill>
                      <a:srgbClr val="353535"/>
                    </a:solidFill>
                    <a:latin typeface="Century Gothic" panose="020B0502020202020204" pitchFamily="34" charset="0"/>
                    <a:ea typeface="+mn-ea"/>
                    <a:cs typeface="+mn-cs"/>
                  </a:defRPr>
                </a:pPr>
                <a:t>Construction of new game fields</a:t>
              </a:fld>
              <a:r>
                <a:rPr lang="en-US" dirty="0"/>
                <a:t>
$</a:t>
              </a:r>
              <a:r>
                <a:rPr lang="en-US" b="1" dirty="0"/>
                <a:t>4.72</a:t>
              </a:r>
            </a:p>
          </p:txBody>
        </p:sp>
        <p:cxnSp>
          <p:nvCxnSpPr>
            <p:cNvPr id="53" name="Straight Arrow Connector 52">
              <a:extLst>
                <a:ext uri="{FF2B5EF4-FFF2-40B4-BE49-F238E27FC236}">
                  <a16:creationId xmlns:a16="http://schemas.microsoft.com/office/drawing/2014/main" id="{6724B713-57CF-4186-B4A1-4B55CDF414E6}"/>
                </a:ext>
              </a:extLst>
            </p:cNvPr>
            <p:cNvCxnSpPr>
              <a:cxnSpLocks/>
            </p:cNvCxnSpPr>
            <p:nvPr/>
          </p:nvCxnSpPr>
          <p:spPr>
            <a:xfrm flipV="1">
              <a:off x="9940016" y="2898673"/>
              <a:ext cx="504917" cy="2508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83FF5049-6AD0-4A36-B01B-4DF02492AAC9}"/>
                </a:ext>
              </a:extLst>
            </p:cNvPr>
            <p:cNvSpPr txBox="1"/>
            <p:nvPr/>
          </p:nvSpPr>
          <p:spPr>
            <a:xfrm>
              <a:off x="10446405" y="3520212"/>
              <a:ext cx="1893060" cy="800219"/>
            </a:xfrm>
            <a:prstGeom prst="rect">
              <a:avLst/>
            </a:prstGeom>
            <a:noFill/>
          </p:spPr>
          <p:txBody>
            <a:bodyPr wrap="square" rtlCol="0">
              <a:spAutoFit/>
            </a:bodyPr>
            <a:lstStyle/>
            <a:p>
              <a:pPr algn="ctr">
                <a:defRPr sz="1200" b="0" i="0" u="none" strike="noStrike" kern="1200" baseline="0">
                  <a:solidFill>
                    <a:srgbClr val="353535"/>
                  </a:solidFill>
                  <a:latin typeface="Century Gothic" panose="020B0502020202020204" pitchFamily="34" charset="0"/>
                  <a:ea typeface="+mn-ea"/>
                  <a:cs typeface="+mn-cs"/>
                </a:defRPr>
              </a:pPr>
              <a:fld id="{0397BCF7-2F0F-40CD-8442-CC41AB2589EC}" type="CATEGORYNAME">
                <a:rPr lang="en-US" sz="1100">
                  <a:solidFill>
                    <a:schemeClr val="tx2"/>
                  </a:solidFill>
                </a:rPr>
                <a:pPr algn="ctr">
                  <a:defRPr sz="1200" b="0" i="0" u="none" strike="noStrike" kern="1200" baseline="0">
                    <a:solidFill>
                      <a:srgbClr val="353535"/>
                    </a:solidFill>
                    <a:latin typeface="Century Gothic" panose="020B0502020202020204" pitchFamily="34" charset="0"/>
                    <a:ea typeface="+mn-ea"/>
                    <a:cs typeface="+mn-cs"/>
                  </a:defRPr>
                </a:pPr>
                <a:t>Acquisition &amp; development of walking/biking trails</a:t>
              </a:fld>
              <a:r>
                <a:rPr lang="en-US" dirty="0">
                  <a:solidFill>
                    <a:schemeClr val="tx2"/>
                  </a:solidFill>
                </a:rPr>
                <a:t>
</a:t>
              </a:r>
              <a:r>
                <a:rPr lang="en-US" b="1" dirty="0">
                  <a:solidFill>
                    <a:schemeClr val="tx2"/>
                  </a:solidFill>
                </a:rPr>
                <a:t>$17.43</a:t>
              </a:r>
            </a:p>
          </p:txBody>
        </p:sp>
        <p:cxnSp>
          <p:nvCxnSpPr>
            <p:cNvPr id="55" name="Straight Arrow Connector 54">
              <a:extLst>
                <a:ext uri="{FF2B5EF4-FFF2-40B4-BE49-F238E27FC236}">
                  <a16:creationId xmlns:a16="http://schemas.microsoft.com/office/drawing/2014/main" id="{E20E52A2-45A1-4179-A018-2977C134BA6E}"/>
                </a:ext>
              </a:extLst>
            </p:cNvPr>
            <p:cNvCxnSpPr>
              <a:cxnSpLocks/>
            </p:cNvCxnSpPr>
            <p:nvPr/>
          </p:nvCxnSpPr>
          <p:spPr>
            <a:xfrm flipV="1">
              <a:off x="10192475" y="3843884"/>
              <a:ext cx="562580" cy="196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38A14400-46B4-4C29-B44F-36A2766BB2B4}"/>
                </a:ext>
              </a:extLst>
            </p:cNvPr>
            <p:cNvSpPr txBox="1"/>
            <p:nvPr/>
          </p:nvSpPr>
          <p:spPr>
            <a:xfrm>
              <a:off x="10209302" y="4899181"/>
              <a:ext cx="1601771" cy="630942"/>
            </a:xfrm>
            <a:prstGeom prst="rect">
              <a:avLst/>
            </a:prstGeom>
            <a:noFill/>
          </p:spPr>
          <p:txBody>
            <a:bodyPr wrap="square" rtlCol="0">
              <a:spAutoFit/>
            </a:bodyPr>
            <a:lstStyle/>
            <a:p>
              <a:pPr algn="ctr">
                <a:defRPr sz="1200" b="0" i="0" u="none" strike="noStrike" kern="1200" baseline="0">
                  <a:solidFill>
                    <a:srgbClr val="E7E6E6"/>
                  </a:solidFill>
                  <a:latin typeface="Century Gothic" panose="020B0502020202020204" pitchFamily="34" charset="0"/>
                  <a:ea typeface="+mn-ea"/>
                  <a:cs typeface="+mn-cs"/>
                </a:defRPr>
              </a:pPr>
              <a:r>
                <a:rPr lang="en-US" sz="1100" dirty="0">
                  <a:solidFill>
                    <a:schemeClr val="tx2"/>
                  </a:solidFill>
                </a:rPr>
                <a:t>Development of new rec. facilities</a:t>
              </a:r>
              <a:r>
                <a:rPr lang="en-US" dirty="0">
                  <a:solidFill>
                    <a:schemeClr val="tx2"/>
                  </a:solidFill>
                </a:rPr>
                <a:t>
</a:t>
              </a:r>
              <a:r>
                <a:rPr lang="en-US" b="1" dirty="0">
                  <a:solidFill>
                    <a:schemeClr val="tx2"/>
                  </a:solidFill>
                </a:rPr>
                <a:t>$13.66</a:t>
              </a:r>
            </a:p>
          </p:txBody>
        </p:sp>
        <p:cxnSp>
          <p:nvCxnSpPr>
            <p:cNvPr id="57" name="Straight Arrow Connector 56">
              <a:extLst>
                <a:ext uri="{FF2B5EF4-FFF2-40B4-BE49-F238E27FC236}">
                  <a16:creationId xmlns:a16="http://schemas.microsoft.com/office/drawing/2014/main" id="{C32441AD-6069-4C5A-85E6-BB425E01A571}"/>
                </a:ext>
              </a:extLst>
            </p:cNvPr>
            <p:cNvCxnSpPr>
              <a:cxnSpLocks/>
            </p:cNvCxnSpPr>
            <p:nvPr/>
          </p:nvCxnSpPr>
          <p:spPr>
            <a:xfrm>
              <a:off x="9759348" y="4953632"/>
              <a:ext cx="613207" cy="1253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8F403CCC-6B41-4E3E-909E-FD125C92BB31}"/>
                </a:ext>
              </a:extLst>
            </p:cNvPr>
            <p:cNvSpPr txBox="1"/>
            <p:nvPr/>
          </p:nvSpPr>
          <p:spPr>
            <a:xfrm>
              <a:off x="8001500" y="5739899"/>
              <a:ext cx="1702465" cy="784830"/>
            </a:xfrm>
            <a:prstGeom prst="rect">
              <a:avLst/>
            </a:prstGeom>
            <a:noFill/>
          </p:spPr>
          <p:txBody>
            <a:bodyPr wrap="square" rtlCol="0">
              <a:spAutoFit/>
            </a:bodyPr>
            <a:lstStyle/>
            <a:p>
              <a:pPr algn="ctr"/>
              <a:fld id="{505A6691-36DD-412F-880C-863EE5D3A88C}" type="CATEGORYNAME">
                <a:rPr lang="en-US" sz="1100" smtClean="0">
                  <a:solidFill>
                    <a:schemeClr val="tx2"/>
                  </a:solidFill>
                </a:rPr>
                <a:pPr algn="ctr"/>
                <a:t>Development of indoor/outdoor gardens</a:t>
              </a:fld>
              <a:endParaRPr lang="en-US" sz="1200" dirty="0">
                <a:solidFill>
                  <a:schemeClr val="tx2"/>
                </a:solidFill>
              </a:endParaRPr>
            </a:p>
            <a:p>
              <a:pPr algn="ctr"/>
              <a:r>
                <a:rPr lang="en-US" sz="1200" b="1" dirty="0">
                  <a:solidFill>
                    <a:schemeClr val="tx2"/>
                  </a:solidFill>
                </a:rPr>
                <a:t>$11.20</a:t>
              </a:r>
            </a:p>
          </p:txBody>
        </p:sp>
        <p:cxnSp>
          <p:nvCxnSpPr>
            <p:cNvPr id="59" name="Straight Arrow Connector 58">
              <a:extLst>
                <a:ext uri="{FF2B5EF4-FFF2-40B4-BE49-F238E27FC236}">
                  <a16:creationId xmlns:a16="http://schemas.microsoft.com/office/drawing/2014/main" id="{2456CE14-AE63-427C-A69A-B6CB54BBEEBC}"/>
                </a:ext>
              </a:extLst>
            </p:cNvPr>
            <p:cNvCxnSpPr>
              <a:cxnSpLocks/>
            </p:cNvCxnSpPr>
            <p:nvPr/>
          </p:nvCxnSpPr>
          <p:spPr>
            <a:xfrm>
              <a:off x="8810296" y="5202708"/>
              <a:ext cx="0" cy="5333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DA892577-16D7-4CA7-80B1-4B98FF7DF35C}"/>
                </a:ext>
              </a:extLst>
            </p:cNvPr>
            <p:cNvSpPr txBox="1"/>
            <p:nvPr/>
          </p:nvSpPr>
          <p:spPr>
            <a:xfrm>
              <a:off x="7855611" y="3705503"/>
              <a:ext cx="2336864" cy="461665"/>
            </a:xfrm>
            <a:prstGeom prst="rect">
              <a:avLst/>
            </a:prstGeom>
            <a:noFill/>
          </p:spPr>
          <p:txBody>
            <a:bodyPr wrap="square" rtlCol="0">
              <a:spAutoFit/>
            </a:bodyPr>
            <a:lstStyle/>
            <a:p>
              <a:pPr algn="ctr"/>
              <a:r>
                <a:rPr lang="en-US" sz="2400" b="1" cap="small" dirty="0">
                  <a:solidFill>
                    <a:schemeClr val="tx2"/>
                  </a:solidFill>
                </a:rPr>
                <a:t>2020</a:t>
              </a:r>
            </a:p>
          </p:txBody>
        </p:sp>
      </p:grpSp>
      <p:cxnSp>
        <p:nvCxnSpPr>
          <p:cNvPr id="62" name="Straight Connector 61">
            <a:extLst>
              <a:ext uri="{FF2B5EF4-FFF2-40B4-BE49-F238E27FC236}">
                <a16:creationId xmlns:a16="http://schemas.microsoft.com/office/drawing/2014/main" id="{CD231FFA-BAEE-4A88-A8A0-BF6BB4F03F18}"/>
              </a:ext>
            </a:extLst>
          </p:cNvPr>
          <p:cNvCxnSpPr/>
          <p:nvPr/>
        </p:nvCxnSpPr>
        <p:spPr>
          <a:xfrm>
            <a:off x="5978014" y="1972310"/>
            <a:ext cx="0" cy="4405001"/>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1A442D9D-5E61-45AD-9F21-60BB6580DB82}"/>
              </a:ext>
            </a:extLst>
          </p:cNvPr>
          <p:cNvSpPr txBox="1"/>
          <p:nvPr/>
        </p:nvSpPr>
        <p:spPr>
          <a:xfrm>
            <a:off x="80413" y="6200637"/>
            <a:ext cx="874777" cy="307777"/>
          </a:xfrm>
          <a:prstGeom prst="rect">
            <a:avLst/>
          </a:prstGeom>
          <a:noFill/>
        </p:spPr>
        <p:txBody>
          <a:bodyPr wrap="square" rtlCol="0">
            <a:spAutoFit/>
          </a:bodyPr>
          <a:lstStyle/>
          <a:p>
            <a:r>
              <a:rPr lang="en-US" sz="1400" b="1" dirty="0">
                <a:solidFill>
                  <a:schemeClr val="tx2"/>
                </a:solidFill>
                <a:latin typeface="Century Gothic" panose="020B0502020202020204" pitchFamily="34" charset="0"/>
              </a:rPr>
              <a:t>n=777</a:t>
            </a:r>
          </a:p>
        </p:txBody>
      </p:sp>
      <p:sp>
        <p:nvSpPr>
          <p:cNvPr id="42" name="TextBox 41">
            <a:extLst>
              <a:ext uri="{FF2B5EF4-FFF2-40B4-BE49-F238E27FC236}">
                <a16:creationId xmlns:a16="http://schemas.microsoft.com/office/drawing/2014/main" id="{AEBFA483-568E-4CA4-B603-8263E765487A}"/>
              </a:ext>
            </a:extLst>
          </p:cNvPr>
          <p:cNvSpPr txBox="1"/>
          <p:nvPr/>
        </p:nvSpPr>
        <p:spPr>
          <a:xfrm>
            <a:off x="8563897" y="6309477"/>
            <a:ext cx="3544904" cy="253916"/>
          </a:xfrm>
          <a:prstGeom prst="rect">
            <a:avLst/>
          </a:prstGeom>
          <a:noFill/>
        </p:spPr>
        <p:txBody>
          <a:bodyPr wrap="square" rtlCol="0">
            <a:spAutoFit/>
          </a:bodyPr>
          <a:lstStyle/>
          <a:p>
            <a:pPr algn="r"/>
            <a:r>
              <a:rPr lang="en-US" sz="1050" i="1" dirty="0">
                <a:solidFill>
                  <a:schemeClr val="tx2"/>
                </a:solidFill>
                <a:latin typeface="Century Gothic" panose="020B0502020202020204" pitchFamily="34" charset="0"/>
              </a:rPr>
              <a:t>Aided</a:t>
            </a:r>
          </a:p>
        </p:txBody>
      </p:sp>
      <p:pic>
        <p:nvPicPr>
          <p:cNvPr id="16" name="Graphic 15" descr="Badge 1">
            <a:extLst>
              <a:ext uri="{FF2B5EF4-FFF2-40B4-BE49-F238E27FC236}">
                <a16:creationId xmlns:a16="http://schemas.microsoft.com/office/drawing/2014/main" id="{CA7B437D-8F9E-4788-9BA3-C0A6F745BE6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04195" y="4076987"/>
            <a:ext cx="457196" cy="457196"/>
          </a:xfrm>
          <a:prstGeom prst="rect">
            <a:avLst/>
          </a:prstGeom>
        </p:spPr>
      </p:pic>
      <p:pic>
        <p:nvPicPr>
          <p:cNvPr id="61" name="Graphic 60" descr="Badge 1">
            <a:extLst>
              <a:ext uri="{FF2B5EF4-FFF2-40B4-BE49-F238E27FC236}">
                <a16:creationId xmlns:a16="http://schemas.microsoft.com/office/drawing/2014/main" id="{3A33222E-F210-447E-A838-B2B13D1D2CC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03685" y="4076987"/>
            <a:ext cx="457196" cy="457196"/>
          </a:xfrm>
          <a:prstGeom prst="rect">
            <a:avLst/>
          </a:prstGeom>
        </p:spPr>
      </p:pic>
      <p:pic>
        <p:nvPicPr>
          <p:cNvPr id="64" name="Graphic 63" descr="Badge 1">
            <a:extLst>
              <a:ext uri="{FF2B5EF4-FFF2-40B4-BE49-F238E27FC236}">
                <a16:creationId xmlns:a16="http://schemas.microsoft.com/office/drawing/2014/main" id="{18839952-A1EB-4B55-A075-AE459582A46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820222" y="4200566"/>
            <a:ext cx="457196" cy="457196"/>
          </a:xfrm>
          <a:prstGeom prst="rect">
            <a:avLst/>
          </a:prstGeom>
        </p:spPr>
      </p:pic>
      <p:pic>
        <p:nvPicPr>
          <p:cNvPr id="25" name="Graphic 24" descr="Badge">
            <a:extLst>
              <a:ext uri="{FF2B5EF4-FFF2-40B4-BE49-F238E27FC236}">
                <a16:creationId xmlns:a16="http://schemas.microsoft.com/office/drawing/2014/main" id="{CAC6F0A2-4BAA-41AA-BB49-483C70F4D0A4}"/>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1303494" y="3931326"/>
            <a:ext cx="384311" cy="384311"/>
          </a:xfrm>
          <a:prstGeom prst="rect">
            <a:avLst/>
          </a:prstGeom>
        </p:spPr>
      </p:pic>
      <p:pic>
        <p:nvPicPr>
          <p:cNvPr id="65" name="Graphic 64" descr="Badge">
            <a:extLst>
              <a:ext uri="{FF2B5EF4-FFF2-40B4-BE49-F238E27FC236}">
                <a16:creationId xmlns:a16="http://schemas.microsoft.com/office/drawing/2014/main" id="{8F600AC3-DC0D-4E98-8103-684E878198D9}"/>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066338" y="4201025"/>
            <a:ext cx="384311" cy="384311"/>
          </a:xfrm>
          <a:prstGeom prst="rect">
            <a:avLst/>
          </a:prstGeom>
        </p:spPr>
      </p:pic>
      <p:pic>
        <p:nvPicPr>
          <p:cNvPr id="28" name="Graphic 27" descr="Badge 3">
            <a:extLst>
              <a:ext uri="{FF2B5EF4-FFF2-40B4-BE49-F238E27FC236}">
                <a16:creationId xmlns:a16="http://schemas.microsoft.com/office/drawing/2014/main" id="{9B0FDF0D-6EB6-4811-AEB0-2BE0620310F1}"/>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331211" y="2796971"/>
            <a:ext cx="339211" cy="339211"/>
          </a:xfrm>
          <a:prstGeom prst="rect">
            <a:avLst/>
          </a:prstGeom>
        </p:spPr>
      </p:pic>
      <p:pic>
        <p:nvPicPr>
          <p:cNvPr id="66" name="Graphic 65" descr="Badge 3">
            <a:extLst>
              <a:ext uri="{FF2B5EF4-FFF2-40B4-BE49-F238E27FC236}">
                <a16:creationId xmlns:a16="http://schemas.microsoft.com/office/drawing/2014/main" id="{58B1055F-4E3E-4822-8484-C1DA83548CFC}"/>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503384" y="2796971"/>
            <a:ext cx="339211" cy="339211"/>
          </a:xfrm>
          <a:prstGeom prst="rect">
            <a:avLst/>
          </a:prstGeom>
        </p:spPr>
      </p:pic>
    </p:spTree>
    <p:extLst>
      <p:ext uri="{BB962C8B-B14F-4D97-AF65-F5344CB8AC3E}">
        <p14:creationId xmlns:p14="http://schemas.microsoft.com/office/powerpoint/2010/main" val="3979978727"/>
      </p:ext>
    </p:extLst>
  </p:cSld>
  <p:clrMapOvr>
    <a:masterClrMapping/>
  </p:clrMapOvr>
</p:sld>
</file>

<file path=ppt/theme/theme1.xml><?xml version="1.0" encoding="utf-8"?>
<a:theme xmlns:a="http://schemas.openxmlformats.org/drawingml/2006/main" name="GLM Theme">
  <a:themeElements>
    <a:clrScheme name="GLM">
      <a:dk1>
        <a:srgbClr val="193867"/>
      </a:dk1>
      <a:lt1>
        <a:srgbClr val="136797"/>
      </a:lt1>
      <a:dk2>
        <a:srgbClr val="353535"/>
      </a:dk2>
      <a:lt2>
        <a:srgbClr val="E7E6E6"/>
      </a:lt2>
      <a:accent1>
        <a:srgbClr val="BF3527"/>
      </a:accent1>
      <a:accent2>
        <a:srgbClr val="193867"/>
      </a:accent2>
      <a:accent3>
        <a:srgbClr val="79A440"/>
      </a:accent3>
      <a:accent4>
        <a:srgbClr val="8D2670"/>
      </a:accent4>
      <a:accent5>
        <a:srgbClr val="D95427"/>
      </a:accent5>
      <a:accent6>
        <a:srgbClr val="136797"/>
      </a:accent6>
      <a:hlink>
        <a:srgbClr val="0563C1"/>
      </a:hlink>
      <a:folHlink>
        <a:srgbClr val="954F72"/>
      </a:folHlink>
    </a:clrScheme>
    <a:fontScheme name="GLM PowerPoint">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GLM Theme">
    <a:dk1>
      <a:srgbClr val="193867"/>
    </a:dk1>
    <a:lt1>
      <a:srgbClr val="136797"/>
    </a:lt1>
    <a:dk2>
      <a:srgbClr val="3F3F3F"/>
    </a:dk2>
    <a:lt2>
      <a:srgbClr val="FFFFFF"/>
    </a:lt2>
    <a:accent1>
      <a:srgbClr val="193867"/>
    </a:accent1>
    <a:accent2>
      <a:srgbClr val="BF3527"/>
    </a:accent2>
    <a:accent3>
      <a:srgbClr val="79A440"/>
    </a:accent3>
    <a:accent4>
      <a:srgbClr val="7030A0"/>
    </a:accent4>
    <a:accent5>
      <a:srgbClr val="D95427"/>
    </a:accent5>
    <a:accent6>
      <a:srgbClr val="757070"/>
    </a:accent6>
    <a:hlink>
      <a:srgbClr val="0563C1"/>
    </a:hlink>
    <a:folHlink>
      <a:srgbClr val="954F72"/>
    </a:folHlink>
  </a:clrScheme>
  <a:fontScheme name="GLM PowerPoint">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GLM Theme">
    <a:dk1>
      <a:srgbClr val="193867"/>
    </a:dk1>
    <a:lt1>
      <a:srgbClr val="136797"/>
    </a:lt1>
    <a:dk2>
      <a:srgbClr val="3F3F3F"/>
    </a:dk2>
    <a:lt2>
      <a:srgbClr val="FFFFFF"/>
    </a:lt2>
    <a:accent1>
      <a:srgbClr val="193867"/>
    </a:accent1>
    <a:accent2>
      <a:srgbClr val="BF3527"/>
    </a:accent2>
    <a:accent3>
      <a:srgbClr val="79A440"/>
    </a:accent3>
    <a:accent4>
      <a:srgbClr val="7030A0"/>
    </a:accent4>
    <a:accent5>
      <a:srgbClr val="D95427"/>
    </a:accent5>
    <a:accent6>
      <a:srgbClr val="757070"/>
    </a:accent6>
    <a:hlink>
      <a:srgbClr val="0563C1"/>
    </a:hlink>
    <a:folHlink>
      <a:srgbClr val="954F72"/>
    </a:folHlink>
  </a:clrScheme>
  <a:fontScheme name="GLM PowerPoint">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1463</TotalTime>
  <Words>4311</Words>
  <Application>Microsoft Office PowerPoint</Application>
  <PresentationFormat>Widescreen</PresentationFormat>
  <Paragraphs>869</Paragraphs>
  <Slides>23</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Baskerville Old Face</vt:lpstr>
      <vt:lpstr>Calibri</vt:lpstr>
      <vt:lpstr>Century Gothic</vt:lpstr>
      <vt:lpstr>Wingdings</vt:lpstr>
      <vt:lpstr>GLM Theme</vt:lpstr>
      <vt:lpstr>PowerPoint Presentation</vt:lpstr>
      <vt:lpstr>Research Overview</vt:lpstr>
      <vt:lpstr>Key Findings</vt:lpstr>
      <vt:lpstr>Satisfaction with the FWPRD has improved since 2011</vt:lpstr>
      <vt:lpstr>Promenade has the highest overall rating for physical condition among those who use it the most</vt:lpstr>
      <vt:lpstr>Key Findings</vt:lpstr>
      <vt:lpstr>Appendix I – Comparing 2020 vs. 2011</vt:lpstr>
      <vt:lpstr>Key Findings</vt:lpstr>
      <vt:lpstr>Most want existing assets and new trails prioritized; same as in 2011</vt:lpstr>
      <vt:lpstr>The most important function performed by the FWPRD continues to be operating clean and well-maintained parks/facilities</vt:lpstr>
      <vt:lpstr>Key Findings</vt:lpstr>
      <vt:lpstr>85% of Fort Wayne Residents Visited a Park/Trail</vt:lpstr>
      <vt:lpstr>Summer concerts are the most used program (one of two, continued on next slide)</vt:lpstr>
      <vt:lpstr>Key Findings</vt:lpstr>
      <vt:lpstr>Across all ages, residents want even more trails</vt:lpstr>
      <vt:lpstr>Number One priority for each area is either restrooms, parking, or seating</vt:lpstr>
      <vt:lpstr>Key Findings</vt:lpstr>
      <vt:lpstr>Movies/concerts appeal to all; dog training appeals to younger adults, culture/history to older adults </vt:lpstr>
      <vt:lpstr>Key Findings</vt:lpstr>
      <vt:lpstr>Summary: Where Residents learn about programming</vt:lpstr>
      <vt:lpstr>91% are aware of FWPRD programming; Fun times continues to be the primary communication tool</vt:lpstr>
      <vt:lpstr>Key Findings</vt:lpstr>
      <vt:lpstr>Community members would use dining/restaurants and natural areas if added to the Riverfront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Aumiller</dc:creator>
  <cp:lastModifiedBy>lori-pc</cp:lastModifiedBy>
  <cp:revision>208</cp:revision>
  <cp:lastPrinted>2020-05-21T17:51:14Z</cp:lastPrinted>
  <dcterms:created xsi:type="dcterms:W3CDTF">2020-04-30T18:04:08Z</dcterms:created>
  <dcterms:modified xsi:type="dcterms:W3CDTF">2020-06-08T15:22:25Z</dcterms:modified>
</cp:coreProperties>
</file>